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D369B-0AAF-45BA-B6FA-3C33545F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3FE5F7-BFE9-4491-81EE-2C27C020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38829-3B68-4B0D-8536-EC3E6816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B28DB-8C8C-4CD8-B868-21740DF5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42CEA-4C48-41E5-8EC2-74B26C91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9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9B016-9B54-4095-9097-90928355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CC94E0-7797-4C81-93BD-CE2E0723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956C6-64AA-404D-BB7D-047BF6B7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15B52-D093-42E0-9AD0-B0697B8C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CABA9-E497-4AA0-BF94-421031B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6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796FFF-825F-4CB3-8293-357609928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DD46AB-6856-4062-8B9C-7F89816D8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6ED5DF-C25D-414E-944E-6FE1DDC9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B6517-3FC1-453C-B10D-31F65C14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50EA4-F6E5-414C-A907-49B15E19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78316-4706-43DB-B59F-BB7C6A3E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18DB0-36AD-4DD8-8C4D-5E4246AD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40576-00F4-43DF-BD03-E55C4F73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F6C47-1BFA-4238-86EE-B7D31CF6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34FBD-F3E1-4BF2-8892-D3150F18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47030-050E-43DC-B869-82D8259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C9B73-BE7B-4AF1-8E55-23537091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FF8B8-3BCF-4954-99BA-D3AD18AA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B1551-6208-41A6-80DA-3A56B14A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ACB47B-E897-4F50-BE73-E60B03B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5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9939F-E890-4485-B9AC-3691564D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E355E-CEC9-47D8-B6CF-3BB6ECE86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9D8063-56A1-457B-99CD-5339346FD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2A463E-2B23-46B5-8718-9286D900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D144F8-90E8-4072-9CD8-3E318D5B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5E8030-13C8-488B-8075-472DFD54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9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E6796-2FDA-400D-A338-5C28506E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02FCBF-24BA-4E6C-822E-76D77EEEC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D09999-2C11-47CA-904B-26105FB3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26A63F-4076-414D-8C67-FA078869D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891D21-9002-4D55-8E9A-4B059157C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B5F72A-768B-4D64-897B-2421853B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7A1BB6-FBBF-426F-AFD1-AB7B1ADE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686777-DBEF-4EEC-A51B-20E8C4F0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2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D3E47-30BF-4DFD-8973-543FCC1A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8DCB1B-F740-468A-BE45-63C83B3C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035F76-5EBB-49A6-8279-EBFF4155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9792E1-49C4-475B-B7BE-75F402C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2F6A01-C501-4A75-9008-16DDE1D0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F2B53C-FBB7-4061-829F-67AF6930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6C2C14-4D77-40C8-B1D1-D9ADB783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AF9A8-FE91-47D2-9E5C-DDDB8E5E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045D3-2ADA-4EC6-9541-FDEB577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54E547-7AC1-481A-969C-BEEDC9F73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2141E0-4344-4F42-B785-8727F38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A9C63C-19D8-47B8-B0FF-689CA24D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AD5537-1368-4987-9D71-3C6CC8F7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70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1BC24-FCFF-4C32-9048-5D49B48E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DF70DA-3147-49B5-94C8-2C9EE0DA5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5A6302-E696-417A-97C0-ECBDC049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2C1099-95D8-4153-AC3E-F778E59F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DD50CD-2F9D-4D78-B8AB-2BAC78E3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D219BD-EC01-4C54-A63C-A3BF48BA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B71E5-D44F-4754-9E48-33ACB4DE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F99514-1881-4BD9-93B2-967EFF65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7632A0-AD53-495B-9AF9-610050C7C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4980-807B-4367-970D-DF21CA4025D1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A2225-5B64-4F21-BE1C-2B60172CA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C4D55F-EAFE-4F82-ACA3-FFC7466BA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E34F-BC13-4F3B-8ECB-8772D1C0B3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6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50BCE-951E-428C-B979-2C5AFA1EF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Найбільша спільна підпослідовність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43D23-AC0E-46FA-98D3-E94A13729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/>
              <a:t>Прудієв Ігор</a:t>
            </a:r>
          </a:p>
          <a:p>
            <a:pPr algn="r"/>
            <a:r>
              <a:rPr lang="uk-UA" dirty="0"/>
              <a:t>01.06.2021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1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1A2FF-E0BB-4F50-BCC2-6133BFF8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Означення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32F2E-1862-4846-BB69-2ECB70A0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Послідовність є упорядкований набір елементів. </a:t>
            </a:r>
            <a:r>
              <a:rPr lang="uk-UA" dirty="0" err="1"/>
              <a:t>Строка</a:t>
            </a:r>
            <a:r>
              <a:rPr lang="uk-UA" dirty="0"/>
              <a:t> - це окремий випадок послідовності, подальші приклади будуть для простоти розглядати саме рядки. </a:t>
            </a:r>
          </a:p>
          <a:p>
            <a:r>
              <a:rPr lang="uk-UA" dirty="0"/>
              <a:t>Нехай є послідовність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uk-UA" dirty="0"/>
              <a:t>що складається з елементів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... </a:t>
            </a:r>
            <a:r>
              <a:rPr lang="en-US" b="1" dirty="0" err="1"/>
              <a:t>x</a:t>
            </a:r>
            <a:r>
              <a:rPr lang="en-US" b="1" baseline="-25000" dirty="0" err="1"/>
              <a:t>m</a:t>
            </a:r>
            <a:r>
              <a:rPr lang="en-US" b="1" dirty="0"/>
              <a:t> </a:t>
            </a:r>
            <a:r>
              <a:rPr lang="uk-UA" dirty="0"/>
              <a:t>і послідовність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uk-UA" dirty="0"/>
              <a:t>що складається з елементів </a:t>
            </a:r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y</a:t>
            </a:r>
            <a:r>
              <a:rPr lang="en-US" b="1" baseline="-25000" dirty="0"/>
              <a:t>2</a:t>
            </a:r>
            <a:r>
              <a:rPr lang="en-US" b="1" dirty="0"/>
              <a:t> ... </a:t>
            </a:r>
            <a:r>
              <a:rPr lang="en-US" b="1" dirty="0" err="1"/>
              <a:t>y</a:t>
            </a:r>
            <a:r>
              <a:rPr lang="en-US" b="1" baseline="-25000" dirty="0" err="1"/>
              <a:t>n</a:t>
            </a:r>
            <a:r>
              <a:rPr lang="en-US" dirty="0"/>
              <a:t>. </a:t>
            </a:r>
            <a:r>
              <a:rPr lang="en-US" b="1" dirty="0"/>
              <a:t>z</a:t>
            </a:r>
            <a:r>
              <a:rPr lang="en-US" dirty="0"/>
              <a:t> - </a:t>
            </a:r>
            <a:r>
              <a:rPr lang="uk-UA" dirty="0"/>
              <a:t>підпослідовність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uk-UA" dirty="0"/>
              <a:t>в тому випадку, якщо існує строго зростаючий набір індексів елементів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uk-UA" dirty="0"/>
              <a:t>з яких виходить </a:t>
            </a:r>
            <a:r>
              <a:rPr lang="en-US" b="1" dirty="0"/>
              <a:t>z</a:t>
            </a:r>
            <a:r>
              <a:rPr lang="en-US" dirty="0"/>
              <a:t>. </a:t>
            </a:r>
            <a:endParaRPr lang="uk-UA" dirty="0"/>
          </a:p>
          <a:p>
            <a:r>
              <a:rPr lang="uk-UA" dirty="0"/>
              <a:t>Загальною підпослідовністю для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uk-UA" dirty="0"/>
              <a:t>вважаємо таку послідовність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uk-UA" dirty="0"/>
              <a:t>яка є одночасно підпослідовністю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uk-UA" dirty="0"/>
              <a:t>і підпослідовністю </a:t>
            </a:r>
            <a:r>
              <a:rPr lang="en-US" b="1" dirty="0"/>
              <a:t>y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0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191F8-5176-4284-B6AA-82601522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965F6-0830-4FB7-832C-B432347A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Задача знаходження найбільшої спільної підпослідовності (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uk-UA" dirty="0" err="1"/>
              <a:t>Longest</a:t>
            </a:r>
            <a:r>
              <a:rPr lang="uk-UA" dirty="0"/>
              <a:t> </a:t>
            </a:r>
            <a:r>
              <a:rPr lang="uk-UA" dirty="0" err="1"/>
              <a:t>common</a:t>
            </a:r>
            <a:r>
              <a:rPr lang="uk-UA" dirty="0"/>
              <a:t> </a:t>
            </a:r>
            <a:r>
              <a:rPr lang="uk-UA" dirty="0" err="1"/>
              <a:t>subsequence</a:t>
            </a:r>
            <a:r>
              <a:rPr lang="uk-UA" dirty="0"/>
              <a:t>, LCS) - задача пошуку послідовності, яка є підпослідовністю декількох послідовностей (зазвичай двох). 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Постановка:</a:t>
            </a:r>
          </a:p>
          <a:p>
            <a:r>
              <a:rPr lang="uk-UA" dirty="0"/>
              <a:t>Нехай є послідовності </a:t>
            </a:r>
            <a:r>
              <a:rPr lang="en-US" b="1" dirty="0"/>
              <a:t>x = ⟨x</a:t>
            </a:r>
            <a:r>
              <a:rPr lang="en-US" b="1" baseline="-25000" dirty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, ..., </a:t>
            </a:r>
            <a:r>
              <a:rPr lang="en-US" b="1" dirty="0" err="1"/>
              <a:t>x</a:t>
            </a:r>
            <a:r>
              <a:rPr lang="en-US" b="1" baseline="-25000" dirty="0" err="1"/>
              <a:t>m</a:t>
            </a:r>
            <a:r>
              <a:rPr lang="en-US" b="1" dirty="0"/>
              <a:t>⟩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b="1" dirty="0"/>
              <a:t>y = ⟨y</a:t>
            </a:r>
            <a:r>
              <a:rPr lang="en-US" b="1" baseline="-25000" dirty="0"/>
              <a:t>1</a:t>
            </a:r>
            <a:r>
              <a:rPr lang="en-US" b="1" dirty="0"/>
              <a:t>, y</a:t>
            </a:r>
            <a:r>
              <a:rPr lang="en-US" b="1" baseline="-25000" dirty="0"/>
              <a:t>2</a:t>
            </a:r>
            <a:r>
              <a:rPr lang="en-US" b="1" dirty="0"/>
              <a:t>, ..., </a:t>
            </a:r>
            <a:r>
              <a:rPr lang="en-US" b="1" dirty="0" err="1"/>
              <a:t>y</a:t>
            </a:r>
            <a:r>
              <a:rPr lang="en-US" b="1" baseline="-25000" dirty="0" err="1"/>
              <a:t>n</a:t>
            </a:r>
            <a:r>
              <a:rPr lang="en-US" b="1" dirty="0"/>
              <a:t>⟩</a:t>
            </a:r>
            <a:r>
              <a:rPr lang="en-US" dirty="0"/>
              <a:t>. </a:t>
            </a:r>
            <a:r>
              <a:rPr lang="uk-UA" dirty="0"/>
              <a:t>Необхідно знайти </a:t>
            </a:r>
            <a:r>
              <a:rPr lang="en-US" b="1" dirty="0"/>
              <a:t>LCS (x, y)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52806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1FA0D-8F5C-4E87-9EB8-50880FD8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Алогритм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374F8-3D1E-4387-B219-7A07838F1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0344" cy="435133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Розглянутий алгоритм також відомий як алгоритм </a:t>
            </a:r>
            <a:r>
              <a:rPr lang="uk-UA" dirty="0" err="1"/>
              <a:t>Нідлмана-Вунша</a:t>
            </a:r>
            <a:r>
              <a:rPr lang="uk-UA" dirty="0"/>
              <a:t> (</a:t>
            </a:r>
            <a:r>
              <a:rPr lang="en-US" dirty="0"/>
              <a:t>Needleman-Wunsch). </a:t>
            </a:r>
            <a:r>
              <a:rPr lang="uk-UA" dirty="0"/>
              <a:t>Весь підхід зводиться до поетапного заповнення матриці, де рядки являють собою елементи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uk-UA" dirty="0"/>
              <a:t>а колонки елементи </a:t>
            </a:r>
            <a:r>
              <a:rPr lang="en-US" b="1" dirty="0"/>
              <a:t>y</a:t>
            </a:r>
            <a:r>
              <a:rPr lang="en-US" dirty="0"/>
              <a:t>.</a:t>
            </a:r>
            <a:endParaRPr lang="uk-UA" dirty="0"/>
          </a:p>
          <a:p>
            <a:r>
              <a:rPr lang="uk-UA" dirty="0"/>
              <a:t>1. Якщо елемент 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dirty="0"/>
              <a:t> </a:t>
            </a:r>
            <a:r>
              <a:rPr lang="uk-UA" dirty="0"/>
              <a:t>дорівнює </a:t>
            </a:r>
            <a:r>
              <a:rPr lang="en-US" b="1" dirty="0" err="1"/>
              <a:t>y</a:t>
            </a:r>
            <a:r>
              <a:rPr lang="en-US" b="1" baseline="-25000" dirty="0" err="1"/>
              <a:t>j</a:t>
            </a:r>
            <a:r>
              <a:rPr lang="en-US" dirty="0"/>
              <a:t> </a:t>
            </a:r>
            <a:r>
              <a:rPr lang="uk-UA" dirty="0"/>
              <a:t>то в клітинці </a:t>
            </a:r>
            <a:r>
              <a:rPr lang="uk-UA" b="1" dirty="0"/>
              <a:t>(</a:t>
            </a:r>
            <a:r>
              <a:rPr lang="en-US" b="1" dirty="0" err="1"/>
              <a:t>i</a:t>
            </a:r>
            <a:r>
              <a:rPr lang="en-US" b="1" dirty="0"/>
              <a:t>, j) </a:t>
            </a:r>
            <a:r>
              <a:rPr lang="uk-UA" dirty="0"/>
              <a:t>записується значення клітинки </a:t>
            </a:r>
            <a:r>
              <a:rPr lang="uk-UA" b="1" dirty="0"/>
              <a:t>(</a:t>
            </a:r>
            <a:r>
              <a:rPr lang="en-US" b="1" dirty="0"/>
              <a:t>i-1, j-1) </a:t>
            </a:r>
            <a:r>
              <a:rPr lang="uk-UA" dirty="0"/>
              <a:t>з додаванням одиниці </a:t>
            </a:r>
          </a:p>
          <a:p>
            <a:r>
              <a:rPr lang="uk-UA" dirty="0"/>
              <a:t>2. Якщо елемент 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dirty="0"/>
              <a:t> </a:t>
            </a:r>
            <a:r>
              <a:rPr lang="uk-UA" dirty="0"/>
              <a:t>НЕ дорівнює </a:t>
            </a:r>
            <a:r>
              <a:rPr lang="en-US" b="1" dirty="0" err="1"/>
              <a:t>y</a:t>
            </a:r>
            <a:r>
              <a:rPr lang="en-US" b="1" baseline="-25000" dirty="0" err="1"/>
              <a:t>j</a:t>
            </a:r>
            <a:r>
              <a:rPr lang="en-US" dirty="0"/>
              <a:t> </a:t>
            </a:r>
            <a:r>
              <a:rPr lang="uk-UA" dirty="0"/>
              <a:t>то в клітинку </a:t>
            </a:r>
            <a:r>
              <a:rPr lang="uk-UA" b="1" dirty="0"/>
              <a:t>(</a:t>
            </a:r>
            <a:r>
              <a:rPr lang="en-US" b="1" dirty="0" err="1"/>
              <a:t>i</a:t>
            </a:r>
            <a:r>
              <a:rPr lang="en-US" b="1" dirty="0"/>
              <a:t>, j)</a:t>
            </a:r>
            <a:r>
              <a:rPr lang="en-US" dirty="0"/>
              <a:t> </a:t>
            </a:r>
            <a:r>
              <a:rPr lang="uk-UA" dirty="0"/>
              <a:t>записується максимум зі значень </a:t>
            </a:r>
            <a:r>
              <a:rPr lang="uk-UA" b="1" dirty="0"/>
              <a:t>(</a:t>
            </a:r>
            <a:r>
              <a:rPr lang="en-US" b="1" dirty="0"/>
              <a:t>i-1, j) </a:t>
            </a:r>
            <a:r>
              <a:rPr lang="uk-UA" dirty="0"/>
              <a:t>і </a:t>
            </a:r>
            <a:r>
              <a:rPr lang="uk-UA" b="1" dirty="0"/>
              <a:t>(</a:t>
            </a:r>
            <a:r>
              <a:rPr lang="en-US" b="1" dirty="0" err="1"/>
              <a:t>i</a:t>
            </a:r>
            <a:r>
              <a:rPr lang="en-US" b="1" dirty="0"/>
              <a:t>, j-1). </a:t>
            </a:r>
            <a:r>
              <a:rPr lang="uk-UA" dirty="0"/>
              <a:t>Заповнення відбувається в подвійному циклі по </a:t>
            </a:r>
            <a:r>
              <a:rPr lang="en-US" b="1" dirty="0" err="1"/>
              <a:t>i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b="1" dirty="0"/>
              <a:t>j</a:t>
            </a:r>
            <a:r>
              <a:rPr lang="en-US" dirty="0"/>
              <a:t> </a:t>
            </a:r>
            <a:r>
              <a:rPr lang="uk-UA" dirty="0"/>
              <a:t>зі збільшенням значень на одиницю.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9A66329-36C3-4212-89C7-449020735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51613"/>
              </p:ext>
            </p:extLst>
          </p:nvPr>
        </p:nvGraphicFramePr>
        <p:xfrm>
          <a:off x="8016240" y="1690688"/>
          <a:ext cx="3206496" cy="2490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812">
                  <a:extLst>
                    <a:ext uri="{9D8B030D-6E8A-4147-A177-3AD203B41FA5}">
                      <a16:colId xmlns:a16="http://schemas.microsoft.com/office/drawing/2014/main" val="1812371185"/>
                    </a:ext>
                  </a:extLst>
                </a:gridCol>
                <a:gridCol w="400812">
                  <a:extLst>
                    <a:ext uri="{9D8B030D-6E8A-4147-A177-3AD203B41FA5}">
                      <a16:colId xmlns:a16="http://schemas.microsoft.com/office/drawing/2014/main" val="2307219488"/>
                    </a:ext>
                  </a:extLst>
                </a:gridCol>
                <a:gridCol w="400812">
                  <a:extLst>
                    <a:ext uri="{9D8B030D-6E8A-4147-A177-3AD203B41FA5}">
                      <a16:colId xmlns:a16="http://schemas.microsoft.com/office/drawing/2014/main" val="2739457474"/>
                    </a:ext>
                  </a:extLst>
                </a:gridCol>
                <a:gridCol w="400812">
                  <a:extLst>
                    <a:ext uri="{9D8B030D-6E8A-4147-A177-3AD203B41FA5}">
                      <a16:colId xmlns:a16="http://schemas.microsoft.com/office/drawing/2014/main" val="1382047084"/>
                    </a:ext>
                  </a:extLst>
                </a:gridCol>
                <a:gridCol w="400812">
                  <a:extLst>
                    <a:ext uri="{9D8B030D-6E8A-4147-A177-3AD203B41FA5}">
                      <a16:colId xmlns:a16="http://schemas.microsoft.com/office/drawing/2014/main" val="4050242966"/>
                    </a:ext>
                  </a:extLst>
                </a:gridCol>
                <a:gridCol w="400812">
                  <a:extLst>
                    <a:ext uri="{9D8B030D-6E8A-4147-A177-3AD203B41FA5}">
                      <a16:colId xmlns:a16="http://schemas.microsoft.com/office/drawing/2014/main" val="927802758"/>
                    </a:ext>
                  </a:extLst>
                </a:gridCol>
                <a:gridCol w="400812">
                  <a:extLst>
                    <a:ext uri="{9D8B030D-6E8A-4147-A177-3AD203B41FA5}">
                      <a16:colId xmlns:a16="http://schemas.microsoft.com/office/drawing/2014/main" val="530172491"/>
                    </a:ext>
                  </a:extLst>
                </a:gridCol>
                <a:gridCol w="400812">
                  <a:extLst>
                    <a:ext uri="{9D8B030D-6E8A-4147-A177-3AD203B41FA5}">
                      <a16:colId xmlns:a16="http://schemas.microsoft.com/office/drawing/2014/main" val="740044190"/>
                    </a:ext>
                  </a:extLst>
                </a:gridCol>
              </a:tblGrid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6085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1921778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871256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933451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7758778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046466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2564131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6174080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3250101"/>
                  </a:ext>
                </a:extLst>
              </a:tr>
              <a:tr h="2490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647823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1FA7A8-C2A9-47F8-AB5F-B781B944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812" y="4361697"/>
            <a:ext cx="4762004" cy="80739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57ABE2B5-45F3-4F57-9304-AA4CE3EDBBA5}"/>
              </a:ext>
            </a:extLst>
          </p:cNvPr>
          <p:cNvSpPr txBox="1">
            <a:spLocks/>
          </p:cNvSpPr>
          <p:nvPr/>
        </p:nvSpPr>
        <p:spPr>
          <a:xfrm>
            <a:off x="3355848" y="5888736"/>
            <a:ext cx="5800344" cy="604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/>
              <a:t>Складність по часу і по пам’яті: </a:t>
            </a:r>
            <a:r>
              <a:rPr lang="en-US" dirty="0"/>
              <a:t>O(nm)</a:t>
            </a:r>
            <a:r>
              <a:rPr lang="ru-RU" dirty="0"/>
              <a:t>, де </a:t>
            </a:r>
            <a:r>
              <a:rPr lang="en-US" dirty="0" err="1"/>
              <a:t>n,m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 </a:t>
            </a:r>
            <a:r>
              <a:rPr lang="ru-RU" dirty="0" err="1"/>
              <a:t>послідовностей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34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FC0E7-A6BF-4B57-B026-56520CCB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Інші алгоритми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317E2-E98D-4A53-A4F0-6475E838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Хішберга</a:t>
            </a:r>
            <a:r>
              <a:rPr lang="ru-RU" dirty="0"/>
              <a:t> (</a:t>
            </a:r>
            <a:r>
              <a:rPr lang="en-US" dirty="0"/>
              <a:t>Hirschberg)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	Складність по пам’яті</a:t>
            </a:r>
            <a:r>
              <a:rPr lang="en-US" dirty="0"/>
              <a:t> O(n)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	Час </a:t>
            </a:r>
            <a:r>
              <a:rPr lang="en-US" dirty="0"/>
              <a:t>O(nm)</a:t>
            </a:r>
            <a:endParaRPr lang="uk-UA" dirty="0"/>
          </a:p>
          <a:p>
            <a:r>
              <a:rPr lang="ru-RU" dirty="0"/>
              <a:t>Алгоритм Ханта-</a:t>
            </a:r>
            <a:r>
              <a:rPr lang="ru-RU" dirty="0" err="1"/>
              <a:t>Шуманського</a:t>
            </a:r>
            <a:r>
              <a:rPr lang="ru-RU" dirty="0"/>
              <a:t> (</a:t>
            </a:r>
            <a:r>
              <a:rPr lang="en-US" dirty="0"/>
              <a:t>Hunt-Szymanski Algorithm)</a:t>
            </a:r>
          </a:p>
          <a:p>
            <a:pPr marL="0" indent="0">
              <a:buNone/>
            </a:pPr>
            <a:r>
              <a:rPr lang="ru-RU" dirty="0"/>
              <a:t>	Час: </a:t>
            </a:r>
            <a:r>
              <a:rPr lang="pt-BR" dirty="0"/>
              <a:t>O((r + n) log n)</a:t>
            </a:r>
            <a:r>
              <a:rPr lang="ru-RU" dirty="0"/>
              <a:t>, </a:t>
            </a:r>
            <a:r>
              <a:rPr lang="en-US" dirty="0"/>
              <a:t>n -</a:t>
            </a:r>
            <a:r>
              <a:rPr lang="ru-RU" dirty="0" err="1"/>
              <a:t>довжина</a:t>
            </a:r>
            <a:r>
              <a:rPr lang="ru-RU" dirty="0"/>
              <a:t> </a:t>
            </a:r>
            <a:r>
              <a:rPr lang="ru-RU" dirty="0" err="1"/>
              <a:t>більшої</a:t>
            </a:r>
            <a:r>
              <a:rPr lang="ru-RU" dirty="0"/>
              <a:t> </a:t>
            </a:r>
            <a:r>
              <a:rPr lang="ru-RU" dirty="0" err="1"/>
              <a:t>послідовності</a:t>
            </a:r>
            <a:r>
              <a:rPr lang="ru-RU" dirty="0"/>
              <a:t>, </a:t>
            </a:r>
            <a:r>
              <a:rPr lang="en-US" dirty="0"/>
              <a:t>r -	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зпівпадінь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Пам’ять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</a:t>
            </a:r>
            <a:r>
              <a:rPr lang="en-US" dirty="0" err="1"/>
              <a:t>r+n</a:t>
            </a:r>
            <a:r>
              <a:rPr lang="en-US" dirty="0"/>
              <a:t>)</a:t>
            </a:r>
          </a:p>
          <a:p>
            <a:r>
              <a:rPr lang="en-US" dirty="0" err="1"/>
              <a:t>Masek</a:t>
            </a:r>
            <a:r>
              <a:rPr lang="en-US" dirty="0"/>
              <a:t> and Paterson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uk-UA" dirty="0"/>
              <a:t>Час: </a:t>
            </a:r>
            <a:r>
              <a:rPr lang="pt-BR" dirty="0"/>
              <a:t>O(n*n/log n)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108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003AD-E766-4381-BF52-CFE51A41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Важлива ремарка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7C1E7-C65E-4C8C-A93D-161AD37E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Підпослідовність</a:t>
            </a:r>
            <a:r>
              <a:rPr lang="uk-UA" dirty="0"/>
              <a:t> відрізняється від </a:t>
            </a:r>
            <a:r>
              <a:rPr lang="uk-UA" b="1" dirty="0" err="1"/>
              <a:t>підрядка</a:t>
            </a:r>
            <a:r>
              <a:rPr lang="uk-UA" dirty="0"/>
              <a:t>.</a:t>
            </a:r>
          </a:p>
          <a:p>
            <a:pPr marL="0" indent="0">
              <a:buNone/>
            </a:pPr>
            <a:r>
              <a:rPr lang="uk-UA" dirty="0"/>
              <a:t>Наприклад, якщо є вихідна послідовність «</a:t>
            </a:r>
            <a:r>
              <a:rPr lang="en-US" dirty="0"/>
              <a:t>ABCDEF», </a:t>
            </a:r>
            <a:r>
              <a:rPr lang="uk-UA" dirty="0"/>
              <a:t>то                «</a:t>
            </a:r>
            <a:r>
              <a:rPr lang="en-US" dirty="0"/>
              <a:t>ACE» </a:t>
            </a:r>
            <a:r>
              <a:rPr lang="uk-UA" dirty="0"/>
              <a:t>буде підпослідовність, але не </a:t>
            </a:r>
            <a:r>
              <a:rPr lang="uk-UA" dirty="0" err="1"/>
              <a:t>підрядком</a:t>
            </a:r>
            <a:r>
              <a:rPr lang="uk-UA" dirty="0"/>
              <a:t>, а                         «</a:t>
            </a:r>
            <a:r>
              <a:rPr lang="en-US" dirty="0"/>
              <a:t>ABC» </a:t>
            </a:r>
            <a:r>
              <a:rPr lang="uk-UA" dirty="0"/>
              <a:t>буде як підпослідовність, так і </a:t>
            </a:r>
            <a:r>
              <a:rPr lang="uk-UA" dirty="0" err="1"/>
              <a:t>підрядком</a:t>
            </a:r>
            <a:r>
              <a:rPr lang="uk-UA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19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CED92-4320-4589-84A0-512E60A6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E72DD-39AE-4A87-AC8F-1F1142F7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часте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- </a:t>
            </a:r>
            <a:r>
              <a:rPr lang="ru-RU" dirty="0" err="1"/>
              <a:t>використання</a:t>
            </a:r>
            <a:r>
              <a:rPr lang="ru-RU" dirty="0"/>
              <a:t> в </a:t>
            </a:r>
            <a:r>
              <a:rPr lang="ru-RU" dirty="0" err="1"/>
              <a:t>програмах</a:t>
            </a:r>
            <a:r>
              <a:rPr lang="ru-RU" dirty="0"/>
              <a:t> для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 GNU </a:t>
            </a:r>
            <a:r>
              <a:rPr lang="ru-RU" dirty="0" err="1"/>
              <a:t>diff</a:t>
            </a:r>
            <a:r>
              <a:rPr lang="ru-RU" dirty="0"/>
              <a:t>. </a:t>
            </a:r>
            <a:r>
              <a:rPr lang="ru-RU" dirty="0" err="1"/>
              <a:t>Маючи</a:t>
            </a:r>
            <a:r>
              <a:rPr lang="ru-RU" dirty="0"/>
              <a:t> </a:t>
            </a:r>
            <a:r>
              <a:rPr lang="ru-RU" dirty="0" err="1"/>
              <a:t>знайдену</a:t>
            </a:r>
            <a:r>
              <a:rPr lang="ru-RU" dirty="0"/>
              <a:t> для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текстів</a:t>
            </a:r>
            <a:r>
              <a:rPr lang="ru-RU" dirty="0"/>
              <a:t> LCS, </a:t>
            </a:r>
            <a:r>
              <a:rPr lang="ru-RU" dirty="0" err="1"/>
              <a:t>скласти</a:t>
            </a:r>
            <a:r>
              <a:rPr lang="ru-RU" dirty="0"/>
              <a:t> список </a:t>
            </a:r>
            <a:r>
              <a:rPr lang="ru-RU" dirty="0" err="1"/>
              <a:t>елементарних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для </a:t>
            </a:r>
            <a:r>
              <a:rPr lang="ru-RU" dirty="0" err="1"/>
              <a:t>перетворення</a:t>
            </a:r>
            <a:r>
              <a:rPr lang="ru-RU" dirty="0"/>
              <a:t> x в y </a:t>
            </a:r>
            <a:r>
              <a:rPr lang="ru-RU" dirty="0" err="1"/>
              <a:t>або</a:t>
            </a:r>
            <a:r>
              <a:rPr lang="ru-RU" dirty="0"/>
              <a:t> назад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тривіальна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449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7484F-F8A0-4A87-ACD4-F8B8F75D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2685A-BB0B-4512-ABF8-2D0B60DD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Алгоритмів вирішальних дану проблему досить багато, </a:t>
            </a:r>
            <a:r>
              <a:rPr lang="uk-UA" dirty="0" err="1"/>
              <a:t>асимптотично</a:t>
            </a:r>
            <a:r>
              <a:rPr lang="uk-UA" dirty="0"/>
              <a:t>, найефективніший алгоритм </a:t>
            </a:r>
            <a:r>
              <a:rPr lang="en-US" dirty="0" err="1"/>
              <a:t>Masek</a:t>
            </a:r>
            <a:r>
              <a:rPr lang="en-US" dirty="0"/>
              <a:t> and Paterson</a:t>
            </a:r>
            <a:r>
              <a:rPr lang="uk-UA" dirty="0"/>
              <a:t>.     З огляду на загальну невелику ефективність при обчисленнях </a:t>
            </a:r>
            <a:r>
              <a:rPr lang="en-US" dirty="0"/>
              <a:t>LCS, </a:t>
            </a:r>
            <a:r>
              <a:rPr lang="uk-UA" dirty="0"/>
              <a:t>на практиці перед роботою алгоритму виконуються найпростіші підготовки, на кшталт відкидання однакових елементів на початку і в кінці послідовностей і пошук тривіальних відмінностей між послідовностями. Також, існують деякі оптимізації з використанням бітових операцій, які не впливають на </a:t>
            </a:r>
            <a:r>
              <a:rPr lang="uk-UA" dirty="0" err="1"/>
              <a:t>асимптотику</a:t>
            </a:r>
            <a:r>
              <a:rPr lang="uk-UA" dirty="0"/>
              <a:t> часу роботи.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297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583</Words>
  <Application>Microsoft Office PowerPoint</Application>
  <PresentationFormat>Широкоэкранный</PresentationFormat>
  <Paragraphs>113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Найбільша спільна підпослідовність</vt:lpstr>
      <vt:lpstr>Означення</vt:lpstr>
      <vt:lpstr>Задача</vt:lpstr>
      <vt:lpstr>Алогритм</vt:lpstr>
      <vt:lpstr>Інші алгоритми</vt:lpstr>
      <vt:lpstr>Важлива ремарка</vt:lpstr>
      <vt:lpstr>Застосування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Прудиев</dc:creator>
  <cp:lastModifiedBy>Игорь Прудиев</cp:lastModifiedBy>
  <cp:revision>13</cp:revision>
  <dcterms:created xsi:type="dcterms:W3CDTF">2021-05-30T08:29:40Z</dcterms:created>
  <dcterms:modified xsi:type="dcterms:W3CDTF">2021-05-30T10:06:26Z</dcterms:modified>
</cp:coreProperties>
</file>