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9" r:id="rId18"/>
    <p:sldId id="290" r:id="rId19"/>
    <p:sldId id="301" r:id="rId20"/>
    <p:sldId id="291" r:id="rId21"/>
    <p:sldId id="293" r:id="rId22"/>
    <p:sldId id="294" r:id="rId23"/>
    <p:sldId id="295" r:id="rId24"/>
    <p:sldId id="296" r:id="rId25"/>
    <p:sldId id="297" r:id="rId26"/>
    <p:sldId id="270" r:id="rId27"/>
    <p:sldId id="292" r:id="rId28"/>
    <p:sldId id="298" r:id="rId29"/>
    <p:sldId id="299" r:id="rId30"/>
    <p:sldId id="288" r:id="rId31"/>
  </p:sldIdLst>
  <p:sldSz cx="9144000" cy="5143500" type="screen16x9"/>
  <p:notesSz cx="6858000" cy="9144000"/>
  <p:embeddedFontLst>
    <p:embeddedFont>
      <p:font typeface="Oswald" panose="00000500000000000000" pitchFamily="2" charset="0"/>
      <p:regular r:id="rId33"/>
      <p:bold r:id="rId34"/>
    </p:embeddedFont>
    <p:embeddedFont>
      <p:font typeface="Tinos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32" autoAdjust="0"/>
  </p:normalViewPr>
  <p:slideViewPr>
    <p:cSldViewPr snapToGrid="0">
      <p:cViewPr varScale="1">
        <p:scale>
          <a:sx n="79" d="100"/>
          <a:sy n="79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Dưới đây là một số ứng dụng nổi tiếng đã được phát triển bằng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React Native: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➢ Facebook: Một phần của ứng dụng di động của Facebook được xây dựng bằng React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Native, bao gồm một số tính năng như Marketplace.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➢ Instagram: Một số thành phần trong ứng dụng Instagram, như trình xem stories, được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xây dựng bằng React Native.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➢ Skype: Skype đã sử dụng React Native để tái thiết kế ứng dụng di động của họ trên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nền tảng iOS và Android</a:t>
            </a:r>
            <a:r>
              <a:rPr lang="vi-VN">
                <a:latin typeface="+mn-lt"/>
              </a:rPr>
              <a:t> </a:t>
            </a:r>
            <a:br>
              <a:rPr lang="vi-VN">
                <a:latin typeface="+mn-lt"/>
              </a:rPr>
            </a:br>
            <a:endParaRPr>
              <a:latin typeface="+mn-l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MongoDB là một chương trình cơ sở dữ liệu mã nguồn mở được thiết kế theo kiểu hướng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đối tượng trong đó các bảng được cấu trúc một cách linh hoạt cho phép các dữ liệu lưu trên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bảng không cần phải tuân theo một dạng cấu trúc nhất định nào. </a:t>
            </a:r>
            <a:endParaRPr lang="en-US" sz="1800" b="0" i="0">
              <a:solidFill>
                <a:srgbClr val="000000"/>
              </a:solidFill>
              <a:effectLst/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>
              <a:solidFill>
                <a:srgbClr val="000000"/>
              </a:solidFill>
              <a:effectLst/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Chính do cấu trúc linh hoạt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này nên MongoDB có thể được dùng để lưu trữ các dữ liệu có cấu trúc phức tạp và đa dạng và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không cố định (hay còn gọi là Big Data).</a:t>
            </a:r>
            <a:r>
              <a:rPr lang="vi-VN">
                <a:latin typeface="+mn-lt"/>
              </a:rPr>
              <a:t> </a:t>
            </a:r>
            <a:br>
              <a:rPr lang="vi-VN">
                <a:latin typeface="+mn-lt"/>
              </a:rPr>
            </a:br>
            <a:endParaRPr>
              <a:latin typeface="+mn-l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MongoDB có những tính năng cơ bản được nhấn mạnh như sau: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➢ Truy vấn ad hoc: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Truy vấn ad hoc được xem là tính năng tốt nhất, có khả năng hỗ trợ các trường, truy vấn các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phạm vi và tìm kiếm các biểu thức. Từ đó trả về các trường tài liệu cụ thể bao gồm các hàm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JavaScript do người dùng xác định hoặc truy vấn được cấu hình trả về mẫu có kích thước nhất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định ngẫu nhiên. Ngoài ra, các trường trong MongoDB có thể được dùng để lập các mục chính,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chỉ mục phụ.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➢ Nhân rộng: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Đây là tính năng Replica set bao gồm hai hoặc nhiều bản sao dữ liệu, mỗi bản sao có thể giữ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vai trò chính hoặc phụ. Trong quá trình nhân rộng, những dữ liệu ghi và đọc thực hiện trên bản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sao chính, bản sao thứ cấp sẽ dùng để tích hợp để duy trì dữ liệu từ bản sao chính. Với trường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hợp bản sao chính thất bại, Replica set chọn bản sao thứ cấp để làm bản sao chính tiếp theo.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➢ Cân bằng tải: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Với cách sử dụng các Sharding, MongoDB sẽ chia theo tỷ lệ chiều ngang để người dùng có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thể chọn một Shard key. Nhìn chung, dữ liệu được chia thành các phạm vi sau đó sẽ phân phối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đồng đều qua các Shard key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➢ Lưu trữ tệp: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Với tính năng này, MongoDB sử dụng như một hệ thống tệp GridFS để cân bằng tải, sao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chép dữ liệu đến nhiều máy tính. GridFS sẽ chia các tệp thành nhiều phần, nhiều đoạn để lưu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trữ thành các tài liệu riêng biệt.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➢ Tập hợp: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Tính năng này, chương trình cung cấp 3 cách chính để tập hợp là Aggregation Pipeline,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Single-purpose Aggregation và Mapreduce. Trong đó, Aggregation Pipeline được ghi nhận có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hiệu suất tốt hơn hầu hết những hoạt động tổng hợp.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➢ Thực thi Javascript: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JavaScript thường thực thi trong truy vấn, các hàm tổng hợp được và được gửi thủ tục đến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cơ sở dữ liệu.</a:t>
            </a:r>
            <a:br>
              <a:rPr lang="vi-VN">
                <a:latin typeface="+mn-lt"/>
              </a:rPr>
            </a:b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➢ Giới hạn kích thước: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MongoDB hỗ trợ collection có kích thước cố định, từ đó làm tăng các hiệu suất các hoạt động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khác có liên quan đến dữ liệu. Nếu như dữ liệu vượt qua mức giới hạn, các tài liệu cũ sẽ bị xóa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mà không cần thiết nhập bất cứ dòng lệnh nào.</a:t>
            </a:r>
            <a:r>
              <a:rPr lang="vi-VN">
                <a:latin typeface="+mn-lt"/>
              </a:rPr>
              <a:t> </a:t>
            </a:r>
            <a:br>
              <a:rPr lang="vi-VN">
                <a:latin typeface="+mn-lt"/>
              </a:rPr>
            </a:b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3962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"Call API" đề cập đến việc gửi yêu cầu từ một ứng dụng hoặc một phần mềm để truy cập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dữ liệu hoặc các chức năng từ một dịch vụ hoặc một hệ thống khác thông qua một giao thức cụ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thể được định nghĩa trong API.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API (Application Programming Interface) là một tập hợp các quy tắc, giao thức và công cụ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mà các ứng dụng sử dụng để tương tác với nhau. API định nghĩa cách mà các phần mềm khác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nhau có thể giao tiếp với nhau, cho phép chúng truyền thông và chia sẻ dữ liệu một cách an toàn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và hiệu quả.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Khi "call API," chính là đang gửi một yêu cầu từ một ứng dụng hoặc một phần mềm đến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một API cụ thể. Yêu cầu này có thể là một trong những phương thức chung như GET, POST,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PUT, DELETE, PATCH, vv., đóng vai trò quy định loại hoạt động bạn muốn thực hiện với dữ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liệu hoặc tài nguyên được quản lý bởi API.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Khi "call" một API, bạn đang sử dụng một giao thức cụ thể (như HTTP hoặc HTTPS) để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gửi yêu cầu đến một địa chỉ cụ thể (URL) của API, sau đó API sẽ xử lý yêu cầu và trả về kết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quả, thông tin hoặc thực hiện hành động được yêu cầu trở lại cho ứng dụng để xử lý tiếp theo.</a:t>
            </a:r>
            <a:r>
              <a:rPr lang="vi-VN">
                <a:latin typeface="+mn-lt"/>
              </a:rPr>
              <a:t> </a:t>
            </a:r>
            <a:br>
              <a:rPr lang="vi-VN">
                <a:latin typeface="+mn-lt"/>
              </a:rPr>
            </a:br>
            <a:br>
              <a:rPr lang="vi-VN">
                <a:latin typeface="+mn-lt"/>
              </a:rPr>
            </a:b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1507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718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505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Trong thời đại công nghệ phát triển mạnh mẽ như hiện nay, việc sử dụng ứng dụng công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nghệ để quản lý và tối ưu hóa các hoạt động kinh doanh, đặc biệt là quản lý phòng trọ, đã trở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thành xu hướng không thể tránh khỏi. Đồ án này giới thiệu ứng dụng quản lý phòng trọ hiệu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quả, giúp tối ưu hóa quá trình quản lý và cung cấp trải nghiệm cho thuê phòng tốt nhất dành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cho người dùng</a:t>
            </a:r>
            <a:r>
              <a:rPr lang="vi-VN">
                <a:latin typeface="+mn-lt"/>
              </a:rPr>
              <a:t> </a:t>
            </a:r>
            <a:br>
              <a:rPr lang="vi-VN">
                <a:latin typeface="+mn-lt"/>
              </a:rPr>
            </a:b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5765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72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961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909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b="0" i="0">
                <a:solidFill>
                  <a:srgbClr val="000000"/>
                </a:solidFill>
                <a:effectLst/>
                <a:latin typeface="+mn-lt"/>
              </a:rPr>
              <a:t>Hiện tại ứng dụng gồm 4 chức năng chính:</a:t>
            </a:r>
            <a:br>
              <a:rPr lang="vi-VN" sz="11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100" b="0" i="0">
                <a:solidFill>
                  <a:srgbClr val="000000"/>
                </a:solidFill>
                <a:effectLst/>
                <a:latin typeface="+mn-lt"/>
              </a:rPr>
              <a:t>- Quản lý dịch vụ.</a:t>
            </a:r>
            <a:br>
              <a:rPr lang="vi-VN" sz="11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100" b="0" i="0">
                <a:solidFill>
                  <a:srgbClr val="000000"/>
                </a:solidFill>
                <a:effectLst/>
                <a:latin typeface="+mn-lt"/>
              </a:rPr>
              <a:t>- Quản lý phòng.</a:t>
            </a:r>
            <a:br>
              <a:rPr lang="vi-VN" sz="11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100" b="0" i="0">
                <a:solidFill>
                  <a:srgbClr val="000000"/>
                </a:solidFill>
                <a:effectLst/>
                <a:latin typeface="+mn-lt"/>
              </a:rPr>
              <a:t>- Quản lý người thuê.</a:t>
            </a:r>
            <a:br>
              <a:rPr lang="vi-VN" sz="11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100" b="0" i="0">
                <a:solidFill>
                  <a:srgbClr val="000000"/>
                </a:solidFill>
                <a:effectLst/>
                <a:latin typeface="+mn-lt"/>
              </a:rPr>
              <a:t>- Quản lý sự</a:t>
            </a:r>
            <a:r>
              <a:rPr lang="vi-VN" sz="1100">
                <a:latin typeface="+mn-lt"/>
              </a:rPr>
              <a:t> </a:t>
            </a:r>
            <a:br>
              <a:rPr lang="vi-VN" sz="1100">
                <a:latin typeface="+mn-lt"/>
              </a:rPr>
            </a:b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348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0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4234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1187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Main thread giữ vai trò cập nhật giao diện người dùng UI và xử lý tương tác người dùng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ngay sau đó. Còn JS thread sẽ thực thi và xử lý các code javascript. Hai thread này hoạt động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hoàn toàn độc lập với nhau. Vì thế phải sử dụng một cầu nối bridge để hai thread này có thể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tương tác, giao tiếp được với nhau nhưng không phụ thuộc lẫn nhau. Nó chỉ là sự vận hành và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chuyển đổi dữ liệu từ thread này sang thread khác</a:t>
            </a:r>
            <a:r>
              <a:rPr lang="vi-VN">
                <a:latin typeface="+mn-lt"/>
              </a:rPr>
              <a:t> </a:t>
            </a:r>
            <a:br>
              <a:rPr lang="vi-VN">
                <a:latin typeface="+mn-lt"/>
              </a:rPr>
            </a:br>
            <a:endParaRPr>
              <a:latin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Trước tiên là React Native sở hữu các ưu điểm sau: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➢ Tiết kiệm thời gian học: Việc học từng loại ngôn ngữ cho từng nền tảng thường rất khó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và mất nhiều thời gian. Tuy nhiên, với React Native, chỉ cần học duy nhất một bộ công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cụ.</a:t>
            </a:r>
            <a:r>
              <a:rPr lang="vi-VN">
                <a:latin typeface="+mn-lt"/>
              </a:rPr>
              <a:t> </a:t>
            </a:r>
            <a:br>
              <a:rPr lang="vi-VN"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➢ Tái sử dụng code: Trong lập trình phần mềm, React Native là công cụ tái sử dụng code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hiệu quả nhất mang lại các lợi thế như duy trì ít code, tận dụng tốt nguồn nhân lực,...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➢ Cộng đồng lớn: React Native đang ngày càng phổ biến và nhận được sự đóng góp của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nhiều lập trình viên. Đặc biệt nó được xây dựng và hỗ trợ cho Facebook với lượng lớn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cộng tác viên hoạt động năng nổ.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➢ Hot reloading: Với React Native, sẽ không cần phải tốn quá nhiều thời gian để tổng hợp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app mỗi khi có sự thay đổi. Chỉ cần làm mới app trong thiết bị, emulator hoặc simulator</a:t>
            </a:r>
            <a:r>
              <a:rPr lang="vi-VN">
                <a:latin typeface="+mn-lt"/>
              </a:rPr>
              <a:t> </a:t>
            </a:r>
            <a:br>
              <a:rPr lang="vi-VN">
                <a:latin typeface="+mn-lt"/>
              </a:rPr>
            </a:br>
            <a:endParaRPr>
              <a:latin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Vì React Native là một framework mới nên nó cũng tồn tại những nhược điểm như: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➢ React Native vẫn còn thiếu khá nhiều component quan trọng..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➢ React Native không xây dựng được các app IOS trên Linux và Window.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➢ Không sử dụng để viết các chương trình game có cách chơi phức tạp và đòi hỏi tính năng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đồ họa cao.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➢ React Native không có khả năng xây dựng được các app quá phức tạp nếu như bạn không</a:t>
            </a:r>
            <a:br>
              <a:rPr lang="vi-VN" sz="1800" b="0" i="0">
                <a:solidFill>
                  <a:srgbClr val="000000"/>
                </a:solidFill>
                <a:effectLst/>
                <a:latin typeface="+mn-lt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có thêm sự hiểu biết về các ngôn ngữ lập trình khác như Objective-C, Swift, Java,...</a:t>
            </a:r>
            <a:r>
              <a:rPr lang="vi-VN">
                <a:latin typeface="+mn-lt"/>
              </a:rPr>
              <a:t> </a:t>
            </a:r>
            <a:br>
              <a:rPr lang="vi-VN">
                <a:latin typeface="+mn-lt"/>
              </a:rPr>
            </a:br>
            <a:endParaRPr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2713" y="333900"/>
            <a:ext cx="7798575" cy="480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912650" y="1915625"/>
            <a:ext cx="5469600" cy="1159800"/>
          </a:xfrm>
          <a:prstGeom prst="rect">
            <a:avLst/>
          </a:prstGeom>
          <a:effectLst>
            <a:outerShdw blurRad="14288" dist="9525" dir="16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No book">
  <p:cSld name="BLANK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13350" y="4627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libro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libro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◈"/>
              <a:defRPr b="1" i="1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◆"/>
              <a:defRPr b="1" i="1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◇"/>
              <a:defRPr b="1" i="1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b="1" i="1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705475" y="9753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9600" b="1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 descr="libro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27" name="Google Shape;27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 descr="libro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34" name="Google Shape;34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 descr="libro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42" name="Google Shape;42;p7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 descr="libro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47" name="Google Shape;47;p8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 descr="libro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52" name="Google Shape;52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 descr="libro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nos" panose="02020603050405020304"/>
              <a:buChar char="◈"/>
              <a:defRPr sz="3000">
                <a:solidFill>
                  <a:schemeClr val="dk1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 panose="02020603050405020304"/>
              <a:buChar char="◆"/>
              <a:defRPr sz="2400">
                <a:solidFill>
                  <a:schemeClr val="dk1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 panose="02020603050405020304"/>
              <a:buChar char="◇"/>
              <a:defRPr sz="2400">
                <a:solidFill>
                  <a:schemeClr val="dk1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 panose="02020603050405020304"/>
              <a:buChar char="⬥"/>
              <a:defRPr sz="1800">
                <a:solidFill>
                  <a:schemeClr val="dk1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 panose="02020603050405020304"/>
              <a:buChar char="⬦"/>
              <a:defRPr sz="1800">
                <a:solidFill>
                  <a:schemeClr val="dk1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 panose="02020603050405020304"/>
              <a:buChar char="⬦"/>
              <a:defRPr sz="1800">
                <a:solidFill>
                  <a:schemeClr val="dk1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 panose="02020603050405020304"/>
              <a:buChar char="⬦"/>
              <a:defRPr sz="1800">
                <a:solidFill>
                  <a:schemeClr val="dk1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 panose="02020603050405020304"/>
              <a:buChar char="⬦"/>
              <a:defRPr sz="1800">
                <a:solidFill>
                  <a:schemeClr val="dk1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 panose="02020603050405020304"/>
              <a:buChar char="⬦"/>
              <a:defRPr sz="1800">
                <a:solidFill>
                  <a:schemeClr val="dk1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1391233" y="681938"/>
            <a:ext cx="7070841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LẬP TRÌNH ĐA NỀN TẢNG CHO ỨNG DỤNG DI ĐỘNG</a:t>
            </a:r>
            <a:endParaRPr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2139" y="3805073"/>
            <a:ext cx="361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VÕ NGỌC TÂN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9494DB-A972-4D6A-277B-982A2940FB83}"/>
              </a:ext>
            </a:extLst>
          </p:cNvPr>
          <p:cNvSpPr/>
          <p:nvPr/>
        </p:nvSpPr>
        <p:spPr>
          <a:xfrm>
            <a:off x="5262963" y="1327334"/>
            <a:ext cx="2625273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Ứng dụng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7F00D-73CF-3D56-95F7-998AE97757B6}"/>
              </a:ext>
            </a:extLst>
          </p:cNvPr>
          <p:cNvSpPr txBox="1"/>
          <p:nvPr/>
        </p:nvSpPr>
        <p:spPr>
          <a:xfrm>
            <a:off x="1445442" y="2302028"/>
            <a:ext cx="664279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React Native đã được sử dụng rộng rãi để xây dựng nhiều ứng dụng nổi tiếng trên cả hai nền</a:t>
            </a:r>
            <a:r>
              <a:rPr lang="en-US" sz="3200" b="0" i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tảng di động là iOS và Android</a:t>
            </a:r>
            <a:r>
              <a:rPr lang="vi-VN" sz="3200">
                <a:latin typeface="+mj-lt"/>
              </a:rPr>
              <a:t> </a:t>
            </a:r>
            <a:br>
              <a:rPr lang="vi-VN">
                <a:latin typeface="+mj-lt"/>
              </a:rPr>
            </a:br>
            <a:endParaRPr lang="en-US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8542E6-0AE9-3557-151B-A1E7DF3B5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442" y="791475"/>
            <a:ext cx="3600427" cy="142300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CEF489-64D4-226C-9333-6434A0EB6CA7}"/>
              </a:ext>
            </a:extLst>
          </p:cNvPr>
          <p:cNvSpPr txBox="1"/>
          <p:nvPr/>
        </p:nvSpPr>
        <p:spPr>
          <a:xfrm>
            <a:off x="1343246" y="647464"/>
            <a:ext cx="7104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Giới thiệu về MongoDB &amp; Call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E9631-C92D-98EA-A8B8-FBBEB0FE8F4B}"/>
              </a:ext>
            </a:extLst>
          </p:cNvPr>
          <p:cNvSpPr txBox="1"/>
          <p:nvPr/>
        </p:nvSpPr>
        <p:spPr>
          <a:xfrm>
            <a:off x="1635075" y="1970903"/>
            <a:ext cx="67112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MongoDB</a:t>
            </a:r>
          </a:p>
          <a:p>
            <a:pPr marL="342900" indent="-342900">
              <a:buAutoNum type="arabicPeriod"/>
            </a:pPr>
            <a:r>
              <a:rPr lang="en-US" sz="3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API là gì?</a:t>
            </a:r>
          </a:p>
          <a:p>
            <a:pPr marL="342900" indent="-342900">
              <a:buAutoNum type="arabicPeriod"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 nối MongoDB thông qua 1 API bằng NodeJS như thế nào?</a:t>
            </a:r>
            <a:endParaRPr lang="en-US" sz="32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BA9E79-3DCE-81EB-C7EC-67D175A3D1E3}"/>
              </a:ext>
            </a:extLst>
          </p:cNvPr>
          <p:cNvSpPr/>
          <p:nvPr/>
        </p:nvSpPr>
        <p:spPr>
          <a:xfrm>
            <a:off x="1352443" y="597759"/>
            <a:ext cx="5573650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Tổng quan về MongoDB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8CE01-C62B-56BB-FEE9-284E9D1787AA}"/>
              </a:ext>
            </a:extLst>
          </p:cNvPr>
          <p:cNvSpPr txBox="1"/>
          <p:nvPr/>
        </p:nvSpPr>
        <p:spPr>
          <a:xfrm>
            <a:off x="1313235" y="1340270"/>
            <a:ext cx="713481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MongoDB là một chương trình </a:t>
            </a:r>
            <a:r>
              <a:rPr lang="en-US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  <a:r>
              <a:rPr lang="vi-VN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mã nguồn mở được thiết kế theo kiểu hướng</a:t>
            </a:r>
            <a:r>
              <a:rPr lang="en-US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trong đó các bảng được cấu trúc một cách linh hoạt cho phép </a:t>
            </a:r>
            <a:r>
              <a:rPr lang="en-US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 </a:t>
            </a:r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lưu trên</a:t>
            </a:r>
            <a:r>
              <a:rPr lang="en-US" sz="3200" b="0" i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bảng không cần phải tuân theo một dạng cấu trúc nhất định </a:t>
            </a:r>
            <a:endParaRPr lang="en-US" sz="320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64E47-FCA4-1A0A-F847-97E7B907F061}"/>
              </a:ext>
            </a:extLst>
          </p:cNvPr>
          <p:cNvSpPr txBox="1"/>
          <p:nvPr/>
        </p:nvSpPr>
        <p:spPr>
          <a:xfrm>
            <a:off x="1400783" y="737155"/>
            <a:ext cx="745138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 số đặc điểm: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vi-VN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A3E08-3116-E733-1B77-E7DA80368427}"/>
              </a:ext>
            </a:extLst>
          </p:cNvPr>
          <p:cNvSpPr txBox="1"/>
          <p:nvPr/>
        </p:nvSpPr>
        <p:spPr>
          <a:xfrm>
            <a:off x="1186776" y="1420937"/>
            <a:ext cx="76653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vi-VN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 lưu định hướng Document: Dữ liệu được lưu trong các tài liệu kiểu JSON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Lập chỉ mục trên bất kỳ thuộc tính nào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vi-VN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 truy vấn đa dạng.</a:t>
            </a:r>
            <a:br>
              <a:rPr lang="vi-VN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nhanh hơn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0" y="231015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89C473-E80A-E0E9-9D86-DFD196847E9D}"/>
              </a:ext>
            </a:extLst>
          </p:cNvPr>
          <p:cNvSpPr txBox="1"/>
          <p:nvPr/>
        </p:nvSpPr>
        <p:spPr>
          <a:xfrm>
            <a:off x="1383971" y="551301"/>
            <a:ext cx="616205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MongoDB có những tính năng cơ bản được nhấn mạnh như</a:t>
            </a:r>
            <a:r>
              <a:rPr lang="en-US" sz="3200" b="0" i="0">
                <a:solidFill>
                  <a:srgbClr val="000000"/>
                </a:solidFill>
                <a:effectLst/>
                <a:latin typeface="+mj-lt"/>
              </a:rPr>
              <a:t>:</a:t>
            </a:r>
            <a:endParaRPr lang="en-US" sz="3200">
              <a:latin typeface="+mj-lt"/>
            </a:endParaRP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Truy vấn ad hoc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Nhân rộng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Cân bằng tải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vi-VN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Lưu trữ tệp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 hợp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- 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6B903-6B7A-0325-A05A-8EF715ED5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106" y="1800005"/>
            <a:ext cx="3026594" cy="229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16655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BA9E79-3DCE-81EB-C7EC-67D175A3D1E3}"/>
              </a:ext>
            </a:extLst>
          </p:cNvPr>
          <p:cNvSpPr/>
          <p:nvPr/>
        </p:nvSpPr>
        <p:spPr>
          <a:xfrm>
            <a:off x="1352443" y="597759"/>
            <a:ext cx="5573650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Call API là gì?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8CE01-C62B-56BB-FEE9-284E9D1787AA}"/>
              </a:ext>
            </a:extLst>
          </p:cNvPr>
          <p:cNvSpPr txBox="1"/>
          <p:nvPr/>
        </p:nvSpPr>
        <p:spPr>
          <a:xfrm>
            <a:off x="1352443" y="1505640"/>
            <a:ext cx="713481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Khi "call API," chính là đang gửi một yêu cầu từ một ứng dụng hoặc một phần mềm đến</a:t>
            </a:r>
            <a:r>
              <a:rPr lang="en-US" sz="3200" b="0" i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một API cụ thể. Yêu cầu này có thể là một trong những phương thức chung như GET, POST,</a:t>
            </a:r>
            <a:r>
              <a:rPr lang="en-US" sz="3200" b="0" i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PUT, DELETE, PATCH, vv.</a:t>
            </a:r>
            <a:r>
              <a:rPr lang="vi-VN" sz="3200">
                <a:latin typeface="+mj-lt"/>
              </a:rPr>
              <a:t> </a:t>
            </a:r>
            <a:endParaRPr lang="en-US" sz="320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98527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0" y="231015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9921F-BBB5-13C6-B8D7-405CE1115D41}"/>
              </a:ext>
            </a:extLst>
          </p:cNvPr>
          <p:cNvSpPr txBox="1"/>
          <p:nvPr/>
        </p:nvSpPr>
        <p:spPr>
          <a:xfrm>
            <a:off x="1391054" y="599288"/>
            <a:ext cx="70569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Kết nối với MongoDB thông qua 1 API bằng NodeJS như thế nào?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DE197-49A0-462F-B58C-252B04D008D1}"/>
              </a:ext>
            </a:extLst>
          </p:cNvPr>
          <p:cNvSpPr txBox="1"/>
          <p:nvPr/>
        </p:nvSpPr>
        <p:spPr>
          <a:xfrm>
            <a:off x="1391054" y="1840307"/>
            <a:ext cx="734438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 Tạo RESTful API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 Cấu hình NodeJS với Express framework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 Tương tác với MongoDB sử dụng Mongoose</a:t>
            </a:r>
          </a:p>
        </p:txBody>
      </p:sp>
    </p:spTree>
    <p:extLst>
      <p:ext uri="{BB962C8B-B14F-4D97-AF65-F5344CB8AC3E}">
        <p14:creationId xmlns:p14="http://schemas.microsoft.com/office/powerpoint/2010/main" val="1863281261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  <p:sp>
        <p:nvSpPr>
          <p:cNvPr id="12" name="Google Shape;114;p20"/>
          <p:cNvSpPr/>
          <p:nvPr/>
        </p:nvSpPr>
        <p:spPr>
          <a:xfrm rot="1473024">
            <a:off x="7564458" y="3772206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Google Shape;114;p20"/>
          <p:cNvSpPr/>
          <p:nvPr/>
        </p:nvSpPr>
        <p:spPr>
          <a:xfrm rot="1473024">
            <a:off x="184352" y="675189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188E6-C84E-C8B6-BBF4-CDE3CBC6E9DB}"/>
              </a:ext>
            </a:extLst>
          </p:cNvPr>
          <p:cNvSpPr txBox="1"/>
          <p:nvPr/>
        </p:nvSpPr>
        <p:spPr>
          <a:xfrm>
            <a:off x="1343246" y="647464"/>
            <a:ext cx="6513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Giới thiệu về đề tài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E8037-08F5-DD12-01B2-0F731B0E6279}"/>
              </a:ext>
            </a:extLst>
          </p:cNvPr>
          <p:cNvSpPr txBox="1"/>
          <p:nvPr/>
        </p:nvSpPr>
        <p:spPr>
          <a:xfrm>
            <a:off x="1693786" y="1265433"/>
            <a:ext cx="5765405" cy="2958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sử dụng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sử dụng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ứng dụng</a:t>
            </a:r>
          </a:p>
        </p:txBody>
      </p:sp>
    </p:spTree>
    <p:extLst>
      <p:ext uri="{BB962C8B-B14F-4D97-AF65-F5344CB8AC3E}">
        <p14:creationId xmlns:p14="http://schemas.microsoft.com/office/powerpoint/2010/main" val="560540784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BA9E79-3DCE-81EB-C7EC-67D175A3D1E3}"/>
              </a:ext>
            </a:extLst>
          </p:cNvPr>
          <p:cNvSpPr/>
          <p:nvPr/>
        </p:nvSpPr>
        <p:spPr>
          <a:xfrm>
            <a:off x="1352443" y="597759"/>
            <a:ext cx="5573650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Giới thiệu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8CE01-C62B-56BB-FEE9-284E9D1787AA}"/>
              </a:ext>
            </a:extLst>
          </p:cNvPr>
          <p:cNvSpPr txBox="1"/>
          <p:nvPr/>
        </p:nvSpPr>
        <p:spPr>
          <a:xfrm>
            <a:off x="1352443" y="1505640"/>
            <a:ext cx="713481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Đồ án này giới thiệu ứng dụng quản lý phòng trọ hiệu</a:t>
            </a:r>
            <a:r>
              <a:rPr lang="en-US" sz="3200" b="0" i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quả, giúp tối ưu hóa quá trình quản lý và cung cấp trải nghiệm cho thuê</a:t>
            </a:r>
            <a:r>
              <a:rPr lang="en-US" sz="3200" b="0" i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phòng tốt nhất dành</a:t>
            </a:r>
            <a:r>
              <a:rPr lang="en-US" sz="3200" b="0" i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cho người dùng.</a:t>
            </a:r>
            <a:r>
              <a:rPr lang="vi-VN" sz="3200">
                <a:latin typeface="+mj-lt"/>
              </a:rPr>
              <a:t> </a:t>
            </a:r>
            <a:endParaRPr lang="en-US" sz="320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190858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0" y="231015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67F9E-5EC9-88FA-309B-1B87A8C3181A}"/>
              </a:ext>
            </a:extLst>
          </p:cNvPr>
          <p:cNvSpPr/>
          <p:nvPr/>
        </p:nvSpPr>
        <p:spPr>
          <a:xfrm>
            <a:off x="1352443" y="597759"/>
            <a:ext cx="5573650" cy="749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Công nghệ sử dụng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57A5E-9BAC-CD0E-F32E-C6656E1D6469}"/>
              </a:ext>
            </a:extLst>
          </p:cNvPr>
          <p:cNvSpPr txBox="1"/>
          <p:nvPr/>
        </p:nvSpPr>
        <p:spPr>
          <a:xfrm>
            <a:off x="1352443" y="1525684"/>
            <a:ext cx="737326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Ứng dụng được phát triển dựa trên React Native Framework &amp; kết nối CSDL với MongoDB</a:t>
            </a:r>
            <a:r>
              <a:rPr lang="en-US" sz="3200" b="0" i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bằng nodejs.</a:t>
            </a:r>
            <a:r>
              <a:rPr lang="vi-VN" sz="3200">
                <a:latin typeface="+mj-lt"/>
              </a:rPr>
              <a:t> </a:t>
            </a:r>
            <a:br>
              <a:rPr lang="vi-VN" sz="3200">
                <a:latin typeface="+mj-lt"/>
              </a:rPr>
            </a:br>
            <a:endParaRPr lang="en-US" sz="3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289136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332689" y="813661"/>
            <a:ext cx="7115361" cy="12875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D" sz="3200" i="1" u="sng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đề tài</a:t>
            </a:r>
            <a:r>
              <a:rPr lang="en-ID" sz="3200" b="1" i="1" u="sng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ID" sz="4000" b="1" i="1" u="sng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quản lý phòng trọ</a:t>
            </a:r>
            <a:endParaRPr lang="en-ID" sz="40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4385F-27AD-CB32-B540-1173C9D71FDA}"/>
              </a:ext>
            </a:extLst>
          </p:cNvPr>
          <p:cNvSpPr txBox="1"/>
          <p:nvPr/>
        </p:nvSpPr>
        <p:spPr>
          <a:xfrm>
            <a:off x="1333324" y="2257471"/>
            <a:ext cx="6566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nhóm:</a:t>
            </a:r>
          </a:p>
          <a:p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22550017 – Đào Nhâm Phúc</a:t>
            </a:r>
          </a:p>
          <a:p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22550019 – Phạm Hoàng Sang</a:t>
            </a: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BA9E79-3DCE-81EB-C7EC-67D175A3D1E3}"/>
              </a:ext>
            </a:extLst>
          </p:cNvPr>
          <p:cNvSpPr/>
          <p:nvPr/>
        </p:nvSpPr>
        <p:spPr>
          <a:xfrm>
            <a:off x="1352443" y="597759"/>
            <a:ext cx="5573650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Đối tượng sử dụng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8CE01-C62B-56BB-FEE9-284E9D1787AA}"/>
              </a:ext>
            </a:extLst>
          </p:cNvPr>
          <p:cNvSpPr txBox="1"/>
          <p:nvPr/>
        </p:nvSpPr>
        <p:spPr>
          <a:xfrm>
            <a:off x="1352443" y="1418091"/>
            <a:ext cx="713481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Đối tượng là các các nhân hay doanh nghiệp hiện đang kinh doanh trong lĩnh vực cho thuê</a:t>
            </a:r>
            <a:r>
              <a:rPr lang="en-US" sz="3200" b="0" i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phòng trọ. Phần mềm quản lý phòng trọ sau đây được thiết kế đơn giản nên dễ sử dụng đối với</a:t>
            </a:r>
            <a:r>
              <a:rPr lang="en-US" sz="3200" b="0" i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mọi lứa tuổi</a:t>
            </a:r>
            <a:r>
              <a:rPr lang="vi-VN" sz="3200">
                <a:latin typeface="+mj-lt"/>
              </a:rPr>
              <a:t> </a:t>
            </a:r>
            <a:br>
              <a:rPr lang="vi-VN" sz="3200">
                <a:latin typeface="+mj-lt"/>
              </a:rPr>
            </a:br>
            <a:br>
              <a:rPr lang="en-US" sz="3200">
                <a:latin typeface="+mj-lt"/>
                <a:cs typeface="Times New Roman" panose="02020603050405020304" pitchFamily="18" charset="0"/>
              </a:rPr>
            </a:br>
            <a:br>
              <a:rPr lang="en-US" sz="3200">
                <a:latin typeface="+mj-lt"/>
                <a:cs typeface="Times New Roman" panose="02020603050405020304" pitchFamily="18" charset="0"/>
              </a:rPr>
            </a:br>
            <a:endParaRPr lang="en-US" sz="320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30769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0" y="231015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67F9E-5EC9-88FA-309B-1B87A8C3181A}"/>
              </a:ext>
            </a:extLst>
          </p:cNvPr>
          <p:cNvSpPr/>
          <p:nvPr/>
        </p:nvSpPr>
        <p:spPr>
          <a:xfrm>
            <a:off x="1352443" y="597759"/>
            <a:ext cx="5573650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Chức năng của ứng dụng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57A5E-9BAC-CD0E-F32E-C6656E1D6469}"/>
              </a:ext>
            </a:extLst>
          </p:cNvPr>
          <p:cNvSpPr txBox="1"/>
          <p:nvPr/>
        </p:nvSpPr>
        <p:spPr>
          <a:xfrm>
            <a:off x="1352443" y="1340270"/>
            <a:ext cx="737326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Khi có khách đến thuê trọ, ứng dụng quản lý phòng trọ sẽ giúp người dùng lưu trữ thông tin</a:t>
            </a:r>
            <a:r>
              <a:rPr lang="en-US" sz="3200" b="0" i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cá nhân của khách đến thuê trọ. Những thông tin bao gồm: Họ tên, số điện thoại, ngày tháng</a:t>
            </a:r>
            <a:r>
              <a:rPr lang="en-US" sz="3200" b="0" i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năm sinh, cccd,…</a:t>
            </a:r>
            <a:r>
              <a:rPr lang="vi-VN" sz="3200">
                <a:latin typeface="+mj-lt"/>
              </a:rPr>
              <a:t> </a:t>
            </a:r>
            <a:br>
              <a:rPr lang="vi-VN" sz="4000">
                <a:latin typeface="+mj-lt"/>
              </a:rPr>
            </a:br>
            <a:br>
              <a:rPr lang="vi-VN">
                <a:latin typeface="+mj-lt"/>
              </a:rPr>
            </a:b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9482639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0" y="231015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57A5E-9BAC-CD0E-F32E-C6656E1D6469}"/>
              </a:ext>
            </a:extLst>
          </p:cNvPr>
          <p:cNvSpPr txBox="1"/>
          <p:nvPr/>
        </p:nvSpPr>
        <p:spPr>
          <a:xfrm>
            <a:off x="1430265" y="999803"/>
            <a:ext cx="7373267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Đồng thời lưu giữ phòng, các dịch vụ mà khách thuê. Ứng dụng giúp kiểm tra tình trạng các</a:t>
            </a:r>
            <a:r>
              <a:rPr lang="en-US" sz="3200" b="0" i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phòng của nhà trọ, xem đang có phòng trống, phòng nào có người ở, danh sách khách thuê, các</a:t>
            </a:r>
            <a:r>
              <a:rPr lang="en-US" sz="3200" b="0" i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sự cố đang xảy ra.</a:t>
            </a:r>
            <a:br>
              <a:rPr lang="vi-VN" sz="3200" b="0" i="0">
                <a:solidFill>
                  <a:srgbClr val="000000"/>
                </a:solidFill>
                <a:effectLst/>
                <a:latin typeface="+mj-lt"/>
              </a:rPr>
            </a:br>
            <a:br>
              <a:rPr lang="vi-VN" sz="4000">
                <a:latin typeface="+mj-lt"/>
              </a:rPr>
            </a:br>
            <a:br>
              <a:rPr lang="vi-VN">
                <a:latin typeface="+mj-lt"/>
              </a:rPr>
            </a:b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1334651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 lang="en-GB"/>
          </a:p>
        </p:txBody>
      </p:sp>
      <p:cxnSp>
        <p:nvCxnSpPr>
          <p:cNvPr id="188" name="Google Shape;188;p28"/>
          <p:cNvCxnSpPr/>
          <p:nvPr/>
        </p:nvCxnSpPr>
        <p:spPr>
          <a:xfrm>
            <a:off x="1578375" y="2799963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BB6247-0DAD-619A-0793-7AD399EA9F84}"/>
              </a:ext>
            </a:extLst>
          </p:cNvPr>
          <p:cNvSpPr txBox="1"/>
          <p:nvPr/>
        </p:nvSpPr>
        <p:spPr>
          <a:xfrm>
            <a:off x="1660094" y="2048247"/>
            <a:ext cx="6513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Demo ứng dụng</a:t>
            </a: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 lang="en-GB"/>
          </a:p>
        </p:txBody>
      </p:sp>
      <p:sp>
        <p:nvSpPr>
          <p:cNvPr id="12" name="Google Shape;114;p20"/>
          <p:cNvSpPr/>
          <p:nvPr/>
        </p:nvSpPr>
        <p:spPr>
          <a:xfrm rot="1473024">
            <a:off x="7564458" y="3772206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Google Shape;114;p20"/>
          <p:cNvSpPr/>
          <p:nvPr/>
        </p:nvSpPr>
        <p:spPr>
          <a:xfrm rot="1473024">
            <a:off x="184352" y="675189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188E6-C84E-C8B6-BBF4-CDE3CBC6E9DB}"/>
              </a:ext>
            </a:extLst>
          </p:cNvPr>
          <p:cNvSpPr txBox="1"/>
          <p:nvPr/>
        </p:nvSpPr>
        <p:spPr>
          <a:xfrm>
            <a:off x="1484996" y="651474"/>
            <a:ext cx="7386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Kết luận và hướng phát triển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1E8BB-E1AD-2DEE-ED3D-7B9D8D929137}"/>
              </a:ext>
            </a:extLst>
          </p:cNvPr>
          <p:cNvSpPr txBox="1"/>
          <p:nvPr/>
        </p:nvSpPr>
        <p:spPr>
          <a:xfrm>
            <a:off x="1689297" y="1437281"/>
            <a:ext cx="5765405" cy="1481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2954787923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0" y="231015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67F9E-5EC9-88FA-309B-1B87A8C3181A}"/>
              </a:ext>
            </a:extLst>
          </p:cNvPr>
          <p:cNvSpPr/>
          <p:nvPr/>
        </p:nvSpPr>
        <p:spPr>
          <a:xfrm>
            <a:off x="1352443" y="422661"/>
            <a:ext cx="5573650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Kết luận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57A5E-9BAC-CD0E-F32E-C6656E1D6469}"/>
              </a:ext>
            </a:extLst>
          </p:cNvPr>
          <p:cNvSpPr txBox="1"/>
          <p:nvPr/>
        </p:nvSpPr>
        <p:spPr>
          <a:xfrm>
            <a:off x="1352443" y="1165172"/>
            <a:ext cx="737326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Nhìn chung, chương trình thực hiện cơ bản đầy đủ các chức năng của yêu cầu trong công</a:t>
            </a:r>
            <a:r>
              <a:rPr lang="en-US" sz="3200" b="0" i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việc quản lý phòng trọ. Làm bước đệm để nâng cấp thêm các tính năng chuyên sâu của hệ thống</a:t>
            </a:r>
            <a:r>
              <a:rPr lang="en-US" sz="3200" b="0" i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3200" b="0" i="0">
                <a:solidFill>
                  <a:srgbClr val="000000"/>
                </a:solidFill>
                <a:effectLst/>
                <a:latin typeface="+mj-lt"/>
              </a:rPr>
              <a:t>để hoàn thiện hơn và thêm nhiều tác vụ để dễ quản lý</a:t>
            </a:r>
            <a:r>
              <a:rPr lang="vi-VN" sz="3200">
                <a:latin typeface="+mj-lt"/>
              </a:rPr>
              <a:t> </a:t>
            </a:r>
            <a:br>
              <a:rPr lang="vi-VN" sz="3200">
                <a:latin typeface="+mj-lt"/>
              </a:rPr>
            </a:br>
            <a:br>
              <a:rPr lang="vi-VN" sz="4000">
                <a:latin typeface="+mj-lt"/>
              </a:rPr>
            </a:br>
            <a:br>
              <a:rPr lang="vi-VN">
                <a:latin typeface="+mj-lt"/>
              </a:rPr>
            </a:b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4162091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0" y="231015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67F9E-5EC9-88FA-309B-1B87A8C3181A}"/>
              </a:ext>
            </a:extLst>
          </p:cNvPr>
          <p:cNvSpPr/>
          <p:nvPr/>
        </p:nvSpPr>
        <p:spPr>
          <a:xfrm>
            <a:off x="1352443" y="422661"/>
            <a:ext cx="5573650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Hướng phát triển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57A5E-9BAC-CD0E-F32E-C6656E1D6469}"/>
              </a:ext>
            </a:extLst>
          </p:cNvPr>
          <p:cNvSpPr txBox="1"/>
          <p:nvPr/>
        </p:nvSpPr>
        <p:spPr>
          <a:xfrm>
            <a:off x="1352443" y="1165172"/>
            <a:ext cx="73732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- Nâng cấp thêm các tính năng chuyên sâu để quản lý thành một hệ thống nhiều dãy trọ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Nâng cấp thêm tính năng bảo trì cho các thiết bị trong phòng trọ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09085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504" y="731021"/>
            <a:ext cx="2733675" cy="336740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123684" y="1214394"/>
            <a:ext cx="4631210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Times New Roman" panose="02020603050405020304" pitchFamily="18" charset="0"/>
                <a:sym typeface="+mn-ea"/>
              </a:rPr>
              <a:t>THANKS YOU FOR </a:t>
            </a:r>
            <a:r>
              <a:rPr lang="en-US" sz="50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WATCHING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18D77-8946-F8AA-4E81-2E590ECF3B80}"/>
              </a:ext>
            </a:extLst>
          </p:cNvPr>
          <p:cNvSpPr txBox="1"/>
          <p:nvPr/>
        </p:nvSpPr>
        <p:spPr>
          <a:xfrm>
            <a:off x="1402080" y="651474"/>
            <a:ext cx="71410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b="1" i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lục: </a:t>
            </a:r>
            <a:endParaRPr lang="en-ID" sz="3200" b="1" i="1" u="sng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về React Native </a:t>
            </a:r>
          </a:p>
          <a:p>
            <a:r>
              <a:rPr lang="en-ID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Giới thiệu về MongoDB &amp; Call API</a:t>
            </a:r>
          </a:p>
          <a:p>
            <a:r>
              <a:rPr lang="en-ID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Giới thiệu về đề tài ứng dụng quản lý phòng trọ</a:t>
            </a:r>
          </a:p>
          <a:p>
            <a:r>
              <a:rPr lang="en-ID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Demo ứng dụng</a:t>
            </a:r>
          </a:p>
          <a:p>
            <a:r>
              <a:rPr lang="en-ID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Kết luận và hướng phát triển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1C7E06-A715-E214-6634-AE08E12FF181}"/>
              </a:ext>
            </a:extLst>
          </p:cNvPr>
          <p:cNvSpPr txBox="1"/>
          <p:nvPr/>
        </p:nvSpPr>
        <p:spPr>
          <a:xfrm>
            <a:off x="1169484" y="651474"/>
            <a:ext cx="7132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về React Native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852DA-22D7-DCF5-6B08-399B2706C88E}"/>
              </a:ext>
            </a:extLst>
          </p:cNvPr>
          <p:cNvSpPr txBox="1"/>
          <p:nvPr/>
        </p:nvSpPr>
        <p:spPr>
          <a:xfrm>
            <a:off x="1315400" y="1270713"/>
            <a:ext cx="73359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Native là gì?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 Native hoạt động như thế nào?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 &amp; Nhược điểm</a:t>
            </a:r>
            <a:endParaRPr lang="en-US" sz="320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</a:p>
          <a:p>
            <a:pPr marL="342900" indent="-342900">
              <a:buAutoNum type="arabicPeriod"/>
            </a:pPr>
            <a:endPara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12" name="Google Shape;114;p20"/>
          <p:cNvSpPr/>
          <p:nvPr/>
        </p:nvSpPr>
        <p:spPr>
          <a:xfrm rot="1473024">
            <a:off x="7564458" y="3772206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Google Shape;114;p20"/>
          <p:cNvSpPr/>
          <p:nvPr/>
        </p:nvSpPr>
        <p:spPr>
          <a:xfrm rot="1473024">
            <a:off x="184352" y="675189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188E6-C84E-C8B6-BBF4-CDE3CBC6E9DB}"/>
              </a:ext>
            </a:extLst>
          </p:cNvPr>
          <p:cNvSpPr txBox="1"/>
          <p:nvPr/>
        </p:nvSpPr>
        <p:spPr>
          <a:xfrm>
            <a:off x="1343246" y="647464"/>
            <a:ext cx="699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về React Native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E8037-08F5-DD12-01B2-0F731B0E6279}"/>
              </a:ext>
            </a:extLst>
          </p:cNvPr>
          <p:cNvSpPr txBox="1"/>
          <p:nvPr/>
        </p:nvSpPr>
        <p:spPr>
          <a:xfrm>
            <a:off x="1287148" y="1323799"/>
            <a:ext cx="4572000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Native là gì?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2D851-B587-C17A-39F2-AF51CE9D6818}"/>
              </a:ext>
            </a:extLst>
          </p:cNvPr>
          <p:cNvSpPr txBox="1"/>
          <p:nvPr/>
        </p:nvSpPr>
        <p:spPr>
          <a:xfrm>
            <a:off x="1343246" y="2212858"/>
            <a:ext cx="55633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Native là một framework phát triển ứng dụng di động mã nguồn mở do Facebook tạo ra.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2348FA-3F77-CF9C-40B9-B0DDECF28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914" y="1675372"/>
            <a:ext cx="1650136" cy="153589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0" y="231015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2344" y="651474"/>
            <a:ext cx="712587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 này giúp phát triển app mobile trên cả 2 hệ sinh thái IOS và Android một cách dễ dàng. </a:t>
            </a:r>
          </a:p>
          <a:p>
            <a:pPr>
              <a:spcAft>
                <a:spcPts val="600"/>
              </a:spcAft>
            </a:pPr>
            <a:endParaRPr lang="en-US" sz="3200" b="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 lập trình sẽ diễn ra nhanh chóng, cắt giảm chi phí và sửa chữa trực quan.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362890" y="578099"/>
            <a:ext cx="7459920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React Native hoạt động như thế nào?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3090B-4B5D-4D41-1C58-F4C24E45A936}"/>
              </a:ext>
            </a:extLst>
          </p:cNvPr>
          <p:cNvSpPr txBox="1"/>
          <p:nvPr/>
        </p:nvSpPr>
        <p:spPr>
          <a:xfrm>
            <a:off x="1362890" y="1513140"/>
            <a:ext cx="688845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Native hoạt động bằng cách tích hợp cho ứng dụng di động 2 thread là JS thread và Main thread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2E9572-C39D-6566-329C-2E01F4347042}"/>
              </a:ext>
            </a:extLst>
          </p:cNvPr>
          <p:cNvSpPr/>
          <p:nvPr/>
        </p:nvSpPr>
        <p:spPr>
          <a:xfrm>
            <a:off x="1285246" y="597554"/>
            <a:ext cx="6888454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Ưu điểm &amp; Nhược điểm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51746-F68D-AE32-B178-D0654A290A45}"/>
              </a:ext>
            </a:extLst>
          </p:cNvPr>
          <p:cNvSpPr txBox="1"/>
          <p:nvPr/>
        </p:nvSpPr>
        <p:spPr>
          <a:xfrm>
            <a:off x="1281015" y="1462267"/>
            <a:ext cx="516946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điểm:</a:t>
            </a:r>
            <a:endParaRPr lang="en-US" sz="3200" b="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Tiết kiệm thời gian học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Tái sử dụng code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Cộng đồng lớn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Hot reloading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60965A-FD2C-DDEF-FA1E-A7DFCBB00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248" y="475352"/>
            <a:ext cx="2114278" cy="405389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72F7B-9901-F08D-6677-06F78AB90D10}"/>
              </a:ext>
            </a:extLst>
          </p:cNvPr>
          <p:cNvSpPr txBox="1"/>
          <p:nvPr/>
        </p:nvSpPr>
        <p:spPr>
          <a:xfrm>
            <a:off x="1254869" y="802035"/>
            <a:ext cx="738329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điểm:</a:t>
            </a:r>
            <a:endParaRPr lang="en-US" sz="3200" b="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Còn thiếu khá nhiều component quan trọng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 K</a:t>
            </a:r>
            <a:r>
              <a:rPr lang="vi-VN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hông xây dựng được các app IOS trên Linux và Window.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 sử dụng để viết các chương trình game đòi hỏi tính năng</a:t>
            </a:r>
            <a:r>
              <a:rPr lang="en-US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 họa cao.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25212A"/>
      </a:dk1>
      <a:lt1>
        <a:srgbClr val="FFFFFF"/>
      </a:lt1>
      <a:dk2>
        <a:srgbClr val="797281"/>
      </a:dk2>
      <a:lt2>
        <a:srgbClr val="E7E6E9"/>
      </a:lt2>
      <a:accent1>
        <a:srgbClr val="B87647"/>
      </a:accent1>
      <a:accent2>
        <a:srgbClr val="A85A5A"/>
      </a:accent2>
      <a:accent3>
        <a:srgbClr val="853E61"/>
      </a:accent3>
      <a:accent4>
        <a:srgbClr val="5C3959"/>
      </a:accent4>
      <a:accent5>
        <a:srgbClr val="CC4125"/>
      </a:accent5>
      <a:accent6>
        <a:srgbClr val="E4B681"/>
      </a:accent6>
      <a:hlink>
        <a:srgbClr val="2521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D07160FFEFB08F46AB62E22C91B08D12" ma:contentTypeVersion="11" ma:contentTypeDescription="Tạo tài liệu mới." ma:contentTypeScope="" ma:versionID="cbd9af8fc23e99af75dc616ad1e89c4b">
  <xsd:schema xmlns:xsd="http://www.w3.org/2001/XMLSchema" xmlns:xs="http://www.w3.org/2001/XMLSchema" xmlns:p="http://schemas.microsoft.com/office/2006/metadata/properties" xmlns:ns3="aa762089-36ad-4bf7-9314-c7223c4b604d" xmlns:ns4="176bb0a3-45c3-4757-8618-101ee49f8be1" targetNamespace="http://schemas.microsoft.com/office/2006/metadata/properties" ma:root="true" ma:fieldsID="271e664bc8cc3ae69208d3d4e0a7c5da" ns3:_="" ns4:_="">
    <xsd:import namespace="aa762089-36ad-4bf7-9314-c7223c4b604d"/>
    <xsd:import namespace="176bb0a3-45c3-4757-8618-101ee49f8be1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762089-36ad-4bf7-9314-c7223c4b604d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6bb0a3-45c3-4757-8618-101ee49f8be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762089-36ad-4bf7-9314-c7223c4b604d" xsi:nil="true"/>
  </documentManagement>
</p:properties>
</file>

<file path=customXml/itemProps1.xml><?xml version="1.0" encoding="utf-8"?>
<ds:datastoreItem xmlns:ds="http://schemas.openxmlformats.org/officeDocument/2006/customXml" ds:itemID="{15D50841-B61C-43AB-BE44-07103F60BB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BB18AC-4121-4218-B89F-87B12E8283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762089-36ad-4bf7-9314-c7223c4b604d"/>
    <ds:schemaRef ds:uri="176bb0a3-45c3-4757-8618-101ee49f8b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4AB260-E6D6-4103-9ECE-EFD642F1EC21}">
  <ds:schemaRefs>
    <ds:schemaRef ds:uri="http://schemas.microsoft.com/office/2006/metadata/properties"/>
    <ds:schemaRef ds:uri="http://schemas.microsoft.com/office/infopath/2007/PartnerControls"/>
    <ds:schemaRef ds:uri="aa762089-36ad-4bf7-9314-c7223c4b604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2497</Words>
  <Application>Microsoft Office PowerPoint</Application>
  <PresentationFormat>On-screen Show (16:9)</PresentationFormat>
  <Paragraphs>114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Tinos</vt:lpstr>
      <vt:lpstr>Times New Roman</vt:lpstr>
      <vt:lpstr>Oswald</vt:lpstr>
      <vt:lpstr>Quintus template</vt:lpstr>
      <vt:lpstr>CÔNG NGHỆ LẬP TRÌNH ĐA NỀN TẢNG CHO ỨNG DỤNG DI ĐỘNG</vt:lpstr>
      <vt:lpstr>Tên đề tài:  Ứng dụng quản lý phòng trọ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CÔNG NGHỆ THÔNG TIN</dc:title>
  <dc:creator>Sang Hoang Pham</dc:creator>
  <cp:lastModifiedBy>Phạm Hoàng Sang</cp:lastModifiedBy>
  <cp:revision>47</cp:revision>
  <dcterms:created xsi:type="dcterms:W3CDTF">2022-10-24T11:35:38Z</dcterms:created>
  <dcterms:modified xsi:type="dcterms:W3CDTF">2023-12-21T20:46:14Z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28C78D030F3B4C9AA0D6619C58E5CE0A</vt:lpwstr>
  </property>
  <property fmtid="{D5CDD505-2E9C-101B-9397-08002B2CF9AE}" pid="3" name="KSOProductBuildVer">
    <vt:lpwstr>1033-11.2.0.11373</vt:lpwstr>
  </property>
  <property fmtid="{D5CDD505-2E9C-101B-9397-08002B2CF9AE}" pid="4" name="ContentTypeId">
    <vt:lpwstr>0x010100D07160FFEFB08F46AB62E22C91B08D12</vt:lpwstr>
  </property>
</Properties>
</file>