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Intrinsic Detective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 Harsha (4), </a:t>
            </a:r>
            <a:r>
              <a:rPr lang="en-US" dirty="0" err="1" smtClean="0"/>
              <a:t>Priyadarsini</a:t>
            </a:r>
            <a:r>
              <a:rPr lang="en-US" dirty="0"/>
              <a:t> </a:t>
            </a:r>
            <a:r>
              <a:rPr lang="en-US" dirty="0" smtClean="0"/>
              <a:t>(16), </a:t>
            </a:r>
            <a:r>
              <a:rPr lang="en-US" dirty="0" err="1" smtClean="0"/>
              <a:t>Tej</a:t>
            </a:r>
            <a:r>
              <a:rPr lang="en-US" dirty="0" smtClean="0"/>
              <a:t> Kumar (27), Chaitanya Sai (14)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363302" cy="4248539"/>
          </a:xfrm>
        </p:spPr>
        <p:txBody>
          <a:bodyPr/>
          <a:lstStyle/>
          <a:p>
            <a:r>
              <a:rPr lang="en-US" dirty="0" smtClean="0"/>
              <a:t>Our application main goal is to recognize the suspects in a stream of video and alert the security personnel.</a:t>
            </a:r>
          </a:p>
          <a:p>
            <a:r>
              <a:rPr lang="en-US" dirty="0" smtClean="0"/>
              <a:t>The tools that we used are:</a:t>
            </a:r>
          </a:p>
          <a:p>
            <a:pPr lvl="1"/>
            <a:r>
              <a:rPr lang="en-US" b="1" dirty="0" err="1" smtClean="0"/>
              <a:t>OpenIMAJ</a:t>
            </a:r>
            <a:r>
              <a:rPr lang="en-US" b="1" dirty="0" smtClean="0"/>
              <a:t> Framework</a:t>
            </a:r>
            <a:r>
              <a:rPr lang="en-US" dirty="0"/>
              <a:t> </a:t>
            </a:r>
            <a:r>
              <a:rPr lang="en-US" dirty="0" smtClean="0"/>
              <a:t>– to record and process the video, to extract features</a:t>
            </a:r>
          </a:p>
          <a:p>
            <a:pPr lvl="1"/>
            <a:r>
              <a:rPr lang="en-US" b="1" dirty="0" smtClean="0"/>
              <a:t>Kafka Messaging System </a:t>
            </a:r>
            <a:r>
              <a:rPr lang="en-US" dirty="0" smtClean="0"/>
              <a:t>– to transfer the features reliably from client to Spark or Storm</a:t>
            </a:r>
          </a:p>
          <a:p>
            <a:pPr lvl="1"/>
            <a:r>
              <a:rPr lang="en-US" b="1" dirty="0" smtClean="0"/>
              <a:t>Apache Spark </a:t>
            </a:r>
            <a:r>
              <a:rPr lang="en-US" b="1" dirty="0" err="1" smtClean="0"/>
              <a:t>MLLib</a:t>
            </a:r>
            <a:r>
              <a:rPr lang="en-US" b="1" dirty="0" smtClean="0"/>
              <a:t> </a:t>
            </a:r>
            <a:r>
              <a:rPr lang="en-US" dirty="0" smtClean="0"/>
              <a:t>– to generate a Decision Tree based model for the features dataset</a:t>
            </a:r>
          </a:p>
          <a:p>
            <a:pPr lvl="1"/>
            <a:r>
              <a:rPr lang="en-US" b="1" dirty="0" smtClean="0"/>
              <a:t>Apache Storm </a:t>
            </a:r>
            <a:r>
              <a:rPr lang="en-US" dirty="0" smtClean="0"/>
              <a:t>– to process the received data streams in real-time</a:t>
            </a:r>
          </a:p>
          <a:p>
            <a:pPr lvl="1"/>
            <a:r>
              <a:rPr lang="en-US" b="1" dirty="0" smtClean="0"/>
              <a:t>Mongo DB </a:t>
            </a:r>
            <a:r>
              <a:rPr lang="en-US" dirty="0" smtClean="0"/>
              <a:t>– to store the model and predictions</a:t>
            </a:r>
          </a:p>
          <a:p>
            <a:pPr lvl="1"/>
            <a:r>
              <a:rPr lang="en-US" b="1" dirty="0" err="1" smtClean="0"/>
              <a:t>nodeJS</a:t>
            </a:r>
            <a:r>
              <a:rPr lang="en-US" b="1" dirty="0" smtClean="0"/>
              <a:t> &amp; GCM </a:t>
            </a:r>
            <a:r>
              <a:rPr lang="en-US" dirty="0" smtClean="0"/>
              <a:t>– to develop a REST application to serve the messages to android devices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ROI and 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0" y="2071395"/>
            <a:ext cx="3172407" cy="236064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6" y="1838131"/>
            <a:ext cx="6766249" cy="34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950098" y="1502229"/>
            <a:ext cx="10142375" cy="50292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63" y="2964446"/>
            <a:ext cx="745525" cy="745525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2962517" y="2182120"/>
            <a:ext cx="2280876" cy="2732027"/>
            <a:chOff x="2962517" y="2182120"/>
            <a:chExt cx="2280876" cy="2732027"/>
          </a:xfrm>
        </p:grpSpPr>
        <p:grpSp>
          <p:nvGrpSpPr>
            <p:cNvPr id="53" name="Group 52"/>
            <p:cNvGrpSpPr/>
            <p:nvPr/>
          </p:nvGrpSpPr>
          <p:grpSpPr>
            <a:xfrm>
              <a:off x="4047235" y="2182120"/>
              <a:ext cx="1196158" cy="2732027"/>
              <a:chOff x="4047235" y="2182120"/>
              <a:chExt cx="1196158" cy="2732027"/>
            </a:xfrm>
          </p:grpSpPr>
          <p:sp>
            <p:nvSpPr>
              <p:cNvPr id="17" name="Flowchart: Process 16"/>
              <p:cNvSpPr/>
              <p:nvPr/>
            </p:nvSpPr>
            <p:spPr>
              <a:xfrm>
                <a:off x="4053016" y="2182120"/>
                <a:ext cx="1190377" cy="2732027"/>
              </a:xfrm>
              <a:prstGeom prst="flowChart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7235" y="3075210"/>
                <a:ext cx="1187356" cy="624123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2962517" y="3009358"/>
              <a:ext cx="1116011" cy="327851"/>
              <a:chOff x="2962517" y="3009358"/>
              <a:chExt cx="1116011" cy="327851"/>
            </a:xfrm>
          </p:grpSpPr>
          <p:cxnSp>
            <p:nvCxnSpPr>
              <p:cNvPr id="5" name="Straight Arrow Connector 4"/>
              <p:cNvCxnSpPr>
                <a:stCxn id="7" idx="3"/>
              </p:cNvCxnSpPr>
              <p:nvPr/>
            </p:nvCxnSpPr>
            <p:spPr>
              <a:xfrm flipV="1">
                <a:off x="3051288" y="3089188"/>
                <a:ext cx="1001728" cy="248021"/>
              </a:xfrm>
              <a:prstGeom prst="straightConnector1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 rot="20770561">
                <a:off x="2962517" y="3009358"/>
                <a:ext cx="11160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Extracted Features</a:t>
                </a:r>
                <a:endParaRPr lang="en-US" sz="8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953804" y="3337209"/>
            <a:ext cx="1116011" cy="466433"/>
            <a:chOff x="2953804" y="3337209"/>
            <a:chExt cx="1116011" cy="466433"/>
          </a:xfrm>
        </p:grpSpPr>
        <p:cxnSp>
          <p:nvCxnSpPr>
            <p:cNvPr id="21" name="Straight Arrow Connector 20"/>
            <p:cNvCxnSpPr>
              <a:stCxn id="7" idx="3"/>
            </p:cNvCxnSpPr>
            <p:nvPr/>
          </p:nvCxnSpPr>
          <p:spPr>
            <a:xfrm>
              <a:off x="3051288" y="3337209"/>
              <a:ext cx="995947" cy="466433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543164">
              <a:off x="2953804" y="3552776"/>
              <a:ext cx="11160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Extracted Features</a:t>
              </a:r>
              <a:endParaRPr lang="en-US" sz="8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43393" y="2028015"/>
            <a:ext cx="2407738" cy="1542410"/>
            <a:chOff x="5243393" y="2028015"/>
            <a:chExt cx="2407738" cy="1542410"/>
          </a:xfrm>
        </p:grpSpPr>
        <p:grpSp>
          <p:nvGrpSpPr>
            <p:cNvPr id="54" name="Group 53"/>
            <p:cNvGrpSpPr/>
            <p:nvPr/>
          </p:nvGrpSpPr>
          <p:grpSpPr>
            <a:xfrm>
              <a:off x="6117354" y="2190965"/>
              <a:ext cx="1533777" cy="773481"/>
              <a:chOff x="6117354" y="2190965"/>
              <a:chExt cx="1533777" cy="77348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17354" y="2190965"/>
                <a:ext cx="1533777" cy="773481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7121" y="2323917"/>
                <a:ext cx="954242" cy="507576"/>
              </a:xfrm>
              <a:prstGeom prst="rect">
                <a:avLst/>
              </a:prstGeom>
            </p:spPr>
          </p:pic>
        </p:grpSp>
        <p:cxnSp>
          <p:nvCxnSpPr>
            <p:cNvPr id="25" name="Elbow Connector 24"/>
            <p:cNvCxnSpPr>
              <a:stCxn id="17" idx="3"/>
              <a:endCxn id="18" idx="1"/>
            </p:cNvCxnSpPr>
            <p:nvPr/>
          </p:nvCxnSpPr>
          <p:spPr>
            <a:xfrm flipV="1">
              <a:off x="5243393" y="2577706"/>
              <a:ext cx="873961" cy="970428"/>
            </a:xfrm>
            <a:prstGeom prst="bentConnector3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4813311" y="2691498"/>
              <a:ext cx="15424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Features for Model building</a:t>
              </a:r>
              <a:endParaRPr lang="en-US" sz="8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43393" y="3521533"/>
            <a:ext cx="2407738" cy="1640193"/>
            <a:chOff x="5243393" y="3521533"/>
            <a:chExt cx="2407738" cy="1640193"/>
          </a:xfrm>
        </p:grpSpPr>
        <p:grpSp>
          <p:nvGrpSpPr>
            <p:cNvPr id="57" name="Group 56"/>
            <p:cNvGrpSpPr/>
            <p:nvPr/>
          </p:nvGrpSpPr>
          <p:grpSpPr>
            <a:xfrm>
              <a:off x="6117354" y="4082565"/>
              <a:ext cx="1533777" cy="831582"/>
              <a:chOff x="6117354" y="4082565"/>
              <a:chExt cx="1533777" cy="831582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6117354" y="4082565"/>
                <a:ext cx="1533777" cy="831582"/>
              </a:xfrm>
              <a:prstGeom prst="flowChart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593" y="4272914"/>
                <a:ext cx="1235297" cy="450884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5243393" y="3521533"/>
              <a:ext cx="873961" cy="1640193"/>
              <a:chOff x="5243393" y="3521533"/>
              <a:chExt cx="873961" cy="1640193"/>
            </a:xfrm>
          </p:grpSpPr>
          <p:cxnSp>
            <p:nvCxnSpPr>
              <p:cNvPr id="27" name="Elbow Connector 26"/>
              <p:cNvCxnSpPr>
                <a:stCxn id="17" idx="3"/>
                <a:endCxn id="19" idx="1"/>
              </p:cNvCxnSpPr>
              <p:nvPr/>
            </p:nvCxnSpPr>
            <p:spPr>
              <a:xfrm>
                <a:off x="5243393" y="3548134"/>
                <a:ext cx="873961" cy="950222"/>
              </a:xfrm>
              <a:prstGeom prst="bentConnector3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4776775" y="4233908"/>
                <a:ext cx="16401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Features for Model validation</a:t>
                </a:r>
                <a:endParaRPr lang="en-US" sz="800" dirty="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7651131" y="2362206"/>
            <a:ext cx="2142989" cy="1810129"/>
            <a:chOff x="7651131" y="2362206"/>
            <a:chExt cx="2142989" cy="181012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50" y="2923930"/>
              <a:ext cx="1065270" cy="1248405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7651131" y="2362206"/>
              <a:ext cx="1610354" cy="561724"/>
              <a:chOff x="7651131" y="2362206"/>
              <a:chExt cx="1610354" cy="561724"/>
            </a:xfrm>
          </p:grpSpPr>
          <p:cxnSp>
            <p:nvCxnSpPr>
              <p:cNvPr id="29" name="Elbow Connector 28"/>
              <p:cNvCxnSpPr>
                <a:stCxn id="18" idx="3"/>
                <a:endCxn id="12" idx="0"/>
              </p:cNvCxnSpPr>
              <p:nvPr/>
            </p:nvCxnSpPr>
            <p:spPr>
              <a:xfrm>
                <a:off x="7651131" y="2577706"/>
                <a:ext cx="1610354" cy="346224"/>
              </a:xfrm>
              <a:prstGeom prst="bentConnector2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7746694" y="2362206"/>
                <a:ext cx="14382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Save Model to </a:t>
                </a:r>
                <a:r>
                  <a:rPr lang="en-US" sz="800" dirty="0" err="1" smtClean="0"/>
                  <a:t>mongoDB</a:t>
                </a:r>
                <a:endParaRPr lang="en-US" sz="800" dirty="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884244" y="3345237"/>
            <a:ext cx="1975087" cy="737328"/>
            <a:chOff x="6884244" y="3345237"/>
            <a:chExt cx="1975087" cy="737328"/>
          </a:xfrm>
        </p:grpSpPr>
        <p:cxnSp>
          <p:nvCxnSpPr>
            <p:cNvPr id="32" name="Elbow Connector 31"/>
            <p:cNvCxnSpPr>
              <a:stCxn id="12" idx="1"/>
              <a:endCxn id="19" idx="0"/>
            </p:cNvCxnSpPr>
            <p:nvPr/>
          </p:nvCxnSpPr>
          <p:spPr>
            <a:xfrm rot="10800000" flipV="1">
              <a:off x="6884244" y="3548133"/>
              <a:ext cx="1844607" cy="534432"/>
            </a:xfrm>
            <a:prstGeom prst="bentConnector2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135782" y="3345237"/>
              <a:ext cx="1723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Retrieve Model from </a:t>
              </a:r>
              <a:r>
                <a:rPr lang="en-US" sz="800" dirty="0" err="1" smtClean="0"/>
                <a:t>mongoDB</a:t>
              </a:r>
              <a:endParaRPr lang="en-US" sz="8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26742" y="4172335"/>
            <a:ext cx="1669047" cy="341771"/>
            <a:chOff x="7626742" y="4172335"/>
            <a:chExt cx="1669047" cy="341771"/>
          </a:xfrm>
        </p:grpSpPr>
        <p:cxnSp>
          <p:nvCxnSpPr>
            <p:cNvPr id="34" name="Elbow Connector 33"/>
            <p:cNvCxnSpPr>
              <a:stCxn id="19" idx="3"/>
              <a:endCxn id="12" idx="2"/>
            </p:cNvCxnSpPr>
            <p:nvPr/>
          </p:nvCxnSpPr>
          <p:spPr>
            <a:xfrm flipV="1">
              <a:off x="7651131" y="4172335"/>
              <a:ext cx="1610354" cy="326021"/>
            </a:xfrm>
            <a:prstGeom prst="bentConnector2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6742" y="4298662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Save predictions to </a:t>
              </a:r>
              <a:r>
                <a:rPr lang="en-US" sz="800" dirty="0" err="1" smtClean="0"/>
                <a:t>mongoDB</a:t>
              </a:r>
              <a:endParaRPr lang="en-US" sz="8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715456" y="3148207"/>
            <a:ext cx="2011924" cy="799850"/>
            <a:chOff x="9715456" y="3148207"/>
            <a:chExt cx="2011924" cy="79985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7530" y="3148207"/>
              <a:ext cx="799850" cy="79985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9715456" y="3288438"/>
              <a:ext cx="1290738" cy="259695"/>
              <a:chOff x="9715456" y="3288438"/>
              <a:chExt cx="1290738" cy="259695"/>
            </a:xfrm>
          </p:grpSpPr>
          <p:cxnSp>
            <p:nvCxnSpPr>
              <p:cNvPr id="36" name="Straight Arrow Connector 35"/>
              <p:cNvCxnSpPr>
                <a:stCxn id="12" idx="3"/>
                <a:endCxn id="16" idx="1"/>
              </p:cNvCxnSpPr>
              <p:nvPr/>
            </p:nvCxnSpPr>
            <p:spPr>
              <a:xfrm flipV="1">
                <a:off x="9794120" y="3548132"/>
                <a:ext cx="1133410" cy="1"/>
              </a:xfrm>
              <a:prstGeom prst="straightConnector1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9715456" y="3288438"/>
                <a:ext cx="12907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Retrieve latest records</a:t>
                </a:r>
                <a:endParaRPr lang="en-US" sz="800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0897743" y="3925999"/>
            <a:ext cx="859423" cy="2018608"/>
            <a:chOff x="10897743" y="3925999"/>
            <a:chExt cx="859423" cy="201860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7743" y="5085184"/>
              <a:ext cx="859423" cy="859423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1109369" y="3925999"/>
              <a:ext cx="218086" cy="1233030"/>
              <a:chOff x="11109369" y="3925999"/>
              <a:chExt cx="218086" cy="1233030"/>
            </a:xfrm>
          </p:grpSpPr>
          <p:cxnSp>
            <p:nvCxnSpPr>
              <p:cNvPr id="40" name="Straight Arrow Connector 39"/>
              <p:cNvCxnSpPr>
                <a:stCxn id="16" idx="2"/>
                <a:endCxn id="15" idx="0"/>
              </p:cNvCxnSpPr>
              <p:nvPr/>
            </p:nvCxnSpPr>
            <p:spPr>
              <a:xfrm>
                <a:off x="11327455" y="3948057"/>
                <a:ext cx="0" cy="1137127"/>
              </a:xfrm>
              <a:prstGeom prst="straightConnector1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 rot="16200000">
                <a:off x="10600576" y="4434792"/>
                <a:ext cx="1233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Send alerts to mobile</a:t>
                </a:r>
                <a:endParaRPr 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0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Topology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50" y="2062067"/>
            <a:ext cx="7780953" cy="31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device alerts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0" y="1746130"/>
            <a:ext cx="2644140" cy="47002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30" y="1746130"/>
            <a:ext cx="2622550" cy="46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29316"/>
              </p:ext>
            </p:extLst>
          </p:nvPr>
        </p:nvGraphicFramePr>
        <p:xfrm>
          <a:off x="2687215" y="2548466"/>
          <a:ext cx="730483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472"/>
                <a:gridCol w="1105852"/>
                <a:gridCol w="2546564"/>
                <a:gridCol w="2434944"/>
              </a:tblGrid>
              <a:tr h="320040">
                <a:tc rowSpan="2" gridSpan="2">
                  <a:txBody>
                    <a:bodyPr/>
                    <a:lstStyle/>
                    <a:p>
                      <a:r>
                        <a:rPr lang="en-US" dirty="0" smtClean="0"/>
                        <a:t>Confusion Matrix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~Harsha</a:t>
                      </a:r>
                      <a:endParaRPr lang="en-US" dirty="0"/>
                    </a:p>
                  </a:txBody>
                  <a:tcPr/>
                </a:tc>
              </a:tr>
              <a:tr h="55626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556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~Harsha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336" y="2411721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11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187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Intrinsic Detective System</vt:lpstr>
      <vt:lpstr>Introduction</vt:lpstr>
      <vt:lpstr>ROI and Feature Extraction</vt:lpstr>
      <vt:lpstr>Architecture</vt:lpstr>
      <vt:lpstr>Storm Topology</vt:lpstr>
      <vt:lpstr>Android device alerts</vt:lpstr>
      <vt:lpstr>Results</vt:lpstr>
      <vt:lpstr>Thank You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Intrinsic Detective System</dc:title>
  <dc:creator>Chennavajjala, Sri Harsha (UMKC-Student)</dc:creator>
  <cp:lastModifiedBy>Sri Harsha Chennavajjala</cp:lastModifiedBy>
  <cp:revision>16</cp:revision>
  <dcterms:created xsi:type="dcterms:W3CDTF">2016-12-06T22:07:45Z</dcterms:created>
  <dcterms:modified xsi:type="dcterms:W3CDTF">2016-12-06T23:40:47Z</dcterms:modified>
</cp:coreProperties>
</file>