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slide+xml" PartName="/ppt/slides/slide14.xml"/>
  <Override ContentType="application/vnd.openxmlformats-officedocument.presentationml.slide+xml" PartName="/ppt/slides/slide15.xml"/>
  <Override ContentType="application/vnd.openxmlformats-officedocument.presentationml.slide+xml" PartName="/ppt/slides/slide16.xml"/>
  <Override ContentType="application/vnd.openxmlformats-officedocument.presentationml.slide+xml" PartName="/ppt/slides/slide17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</p:sldIdLst>
  <p:sldSz cx="18288000" cy="10287000"/>
  <p:notesSz cx="6858000" cy="9144000"/>
  <p:embeddedFontLst>
    <p:embeddedFont>
      <p:font typeface="Montserrat Bold" charset="1" panose="00000800000000000000"/>
      <p:regular r:id="rId23"/>
    </p:embeddedFont>
    <p:embeddedFont>
      <p:font typeface="Montserrat" charset="1" panose="00000500000000000000"/>
      <p:regular r:id="rId24"/>
    </p:embeddedFont>
    <p:embeddedFont>
      <p:font typeface="Poppins" charset="1" panose="00000500000000000000"/>
      <p:regular r:id="rId25"/>
    </p:embeddedFont>
    <p:embeddedFont>
      <p:font typeface="Poppins Bold" charset="1" panose="00000800000000000000"/>
      <p:regular r:id="rId26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slides/slide14.xml" Type="http://schemas.openxmlformats.org/officeDocument/2006/relationships/slide"/><Relationship Id="rId2" Target="presProps.xml" Type="http://schemas.openxmlformats.org/officeDocument/2006/relationships/presProps"/><Relationship Id="rId20" Target="slides/slide15.xml" Type="http://schemas.openxmlformats.org/officeDocument/2006/relationships/slide"/><Relationship Id="rId21" Target="slides/slide16.xml" Type="http://schemas.openxmlformats.org/officeDocument/2006/relationships/slide"/><Relationship Id="rId22" Target="slides/slide17.xml" Type="http://schemas.openxmlformats.org/officeDocument/2006/relationships/slide"/><Relationship Id="rId23" Target="fonts/font23.fntdata" Type="http://schemas.openxmlformats.org/officeDocument/2006/relationships/font"/><Relationship Id="rId24" Target="fonts/font24.fntdata" Type="http://schemas.openxmlformats.org/officeDocument/2006/relationships/font"/><Relationship Id="rId25" Target="fonts/font25.fntdata" Type="http://schemas.openxmlformats.org/officeDocument/2006/relationships/font"/><Relationship Id="rId26" Target="fonts/font26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1.png" Type="http://schemas.openxmlformats.org/officeDocument/2006/relationships/image"/><Relationship Id="rId4" Target="../media/image1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3.png" Type="http://schemas.openxmlformats.org/officeDocument/2006/relationships/image"/><Relationship Id="rId4" Target="../media/image14.png" Type="http://schemas.openxmlformats.org/officeDocument/2006/relationships/image"/><Relationship Id="rId5" Target="../media/image15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6.png" Type="http://schemas.openxmlformats.org/officeDocument/2006/relationships/image"/><Relationship Id="rId4" Target="../media/image17.png" Type="http://schemas.openxmlformats.org/officeDocument/2006/relationships/image"/><Relationship Id="rId5" Target="../media/image18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9.pn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1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1.jpeg" Type="http://schemas.openxmlformats.org/officeDocument/2006/relationships/image"/><Relationship Id="rId3" Target="../media/image22.jpeg" Type="http://schemas.openxmlformats.org/officeDocument/2006/relationships/image"/><Relationship Id="rId4" Target="../media/image23.png" Type="http://schemas.openxmlformats.org/officeDocument/2006/relationships/image"/><Relationship Id="rId5" Target="../media/image24.svg" Type="http://schemas.openxmlformats.org/officeDocument/2006/relationships/image"/></Relationships>
</file>

<file path=ppt/slides/_rels/slide1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5.jpeg" Type="http://schemas.openxmlformats.org/officeDocument/2006/relationships/image"/></Relationships>
</file>

<file path=ppt/slides/_rels/slide1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6.jpeg" Type="http://schemas.openxmlformats.org/officeDocument/2006/relationships/image"/><Relationship Id="rId3" Target="../media/image27.jpeg" Type="http://schemas.openxmlformats.org/officeDocument/2006/relationships/image"/><Relationship Id="rId4" Target="../media/image28.jpeg" Type="http://schemas.openxmlformats.org/officeDocument/2006/relationships/image"/></Relationships>
</file>

<file path=ppt/slides/_rels/slide1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9.png" Type="http://schemas.openxmlformats.org/officeDocument/2006/relationships/image"/><Relationship Id="rId3" Target="../media/image30.svg" Type="http://schemas.openxmlformats.org/officeDocument/2006/relationships/image"/><Relationship Id="rId4" Target="../media/image31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6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8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9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10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097502" y="5590237"/>
            <a:ext cx="14099416" cy="1409941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606119" y="429730"/>
            <a:ext cx="8015383" cy="62704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9"/>
              </a:lnSpc>
            </a:pPr>
            <a:r>
              <a:rPr lang="en-US" sz="4756" b="tru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Крипто прогнозиране &amp; изкуствен интелект </a:t>
            </a:r>
          </a:p>
          <a:p>
            <a:pPr algn="l">
              <a:lnSpc>
                <a:spcPts val="4699"/>
              </a:lnSpc>
            </a:pPr>
            <a:r>
              <a:rPr lang="en-US" sz="3356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„Прогнозирането на финансовите пазари е като да караш кола със закрито предно стъкло, гледайки само в огледалото за задно виждане.“</a:t>
            </a:r>
          </a:p>
          <a:p>
            <a:pPr algn="l">
              <a:lnSpc>
                <a:spcPts val="6659"/>
              </a:lnSpc>
              <a:spcBef>
                <a:spcPct val="0"/>
              </a:spcBef>
            </a:pPr>
          </a:p>
        </p:txBody>
      </p:sp>
      <p:grpSp>
        <p:nvGrpSpPr>
          <p:cNvPr name="Group 6" id="6"/>
          <p:cNvGrpSpPr/>
          <p:nvPr/>
        </p:nvGrpSpPr>
        <p:grpSpPr>
          <a:xfrm rot="0">
            <a:off x="-508671" y="-427284"/>
            <a:ext cx="1286950" cy="1286950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852737" y="-1352311"/>
            <a:ext cx="3735531" cy="3735531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737373"/>
            </a:solidFill>
            <a:ln w="952500" cap="sq">
              <a:solidFill>
                <a:srgbClr val="242424"/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8757394" y="7522582"/>
            <a:ext cx="8779632" cy="1733977"/>
          </a:xfrm>
          <a:custGeom>
            <a:avLst/>
            <a:gdLst/>
            <a:ahLst/>
            <a:cxnLst/>
            <a:rect r="r" b="b" t="t" l="l"/>
            <a:pathLst>
              <a:path h="1733977" w="8779632">
                <a:moveTo>
                  <a:pt x="0" y="0"/>
                </a:moveTo>
                <a:lnTo>
                  <a:pt x="8779632" y="0"/>
                </a:lnTo>
                <a:lnTo>
                  <a:pt x="8779632" y="1733977"/>
                </a:lnTo>
                <a:lnTo>
                  <a:pt x="0" y="173397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13" id="13"/>
          <p:cNvGrpSpPr>
            <a:grpSpLocks noChangeAspect="true"/>
          </p:cNvGrpSpPr>
          <p:nvPr/>
        </p:nvGrpSpPr>
        <p:grpSpPr>
          <a:xfrm rot="0">
            <a:off x="8573918" y="3143201"/>
            <a:ext cx="9146584" cy="5246370"/>
            <a:chOff x="0" y="0"/>
            <a:chExt cx="7981950" cy="457835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765810" y="21590"/>
              <a:ext cx="6451600" cy="4326890"/>
            </a:xfrm>
            <a:custGeom>
              <a:avLst/>
              <a:gdLst/>
              <a:ahLst/>
              <a:cxnLst/>
              <a:rect r="r" b="b" t="t" l="l"/>
              <a:pathLst>
                <a:path h="4326890" w="6451600">
                  <a:moveTo>
                    <a:pt x="6224270" y="0"/>
                  </a:moveTo>
                  <a:lnTo>
                    <a:pt x="226060" y="0"/>
                  </a:lnTo>
                  <a:cubicBezTo>
                    <a:pt x="101600" y="0"/>
                    <a:pt x="0" y="101600"/>
                    <a:pt x="0" y="226060"/>
                  </a:cubicBezTo>
                  <a:lnTo>
                    <a:pt x="0" y="4326890"/>
                  </a:lnTo>
                  <a:lnTo>
                    <a:pt x="6451601" y="4326890"/>
                  </a:lnTo>
                  <a:lnTo>
                    <a:pt x="6451601" y="226060"/>
                  </a:lnTo>
                  <a:cubicBezTo>
                    <a:pt x="6450331" y="101600"/>
                    <a:pt x="6348731" y="0"/>
                    <a:pt x="6224270" y="0"/>
                  </a:cubicBezTo>
                  <a:close/>
                  <a:moveTo>
                    <a:pt x="6252210" y="4043680"/>
                  </a:moveTo>
                  <a:lnTo>
                    <a:pt x="196851" y="4043680"/>
                  </a:lnTo>
                  <a:lnTo>
                    <a:pt x="196851" y="255270"/>
                  </a:lnTo>
                  <a:lnTo>
                    <a:pt x="6252210" y="255270"/>
                  </a:lnTo>
                  <a:lnTo>
                    <a:pt x="6252210" y="4043680"/>
                  </a:lnTo>
                  <a:close/>
                </a:path>
              </a:pathLst>
            </a:custGeom>
            <a:solidFill>
              <a:srgbClr val="242424"/>
            </a:solidFill>
          </p:spPr>
        </p:sp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7981950" cy="4542790"/>
            </a:xfrm>
            <a:custGeom>
              <a:avLst/>
              <a:gdLst/>
              <a:ahLst/>
              <a:cxnLst/>
              <a:rect r="r" b="b" t="t" l="l"/>
              <a:pathLst>
                <a:path h="4542790" w="7981950">
                  <a:moveTo>
                    <a:pt x="7239000" y="4348480"/>
                  </a:moveTo>
                  <a:lnTo>
                    <a:pt x="7239000" y="243840"/>
                  </a:lnTo>
                  <a:cubicBezTo>
                    <a:pt x="7239000" y="109220"/>
                    <a:pt x="7129780" y="0"/>
                    <a:pt x="6995160" y="0"/>
                  </a:cubicBezTo>
                  <a:lnTo>
                    <a:pt x="985520" y="0"/>
                  </a:lnTo>
                  <a:cubicBezTo>
                    <a:pt x="852170" y="0"/>
                    <a:pt x="742950" y="109220"/>
                    <a:pt x="742950" y="243840"/>
                  </a:cubicBezTo>
                  <a:lnTo>
                    <a:pt x="742950" y="4349750"/>
                  </a:lnTo>
                  <a:lnTo>
                    <a:pt x="0" y="4349750"/>
                  </a:lnTo>
                  <a:lnTo>
                    <a:pt x="0" y="4447540"/>
                  </a:lnTo>
                  <a:cubicBezTo>
                    <a:pt x="0" y="4500880"/>
                    <a:pt x="43180" y="4542790"/>
                    <a:pt x="95250" y="4542790"/>
                  </a:cubicBezTo>
                  <a:lnTo>
                    <a:pt x="7886700" y="4542790"/>
                  </a:lnTo>
                  <a:cubicBezTo>
                    <a:pt x="7940040" y="4542790"/>
                    <a:pt x="7981950" y="4499610"/>
                    <a:pt x="7981950" y="4447540"/>
                  </a:cubicBezTo>
                  <a:lnTo>
                    <a:pt x="7981950" y="4349750"/>
                  </a:lnTo>
                  <a:lnTo>
                    <a:pt x="7239000" y="4349750"/>
                  </a:lnTo>
                  <a:close/>
                  <a:moveTo>
                    <a:pt x="4519930" y="4348480"/>
                  </a:moveTo>
                  <a:lnTo>
                    <a:pt x="4519930" y="4349750"/>
                  </a:lnTo>
                  <a:cubicBezTo>
                    <a:pt x="4519930" y="4403090"/>
                    <a:pt x="4476750" y="4445000"/>
                    <a:pt x="4424680" y="4445000"/>
                  </a:cubicBezTo>
                  <a:lnTo>
                    <a:pt x="3557270" y="4445000"/>
                  </a:lnTo>
                  <a:cubicBezTo>
                    <a:pt x="3503930" y="4445000"/>
                    <a:pt x="3462020" y="4401820"/>
                    <a:pt x="3462020" y="4349750"/>
                  </a:cubicBezTo>
                  <a:lnTo>
                    <a:pt x="3462020" y="4348480"/>
                  </a:lnTo>
                  <a:lnTo>
                    <a:pt x="765810" y="4348480"/>
                  </a:lnTo>
                  <a:lnTo>
                    <a:pt x="765810" y="247650"/>
                  </a:lnTo>
                  <a:cubicBezTo>
                    <a:pt x="765810" y="123190"/>
                    <a:pt x="867410" y="21590"/>
                    <a:pt x="991870" y="21590"/>
                  </a:cubicBezTo>
                  <a:lnTo>
                    <a:pt x="6990080" y="21590"/>
                  </a:lnTo>
                  <a:cubicBezTo>
                    <a:pt x="7114539" y="21590"/>
                    <a:pt x="7216139" y="123190"/>
                    <a:pt x="7216139" y="247650"/>
                  </a:cubicBezTo>
                  <a:lnTo>
                    <a:pt x="7216139" y="4348480"/>
                  </a:lnTo>
                  <a:lnTo>
                    <a:pt x="4519930" y="4348480"/>
                  </a:lnTo>
                  <a:close/>
                </a:path>
              </a:pathLst>
            </a:custGeom>
            <a:solidFill>
              <a:srgbClr val="E9E9E9"/>
            </a:solidFill>
          </p:spPr>
        </p:sp>
        <p:sp>
          <p:nvSpPr>
            <p:cNvPr name="Freeform 16" id="16"/>
            <p:cNvSpPr/>
            <p:nvPr/>
          </p:nvSpPr>
          <p:spPr>
            <a:xfrm flipH="false" flipV="false" rot="0">
              <a:off x="3460750" y="4349750"/>
              <a:ext cx="1059180" cy="96520"/>
            </a:xfrm>
            <a:custGeom>
              <a:avLst/>
              <a:gdLst/>
              <a:ahLst/>
              <a:cxnLst/>
              <a:rect r="r" b="b" t="t" l="l"/>
              <a:pathLst>
                <a:path h="96520" w="1059180">
                  <a:moveTo>
                    <a:pt x="96520" y="96520"/>
                  </a:moveTo>
                  <a:lnTo>
                    <a:pt x="963930" y="96520"/>
                  </a:lnTo>
                  <a:cubicBezTo>
                    <a:pt x="1017270" y="96520"/>
                    <a:pt x="1059180" y="53340"/>
                    <a:pt x="1059180" y="1270"/>
                  </a:cubicBezTo>
                  <a:lnTo>
                    <a:pt x="1059180" y="0"/>
                  </a:lnTo>
                  <a:lnTo>
                    <a:pt x="0" y="0"/>
                  </a:lnTo>
                  <a:lnTo>
                    <a:pt x="0" y="1270"/>
                  </a:lnTo>
                  <a:cubicBezTo>
                    <a:pt x="0" y="53340"/>
                    <a:pt x="43180" y="96520"/>
                    <a:pt x="96520" y="96520"/>
                  </a:cubicBez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7" id="17"/>
            <p:cNvSpPr/>
            <p:nvPr/>
          </p:nvSpPr>
          <p:spPr>
            <a:xfrm flipH="false" flipV="false" rot="0">
              <a:off x="163830" y="4542790"/>
              <a:ext cx="7654290" cy="35560"/>
            </a:xfrm>
            <a:custGeom>
              <a:avLst/>
              <a:gdLst/>
              <a:ahLst/>
              <a:cxnLst/>
              <a:rect r="r" b="b" t="t" l="l"/>
              <a:pathLst>
                <a:path h="35560" w="7654290">
                  <a:moveTo>
                    <a:pt x="0" y="0"/>
                  </a:moveTo>
                  <a:cubicBezTo>
                    <a:pt x="0" y="20320"/>
                    <a:pt x="16510" y="35560"/>
                    <a:pt x="35560" y="35560"/>
                  </a:cubicBezTo>
                  <a:lnTo>
                    <a:pt x="7618730" y="35560"/>
                  </a:lnTo>
                  <a:cubicBezTo>
                    <a:pt x="7639050" y="35560"/>
                    <a:pt x="7654290" y="19050"/>
                    <a:pt x="7654290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rgbClr val="CCCCCC"/>
            </a:solidFill>
          </p:spPr>
        </p:sp>
        <p:sp>
          <p:nvSpPr>
            <p:cNvPr name="Freeform 18" id="18"/>
            <p:cNvSpPr/>
            <p:nvPr/>
          </p:nvSpPr>
          <p:spPr>
            <a:xfrm flipH="false" flipV="false" rot="0">
              <a:off x="962660" y="276860"/>
              <a:ext cx="6055360" cy="3789680"/>
            </a:xfrm>
            <a:custGeom>
              <a:avLst/>
              <a:gdLst/>
              <a:ahLst/>
              <a:cxnLst/>
              <a:rect r="r" b="b" t="t" l="l"/>
              <a:pathLst>
                <a:path h="3789680" w="6055360">
                  <a:moveTo>
                    <a:pt x="0" y="0"/>
                  </a:moveTo>
                  <a:lnTo>
                    <a:pt x="6055360" y="0"/>
                  </a:lnTo>
                  <a:lnTo>
                    <a:pt x="6055360" y="3789680"/>
                  </a:lnTo>
                  <a:lnTo>
                    <a:pt x="0" y="3789680"/>
                  </a:lnTo>
                  <a:close/>
                </a:path>
              </a:pathLst>
            </a:custGeom>
            <a:blipFill>
              <a:blip r:embed="rId3"/>
              <a:stretch>
                <a:fillRect l="-5630" t="0" r="-5630" b="0"/>
              </a:stretch>
            </a:blipFill>
          </p:spPr>
        </p:sp>
      </p:grpSp>
      <p:grpSp>
        <p:nvGrpSpPr>
          <p:cNvPr name="Group 19" id="19"/>
          <p:cNvGrpSpPr/>
          <p:nvPr/>
        </p:nvGrpSpPr>
        <p:grpSpPr>
          <a:xfrm rot="0">
            <a:off x="-1517763" y="7777066"/>
            <a:ext cx="3735531" cy="3735531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CCCCCC"/>
            </a:solidFill>
            <a:ln w="952500" cap="sq">
              <a:solidFill>
                <a:srgbClr val="545454"/>
              </a:solidFill>
              <a:prstDash val="solid"/>
              <a:miter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22" id="22"/>
          <p:cNvSpPr txBox="true"/>
          <p:nvPr/>
        </p:nvSpPr>
        <p:spPr>
          <a:xfrm rot="0">
            <a:off x="2414471" y="6228625"/>
            <a:ext cx="7366063" cy="34162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Изготвили: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Велизар Митов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Десислава Недялкова 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Иван Паспалджиев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Иван Резняков</a:t>
            </a:r>
          </a:p>
          <a:p>
            <a:pPr algn="l">
              <a:lnSpc>
                <a:spcPts val="3855"/>
              </a:lnSpc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Камелия Стефанова</a:t>
            </a:r>
          </a:p>
          <a:p>
            <a:pPr algn="l">
              <a:lnSpc>
                <a:spcPts val="3855"/>
              </a:lnSpc>
              <a:spcBef>
                <a:spcPct val="0"/>
              </a:spcBef>
            </a:pPr>
            <a:r>
              <a:rPr lang="en-US" sz="2753" spc="-55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Николай Пенчев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615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2636" y="468944"/>
            <a:ext cx="17505682" cy="9349111"/>
            <a:chOff x="0" y="0"/>
            <a:chExt cx="4657716" cy="2487507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7716" cy="2487507"/>
            </a:xfrm>
            <a:custGeom>
              <a:avLst/>
              <a:gdLst/>
              <a:ahLst/>
              <a:cxnLst/>
              <a:rect r="r" b="b" t="t" l="l"/>
              <a:pathLst>
                <a:path h="2487507" w="4657716">
                  <a:moveTo>
                    <a:pt x="19459" y="0"/>
                  </a:moveTo>
                  <a:lnTo>
                    <a:pt x="4638257" y="0"/>
                  </a:lnTo>
                  <a:cubicBezTo>
                    <a:pt x="4643418" y="0"/>
                    <a:pt x="4648367" y="2050"/>
                    <a:pt x="4652017" y="5699"/>
                  </a:cubicBezTo>
                  <a:cubicBezTo>
                    <a:pt x="4655666" y="9349"/>
                    <a:pt x="4657716" y="14298"/>
                    <a:pt x="4657716" y="19459"/>
                  </a:cubicBezTo>
                  <a:lnTo>
                    <a:pt x="4657716" y="2468048"/>
                  </a:lnTo>
                  <a:cubicBezTo>
                    <a:pt x="4657716" y="2473209"/>
                    <a:pt x="4655666" y="2478158"/>
                    <a:pt x="4652017" y="2481807"/>
                  </a:cubicBezTo>
                  <a:cubicBezTo>
                    <a:pt x="4648367" y="2485457"/>
                    <a:pt x="4643418" y="2487507"/>
                    <a:pt x="4638257" y="2487507"/>
                  </a:cubicBezTo>
                  <a:lnTo>
                    <a:pt x="19459" y="2487507"/>
                  </a:lnTo>
                  <a:cubicBezTo>
                    <a:pt x="14298" y="2487507"/>
                    <a:pt x="9349" y="2485457"/>
                    <a:pt x="5699" y="2481807"/>
                  </a:cubicBezTo>
                  <a:cubicBezTo>
                    <a:pt x="2050" y="2478158"/>
                    <a:pt x="0" y="2473209"/>
                    <a:pt x="0" y="2468048"/>
                  </a:cubicBezTo>
                  <a:lnTo>
                    <a:pt x="0" y="19459"/>
                  </a:lnTo>
                  <a:cubicBezTo>
                    <a:pt x="0" y="14298"/>
                    <a:pt x="2050" y="9349"/>
                    <a:pt x="5699" y="5699"/>
                  </a:cubicBezTo>
                  <a:cubicBezTo>
                    <a:pt x="9349" y="2050"/>
                    <a:pt x="14298" y="0"/>
                    <a:pt x="19459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57716" cy="252560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15686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897108" y="2346523"/>
            <a:ext cx="7444871" cy="3379007"/>
            <a:chOff x="0" y="0"/>
            <a:chExt cx="16258071" cy="7379057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56242" cy="7379057"/>
            </a:xfrm>
            <a:custGeom>
              <a:avLst/>
              <a:gdLst/>
              <a:ahLst/>
              <a:cxnLst/>
              <a:rect r="r" b="b" t="t" l="l"/>
              <a:pathLst>
                <a:path h="7379057" w="16256242">
                  <a:moveTo>
                    <a:pt x="0" y="6768071"/>
                  </a:moveTo>
                  <a:lnTo>
                    <a:pt x="0" y="610986"/>
                  </a:lnTo>
                  <a:cubicBezTo>
                    <a:pt x="0" y="273025"/>
                    <a:pt x="338367" y="0"/>
                    <a:pt x="757210" y="0"/>
                  </a:cubicBezTo>
                  <a:lnTo>
                    <a:pt x="15499032" y="0"/>
                  </a:lnTo>
                  <a:cubicBezTo>
                    <a:pt x="15917875" y="0"/>
                    <a:pt x="16256242" y="273025"/>
                    <a:pt x="16256242" y="610986"/>
                  </a:cubicBezTo>
                  <a:lnTo>
                    <a:pt x="16256242" y="6766596"/>
                  </a:lnTo>
                  <a:cubicBezTo>
                    <a:pt x="16256242" y="7104556"/>
                    <a:pt x="15917875" y="7377581"/>
                    <a:pt x="15499032" y="7377581"/>
                  </a:cubicBezTo>
                  <a:lnTo>
                    <a:pt x="757210" y="7377581"/>
                  </a:lnTo>
                  <a:cubicBezTo>
                    <a:pt x="340196" y="7379057"/>
                    <a:pt x="0" y="7106032"/>
                    <a:pt x="0" y="6768071"/>
                  </a:cubicBezTo>
                  <a:close/>
                </a:path>
              </a:pathLst>
            </a:custGeom>
            <a:blipFill>
              <a:blip r:embed="rId3"/>
              <a:stretch>
                <a:fillRect l="0" t="-777" r="0" b="-777"/>
              </a:stretch>
            </a:blipFill>
          </p:spPr>
        </p:sp>
      </p:grpSp>
      <p:sp>
        <p:nvSpPr>
          <p:cNvPr name="Freeform 14" id="14"/>
          <p:cNvSpPr/>
          <p:nvPr/>
        </p:nvSpPr>
        <p:spPr>
          <a:xfrm flipH="false" flipV="false" rot="0">
            <a:off x="9252867" y="2200087"/>
            <a:ext cx="7086896" cy="3240999"/>
          </a:xfrm>
          <a:custGeom>
            <a:avLst/>
            <a:gdLst/>
            <a:ahLst/>
            <a:cxnLst/>
            <a:rect r="r" b="b" t="t" l="l"/>
            <a:pathLst>
              <a:path h="3240999" w="7086896">
                <a:moveTo>
                  <a:pt x="0" y="0"/>
                </a:moveTo>
                <a:lnTo>
                  <a:pt x="7086895" y="0"/>
                </a:lnTo>
                <a:lnTo>
                  <a:pt x="7086895" y="3240999"/>
                </a:lnTo>
                <a:lnTo>
                  <a:pt x="0" y="324099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-1674" t="0" r="-1674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030563" y="5807694"/>
            <a:ext cx="6795283" cy="2132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Графиката е диагностичен инструмент за валидиране на това дали оценките на увереността корелират с надеждността на прогнозите.</a:t>
            </a:r>
          </a:p>
          <a:p>
            <a:pPr algn="l">
              <a:lnSpc>
                <a:spcPts val="2145"/>
              </a:lnSpc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Виждаме, че с нарастване на увереността, грешките намаляват.</a:t>
            </a:r>
          </a:p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Виждаме, че при широко разпространение на грешките при ниска увереност, стесняващо се до нула грешки при висока увереност. долния график. Анализирайки как волатилността (ATR) влияе на прогнозната грешка на нашия модел. Целта е да се види как пазарната волатилност влияе на надеждността на модела.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9398673" y="5540994"/>
            <a:ext cx="6795283" cy="133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Най-добрият резултат би бил формата на фуния с тесни грешки при нисък ATR, без ясна възходяща тенденция в високите региони моделът да не експлодира с волатилност. следващото нещо, което правим, е да стартираме персонализирана търговска симулация. Ние определяме нашата посока на базата на промяна в цената. 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222636" y="1054546"/>
            <a:ext cx="17051694" cy="7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Тестова прогнозна грешка vs увереност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13997" y="3298645"/>
            <a:ext cx="5841799" cy="5146658"/>
            <a:chOff x="0" y="0"/>
            <a:chExt cx="1554321" cy="1369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24860" y="3298645"/>
            <a:ext cx="5841799" cy="5146658"/>
            <a:chOff x="0" y="0"/>
            <a:chExt cx="1554321" cy="1369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204" y="3298645"/>
            <a:ext cx="5841799" cy="5146658"/>
            <a:chOff x="0" y="0"/>
            <a:chExt cx="1554321" cy="1369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84604" y="3447950"/>
            <a:ext cx="5570690" cy="3133474"/>
            <a:chOff x="0" y="0"/>
            <a:chExt cx="11289030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-23029" t="0" r="-23029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358655" y="3447950"/>
            <a:ext cx="5570690" cy="3133474"/>
            <a:chOff x="0" y="0"/>
            <a:chExt cx="1128903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l="-37881" t="0" r="-37881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349552" y="3446286"/>
            <a:ext cx="5570690" cy="3133474"/>
            <a:chOff x="0" y="0"/>
            <a:chExt cx="1128903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-19987" t="0" r="-19987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656565" y="1784775"/>
            <a:ext cx="17399231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Първи опит за предсказания на пазара (Back Testing)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495061" y="7135947"/>
            <a:ext cx="5297877" cy="2634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Cхема срещу стратегията за купуване и задържане.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349552" y="6610428"/>
            <a:ext cx="5570690" cy="19518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55"/>
              </a:lnSpc>
            </a:pPr>
            <a:r>
              <a:rPr lang="en-US" sz="1611" spc="-32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Ами нашият модел не се представи добре. Повечето хора твърдят, че когато инвестираш в крипто, е все едно да забравиш, че някога си имал тези пари.</a:t>
            </a:r>
          </a:p>
          <a:p>
            <a:pPr algn="ctr">
              <a:lnSpc>
                <a:spcPts val="2255"/>
              </a:lnSpc>
            </a:pPr>
          </a:p>
          <a:p>
            <a:pPr algn="ctr">
              <a:lnSpc>
                <a:spcPts val="2255"/>
              </a:lnSpc>
            </a:pPr>
          </a:p>
          <a:p>
            <a:pPr algn="ctr">
              <a:lnSpc>
                <a:spcPts val="2255"/>
              </a:lnSpc>
            </a:pPr>
          </a:p>
          <a:p>
            <a:pPr algn="ctr" marL="0" indent="0" lvl="0">
              <a:lnSpc>
                <a:spcPts val="2255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521010" y="6619953"/>
            <a:ext cx="5297877" cy="13205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Стартирахме етикетирането на позициите на базата на промяна от 0.08. 0.8%. Добавихме начален капитал от 10 000. През периода получихме увеличение на средствата и сортиново съотношение 1.84. Увеличихме рисковия капитал на търговия до 25% и спада беше: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CCCCC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232204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224860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12213997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5" id="5"/>
          <p:cNvGrpSpPr/>
          <p:nvPr/>
        </p:nvGrpSpPr>
        <p:grpSpPr>
          <a:xfrm rot="0">
            <a:off x="12213997" y="3298645"/>
            <a:ext cx="5841799" cy="5146658"/>
            <a:chOff x="0" y="0"/>
            <a:chExt cx="1554321" cy="1369365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6224860" y="3298645"/>
            <a:ext cx="5841799" cy="5146658"/>
            <a:chOff x="0" y="0"/>
            <a:chExt cx="1554321" cy="1369365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232204" y="3298645"/>
            <a:ext cx="5841799" cy="5146658"/>
            <a:chOff x="0" y="0"/>
            <a:chExt cx="1554321" cy="1369365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1554321" cy="1369365"/>
            </a:xfrm>
            <a:custGeom>
              <a:avLst/>
              <a:gdLst/>
              <a:ahLst/>
              <a:cxnLst/>
              <a:rect r="r" b="b" t="t" l="l"/>
              <a:pathLst>
                <a:path h="1369365" w="1554321">
                  <a:moveTo>
                    <a:pt x="58312" y="0"/>
                  </a:moveTo>
                  <a:lnTo>
                    <a:pt x="1496009" y="0"/>
                  </a:lnTo>
                  <a:cubicBezTo>
                    <a:pt x="1511474" y="0"/>
                    <a:pt x="1526306" y="6144"/>
                    <a:pt x="1537241" y="17079"/>
                  </a:cubicBezTo>
                  <a:cubicBezTo>
                    <a:pt x="1548177" y="28015"/>
                    <a:pt x="1554321" y="42846"/>
                    <a:pt x="1554321" y="58312"/>
                  </a:cubicBezTo>
                  <a:lnTo>
                    <a:pt x="1554321" y="1311054"/>
                  </a:lnTo>
                  <a:cubicBezTo>
                    <a:pt x="1554321" y="1326519"/>
                    <a:pt x="1548177" y="1341351"/>
                    <a:pt x="1537241" y="1352286"/>
                  </a:cubicBezTo>
                  <a:cubicBezTo>
                    <a:pt x="1526306" y="1363222"/>
                    <a:pt x="1511474" y="1369365"/>
                    <a:pt x="1496009" y="1369365"/>
                  </a:cubicBezTo>
                  <a:lnTo>
                    <a:pt x="58312" y="1369365"/>
                  </a:lnTo>
                  <a:cubicBezTo>
                    <a:pt x="42846" y="1369365"/>
                    <a:pt x="28015" y="1363222"/>
                    <a:pt x="17079" y="1352286"/>
                  </a:cubicBezTo>
                  <a:cubicBezTo>
                    <a:pt x="6144" y="1341351"/>
                    <a:pt x="0" y="1326519"/>
                    <a:pt x="0" y="1311054"/>
                  </a:cubicBezTo>
                  <a:lnTo>
                    <a:pt x="0" y="58312"/>
                  </a:lnTo>
                  <a:cubicBezTo>
                    <a:pt x="0" y="42846"/>
                    <a:pt x="6144" y="28015"/>
                    <a:pt x="17079" y="17079"/>
                  </a:cubicBezTo>
                  <a:cubicBezTo>
                    <a:pt x="28015" y="6144"/>
                    <a:pt x="42846" y="0"/>
                    <a:pt x="5831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1554321" cy="140746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4" id="14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6" id="1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366300" y="3447950"/>
            <a:ext cx="5588994" cy="3133474"/>
            <a:chOff x="0" y="0"/>
            <a:chExt cx="11326124" cy="6350000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32485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32485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5722" y="0"/>
                    <a:pt x="527508" y="0"/>
                  </a:cubicBezTo>
                  <a:lnTo>
                    <a:pt x="10797342" y="0"/>
                  </a:lnTo>
                  <a:cubicBezTo>
                    <a:pt x="11089128" y="0"/>
                    <a:pt x="11324850" y="234950"/>
                    <a:pt x="11324850" y="525780"/>
                  </a:cubicBezTo>
                  <a:lnTo>
                    <a:pt x="11324850" y="5822950"/>
                  </a:lnTo>
                  <a:cubicBezTo>
                    <a:pt x="11324850" y="6113780"/>
                    <a:pt x="11089128" y="6348730"/>
                    <a:pt x="10797342" y="6348730"/>
                  </a:cubicBezTo>
                  <a:lnTo>
                    <a:pt x="527508" y="6348730"/>
                  </a:lnTo>
                  <a:cubicBezTo>
                    <a:pt x="236996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-23248" t="0" r="-23248" b="0"/>
              </a:stretch>
            </a:blipFill>
          </p:spPr>
        </p:sp>
      </p:grpSp>
      <p:grpSp>
        <p:nvGrpSpPr>
          <p:cNvPr name="Group 22" id="22"/>
          <p:cNvGrpSpPr/>
          <p:nvPr/>
        </p:nvGrpSpPr>
        <p:grpSpPr>
          <a:xfrm rot="0">
            <a:off x="6358655" y="3447950"/>
            <a:ext cx="5570690" cy="3133474"/>
            <a:chOff x="0" y="0"/>
            <a:chExt cx="11289030" cy="63500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4"/>
              <a:stretch>
                <a:fillRect l="-24663" t="0" r="-24663" b="0"/>
              </a:stretch>
            </a:blipFill>
          </p:spPr>
        </p:sp>
      </p:grpSp>
      <p:grpSp>
        <p:nvGrpSpPr>
          <p:cNvPr name="Group 24" id="24"/>
          <p:cNvGrpSpPr/>
          <p:nvPr/>
        </p:nvGrpSpPr>
        <p:grpSpPr>
          <a:xfrm rot="0">
            <a:off x="12349552" y="3446286"/>
            <a:ext cx="5570690" cy="3133474"/>
            <a:chOff x="0" y="0"/>
            <a:chExt cx="11289030" cy="63500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1287760" cy="6350000"/>
            </a:xfrm>
            <a:custGeom>
              <a:avLst/>
              <a:gdLst/>
              <a:ahLst/>
              <a:cxnLst/>
              <a:rect r="r" b="b" t="t" l="l"/>
              <a:pathLst>
                <a:path h="6350000" w="11287760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234950" y="0"/>
                    <a:pt x="525780" y="0"/>
                  </a:cubicBezTo>
                  <a:lnTo>
                    <a:pt x="10761980" y="0"/>
                  </a:lnTo>
                  <a:cubicBezTo>
                    <a:pt x="11052810" y="0"/>
                    <a:pt x="11287760" y="234950"/>
                    <a:pt x="11287760" y="525780"/>
                  </a:cubicBezTo>
                  <a:lnTo>
                    <a:pt x="11287760" y="5822950"/>
                  </a:lnTo>
                  <a:cubicBezTo>
                    <a:pt x="11287760" y="6113780"/>
                    <a:pt x="11052810" y="6348730"/>
                    <a:pt x="10761980" y="6348730"/>
                  </a:cubicBezTo>
                  <a:lnTo>
                    <a:pt x="525780" y="6348730"/>
                  </a:lnTo>
                  <a:cubicBezTo>
                    <a:pt x="236220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5"/>
              <a:stretch>
                <a:fillRect l="-43105" t="0" r="-43105" b="0"/>
              </a:stretch>
            </a:blipFill>
          </p:spPr>
        </p:sp>
      </p:grpSp>
      <p:sp>
        <p:nvSpPr>
          <p:cNvPr name="TextBox 26" id="26"/>
          <p:cNvSpPr txBox="true"/>
          <p:nvPr/>
        </p:nvSpPr>
        <p:spPr>
          <a:xfrm rot="0">
            <a:off x="4477147" y="667205"/>
            <a:ext cx="9060893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Тестване на стратегията след повишаване на риска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6358655" y="6541660"/>
            <a:ext cx="5297877" cy="1056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Успяхме да надминем стратегията за покупка и задържаме малко. Виждаме, че там, където BTC всъщност не е добър, нашата стратегия наистина е печеливша. 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12485759" y="6610428"/>
            <a:ext cx="5434482" cy="82095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200"/>
              </a:lnSpc>
              <a:spcBef>
                <a:spcPct val="0"/>
              </a:spcBef>
            </a:pPr>
            <a:r>
              <a:rPr lang="en-US" sz="1571" spc="-31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на графиката виждаме действителното намаление около 2020 с 43%, но не достигаме нашият лимит на загуба. 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521010" y="6619953"/>
            <a:ext cx="5297877" cy="79198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145"/>
              </a:lnSpc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Виждаме ако увеличим риска на 75 %?</a:t>
            </a:r>
          </a:p>
          <a:p>
            <a:pPr algn="ctr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Виждаме, че сме близо, но никога не достигаме 50 % загуба на капитал, съответно резултатите са добри.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615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409232" y="592638"/>
            <a:ext cx="17505682" cy="9404024"/>
            <a:chOff x="0" y="0"/>
            <a:chExt cx="4657716" cy="2502118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657716" cy="2502118"/>
            </a:xfrm>
            <a:custGeom>
              <a:avLst/>
              <a:gdLst/>
              <a:ahLst/>
              <a:cxnLst/>
              <a:rect r="r" b="b" t="t" l="l"/>
              <a:pathLst>
                <a:path h="2502118" w="4657716">
                  <a:moveTo>
                    <a:pt x="19459" y="0"/>
                  </a:moveTo>
                  <a:lnTo>
                    <a:pt x="4638257" y="0"/>
                  </a:lnTo>
                  <a:cubicBezTo>
                    <a:pt x="4643418" y="0"/>
                    <a:pt x="4648367" y="2050"/>
                    <a:pt x="4652017" y="5699"/>
                  </a:cubicBezTo>
                  <a:cubicBezTo>
                    <a:pt x="4655666" y="9349"/>
                    <a:pt x="4657716" y="14298"/>
                    <a:pt x="4657716" y="19459"/>
                  </a:cubicBezTo>
                  <a:lnTo>
                    <a:pt x="4657716" y="2482659"/>
                  </a:lnTo>
                  <a:cubicBezTo>
                    <a:pt x="4657716" y="2487819"/>
                    <a:pt x="4655666" y="2492769"/>
                    <a:pt x="4652017" y="2496418"/>
                  </a:cubicBezTo>
                  <a:cubicBezTo>
                    <a:pt x="4648367" y="2500068"/>
                    <a:pt x="4643418" y="2502118"/>
                    <a:pt x="4638257" y="2502118"/>
                  </a:cubicBezTo>
                  <a:lnTo>
                    <a:pt x="19459" y="2502118"/>
                  </a:lnTo>
                  <a:cubicBezTo>
                    <a:pt x="14298" y="2502118"/>
                    <a:pt x="9349" y="2500068"/>
                    <a:pt x="5699" y="2496418"/>
                  </a:cubicBezTo>
                  <a:cubicBezTo>
                    <a:pt x="2050" y="2492769"/>
                    <a:pt x="0" y="2487819"/>
                    <a:pt x="0" y="2482659"/>
                  </a:cubicBezTo>
                  <a:lnTo>
                    <a:pt x="0" y="19459"/>
                  </a:lnTo>
                  <a:cubicBezTo>
                    <a:pt x="0" y="14298"/>
                    <a:pt x="2050" y="9349"/>
                    <a:pt x="5699" y="5699"/>
                  </a:cubicBezTo>
                  <a:cubicBezTo>
                    <a:pt x="9349" y="2050"/>
                    <a:pt x="14298" y="0"/>
                    <a:pt x="19459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657716" cy="2540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15686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1028700" y="3052188"/>
            <a:ext cx="7347070" cy="3287259"/>
            <a:chOff x="0" y="0"/>
            <a:chExt cx="16680114" cy="7463091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678238" cy="7463091"/>
            </a:xfrm>
            <a:custGeom>
              <a:avLst/>
              <a:gdLst/>
              <a:ahLst/>
              <a:cxnLst/>
              <a:rect r="r" b="b" t="t" l="l"/>
              <a:pathLst>
                <a:path h="7463091" w="16678238">
                  <a:moveTo>
                    <a:pt x="0" y="6845147"/>
                  </a:moveTo>
                  <a:lnTo>
                    <a:pt x="0" y="617944"/>
                  </a:lnTo>
                  <a:cubicBezTo>
                    <a:pt x="0" y="276134"/>
                    <a:pt x="347151" y="0"/>
                    <a:pt x="776867" y="0"/>
                  </a:cubicBezTo>
                  <a:lnTo>
                    <a:pt x="15901372" y="0"/>
                  </a:lnTo>
                  <a:cubicBezTo>
                    <a:pt x="16331087" y="0"/>
                    <a:pt x="16678238" y="276134"/>
                    <a:pt x="16678238" y="617944"/>
                  </a:cubicBezTo>
                  <a:lnTo>
                    <a:pt x="16678238" y="6843654"/>
                  </a:lnTo>
                  <a:cubicBezTo>
                    <a:pt x="16678238" y="7185464"/>
                    <a:pt x="16331087" y="7461599"/>
                    <a:pt x="15901372" y="7461599"/>
                  </a:cubicBezTo>
                  <a:lnTo>
                    <a:pt x="776867" y="7461599"/>
                  </a:lnTo>
                  <a:cubicBezTo>
                    <a:pt x="349027" y="7463091"/>
                    <a:pt x="0" y="7186957"/>
                    <a:pt x="0" y="6845147"/>
                  </a:cubicBezTo>
                  <a:close/>
                </a:path>
              </a:pathLst>
            </a:custGeom>
            <a:blipFill>
              <a:blip r:embed="rId3"/>
              <a:stretch>
                <a:fillRect l="-1350" t="0" r="-1350" b="0"/>
              </a:stretch>
            </a:blipFill>
          </p:spPr>
        </p:sp>
      </p:grpSp>
      <p:grpSp>
        <p:nvGrpSpPr>
          <p:cNvPr name="Group 14" id="14"/>
          <p:cNvGrpSpPr/>
          <p:nvPr/>
        </p:nvGrpSpPr>
        <p:grpSpPr>
          <a:xfrm rot="0">
            <a:off x="8967485" y="2959821"/>
            <a:ext cx="7748732" cy="3471992"/>
            <a:chOff x="0" y="0"/>
            <a:chExt cx="16921641" cy="7582117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16919738" cy="7582117"/>
            </a:xfrm>
            <a:custGeom>
              <a:avLst/>
              <a:gdLst/>
              <a:ahLst/>
              <a:cxnLst/>
              <a:rect r="r" b="b" t="t" l="l"/>
              <a:pathLst>
                <a:path h="7582117" w="16919738">
                  <a:moveTo>
                    <a:pt x="0" y="6954318"/>
                  </a:moveTo>
                  <a:lnTo>
                    <a:pt x="0" y="627799"/>
                  </a:lnTo>
                  <a:cubicBezTo>
                    <a:pt x="0" y="280538"/>
                    <a:pt x="352177" y="0"/>
                    <a:pt x="788116" y="0"/>
                  </a:cubicBezTo>
                  <a:lnTo>
                    <a:pt x="16131622" y="0"/>
                  </a:lnTo>
                  <a:cubicBezTo>
                    <a:pt x="16567559" y="0"/>
                    <a:pt x="16919738" y="280538"/>
                    <a:pt x="16919738" y="627799"/>
                  </a:cubicBezTo>
                  <a:lnTo>
                    <a:pt x="16919738" y="6952801"/>
                  </a:lnTo>
                  <a:cubicBezTo>
                    <a:pt x="16919738" y="7300062"/>
                    <a:pt x="16567559" y="7580601"/>
                    <a:pt x="16131622" y="7580601"/>
                  </a:cubicBezTo>
                  <a:lnTo>
                    <a:pt x="788116" y="7580601"/>
                  </a:lnTo>
                  <a:cubicBezTo>
                    <a:pt x="354081" y="7582117"/>
                    <a:pt x="0" y="7301579"/>
                    <a:pt x="0" y="6954318"/>
                  </a:cubicBezTo>
                  <a:close/>
                </a:path>
              </a:pathLst>
            </a:custGeom>
            <a:blipFill>
              <a:blip r:embed="rId4"/>
              <a:stretch>
                <a:fillRect l="-2438" t="0" r="-2438" b="0"/>
              </a:stretch>
            </a:blipFill>
          </p:spPr>
        </p:sp>
      </p:grpSp>
      <p:sp>
        <p:nvSpPr>
          <p:cNvPr name="TextBox 16" id="16"/>
          <p:cNvSpPr txBox="true"/>
          <p:nvPr/>
        </p:nvSpPr>
        <p:spPr>
          <a:xfrm rot="0">
            <a:off x="1889322" y="6874494"/>
            <a:ext cx="5038054" cy="106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145"/>
              </a:lnSpc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Филтрирахме вероятностите въз основа на графиката :</a:t>
            </a:r>
          </a:p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така че решихме, че ако сме над 52 %, купуваме, а ако сме под 39 %, сме неутрални.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9741204" y="6874494"/>
            <a:ext cx="6795283" cy="10659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Успяхме да надминем стратегията 'купувай и задръж' с ненастроен модел, но с сделки с висок риск.Следващата ни цел е да създадем модел, който да може да надмине стратегията 'купувай и задръж' и да нямаме такъв голям риск.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438624" y="952500"/>
            <a:ext cx="14755332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Модел за бинарна класификация на база на същата архитектура на модела</a:t>
            </a:r>
          </a:p>
        </p:txBody>
      </p:sp>
    </p:spTree>
  </p:cSld>
  <p:clrMapOvr>
    <a:masterClrMapping/>
  </p:clrMapOvr>
</p:sld>
</file>

<file path=ppt/slides/slide1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7905455" y="2656032"/>
            <a:ext cx="373607" cy="373607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8315313" y="4180490"/>
            <a:ext cx="373607" cy="373607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8309460" y="5760481"/>
            <a:ext cx="373607" cy="373607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DFDFD"/>
            </a:solidFill>
            <a:ln w="38100" cap="sq">
              <a:solidFill>
                <a:srgbClr val="00569E"/>
              </a:solidFill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>
                <a:lnSpc>
                  <a:spcPts val="3640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6772922"/>
            <a:ext cx="6266939" cy="3359516"/>
          </a:xfrm>
          <a:custGeom>
            <a:avLst/>
            <a:gdLst/>
            <a:ahLst/>
            <a:cxnLst/>
            <a:rect r="r" b="b" t="t" l="l"/>
            <a:pathLst>
              <a:path h="3359516" w="6266939">
                <a:moveTo>
                  <a:pt x="0" y="0"/>
                </a:moveTo>
                <a:lnTo>
                  <a:pt x="6266939" y="0"/>
                </a:lnTo>
                <a:lnTo>
                  <a:pt x="6266939" y="3359516"/>
                </a:lnTo>
                <a:lnTo>
                  <a:pt x="0" y="335951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614998" y="2422255"/>
            <a:ext cx="8674060" cy="4219813"/>
          </a:xfrm>
          <a:custGeom>
            <a:avLst/>
            <a:gdLst/>
            <a:ahLst/>
            <a:cxnLst/>
            <a:rect r="r" b="b" t="t" l="l"/>
            <a:pathLst>
              <a:path h="4219813" w="8674060">
                <a:moveTo>
                  <a:pt x="0" y="0"/>
                </a:moveTo>
                <a:lnTo>
                  <a:pt x="8674060" y="0"/>
                </a:lnTo>
                <a:lnTo>
                  <a:pt x="8674060" y="4219813"/>
                </a:lnTo>
                <a:lnTo>
                  <a:pt x="0" y="421981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614998" y="806016"/>
            <a:ext cx="16888458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Валидация на моделите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0027514" y="1864206"/>
            <a:ext cx="1134140" cy="48871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4037"/>
              </a:lnSpc>
              <a:spcBef>
                <a:spcPct val="0"/>
              </a:spcBef>
            </a:pPr>
            <a:r>
              <a:rPr lang="en-US" sz="2884">
                <a:solidFill>
                  <a:srgbClr val="FDFDFD"/>
                </a:solidFill>
                <a:latin typeface="Montserrat"/>
                <a:ea typeface="Montserrat"/>
                <a:cs typeface="Montserrat"/>
                <a:sym typeface="Montserrat"/>
              </a:rPr>
              <a:t>MAPE</a:t>
            </a:r>
          </a:p>
        </p:txBody>
      </p:sp>
      <p:grpSp>
        <p:nvGrpSpPr>
          <p:cNvPr name="Group 15" id="15"/>
          <p:cNvGrpSpPr/>
          <p:nvPr/>
        </p:nvGrpSpPr>
        <p:grpSpPr>
          <a:xfrm rot="0">
            <a:off x="9882456" y="632271"/>
            <a:ext cx="1424256" cy="1424256"/>
            <a:chOff x="0" y="0"/>
            <a:chExt cx="1899008" cy="1899008"/>
          </a:xfrm>
        </p:grpSpPr>
        <p:sp>
          <p:nvSpPr>
            <p:cNvPr name="Freeform 16" id="16"/>
            <p:cNvSpPr/>
            <p:nvPr/>
          </p:nvSpPr>
          <p:spPr>
            <a:xfrm flipH="false" flipV="false" rot="0">
              <a:off x="0" y="0"/>
              <a:ext cx="1899008" cy="1899008"/>
            </a:xfrm>
            <a:custGeom>
              <a:avLst/>
              <a:gdLst/>
              <a:ahLst/>
              <a:cxnLst/>
              <a:rect r="r" b="b" t="t" l="l"/>
              <a:pathLst>
                <a:path h="1899008" w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17" id="17"/>
            <p:cNvSpPr txBox="true"/>
            <p:nvPr/>
          </p:nvSpPr>
          <p:spPr>
            <a:xfrm rot="0">
              <a:off x="193411" y="614949"/>
              <a:ext cx="1512186" cy="63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FD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MAPE</a:t>
              </a:r>
            </a:p>
          </p:txBody>
        </p:sp>
      </p:grpSp>
      <p:grpSp>
        <p:nvGrpSpPr>
          <p:cNvPr name="Group 18" id="18"/>
          <p:cNvGrpSpPr/>
          <p:nvPr/>
        </p:nvGrpSpPr>
        <p:grpSpPr>
          <a:xfrm rot="0">
            <a:off x="9882456" y="2706233"/>
            <a:ext cx="1424256" cy="1424256"/>
            <a:chOff x="0" y="0"/>
            <a:chExt cx="1899008" cy="1899008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1899008" cy="1899008"/>
            </a:xfrm>
            <a:custGeom>
              <a:avLst/>
              <a:gdLst/>
              <a:ahLst/>
              <a:cxnLst/>
              <a:rect r="r" b="b" t="t" l="l"/>
              <a:pathLst>
                <a:path h="1899008" w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 rot="0">
              <a:off x="193411" y="614949"/>
              <a:ext cx="1512186" cy="63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FD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DS</a:t>
              </a: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9884245" y="4690782"/>
            <a:ext cx="1424256" cy="1424256"/>
            <a:chOff x="0" y="0"/>
            <a:chExt cx="1899008" cy="1899008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1899008" cy="1899008"/>
            </a:xfrm>
            <a:custGeom>
              <a:avLst/>
              <a:gdLst/>
              <a:ahLst/>
              <a:cxnLst/>
              <a:rect r="r" b="b" t="t" l="l"/>
              <a:pathLst>
                <a:path h="1899008" w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3" id="23"/>
            <p:cNvSpPr txBox="true"/>
            <p:nvPr/>
          </p:nvSpPr>
          <p:spPr>
            <a:xfrm rot="0">
              <a:off x="193411" y="614949"/>
              <a:ext cx="1512186" cy="63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FD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R</a:t>
              </a: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9884245" y="6597498"/>
            <a:ext cx="1424256" cy="1424256"/>
            <a:chOff x="0" y="0"/>
            <a:chExt cx="1899008" cy="1899008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1899008" cy="1899008"/>
            </a:xfrm>
            <a:custGeom>
              <a:avLst/>
              <a:gdLst/>
              <a:ahLst/>
              <a:cxnLst/>
              <a:rect r="r" b="b" t="t" l="l"/>
              <a:pathLst>
                <a:path h="1899008" w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6" id="26"/>
            <p:cNvSpPr txBox="true"/>
            <p:nvPr/>
          </p:nvSpPr>
          <p:spPr>
            <a:xfrm rot="0">
              <a:off x="193411" y="614949"/>
              <a:ext cx="1512186" cy="63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FD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U</a:t>
              </a: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9882456" y="8579617"/>
            <a:ext cx="1424256" cy="1424256"/>
            <a:chOff x="0" y="0"/>
            <a:chExt cx="1899008" cy="1899008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1899008" cy="1899008"/>
            </a:xfrm>
            <a:custGeom>
              <a:avLst/>
              <a:gdLst/>
              <a:ahLst/>
              <a:cxnLst/>
              <a:rect r="r" b="b" t="t" l="l"/>
              <a:pathLst>
                <a:path h="1899008" w="1899008">
                  <a:moveTo>
                    <a:pt x="0" y="0"/>
                  </a:moveTo>
                  <a:lnTo>
                    <a:pt x="1899008" y="0"/>
                  </a:lnTo>
                  <a:lnTo>
                    <a:pt x="1899008" y="1899008"/>
                  </a:lnTo>
                  <a:lnTo>
                    <a:pt x="0" y="189900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>
                <a:extLst>
                  <a:ext uri="{96DAC541-7B7A-43D3-8B79-37D633B846F1}">
                    <asvg:svgBlip xmlns:asvg="http://schemas.microsoft.com/office/drawing/2016/SVG/main" r:embed="rId5"/>
                  </a:ext>
                </a:extLst>
              </a:blip>
              <a:stretch>
                <a:fillRect l="0" t="0" r="0" b="0"/>
              </a:stretch>
            </a:blipFill>
            <a:ln cap="sq">
              <a:noFill/>
              <a:prstDash val="solid"/>
              <a:miter/>
            </a:ln>
          </p:spPr>
        </p:sp>
        <p:sp>
          <p:nvSpPr>
            <p:cNvPr name="TextBox 29" id="29"/>
            <p:cNvSpPr txBox="true"/>
            <p:nvPr/>
          </p:nvSpPr>
          <p:spPr>
            <a:xfrm rot="0">
              <a:off x="193411" y="614949"/>
              <a:ext cx="1512186" cy="632574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 marL="0" indent="0" lvl="0">
                <a:lnSpc>
                  <a:spcPts val="4037"/>
                </a:lnSpc>
                <a:spcBef>
                  <a:spcPct val="0"/>
                </a:spcBef>
              </a:pPr>
              <a:r>
                <a:rPr lang="en-US" sz="2884">
                  <a:solidFill>
                    <a:srgbClr val="FDFDFD"/>
                  </a:solidFill>
                  <a:latin typeface="Montserrat"/>
                  <a:ea typeface="Montserrat"/>
                  <a:cs typeface="Montserrat"/>
                  <a:sym typeface="Montserrat"/>
                </a:rPr>
                <a:t>Z</a:t>
              </a:r>
            </a:p>
          </p:txBody>
        </p:sp>
      </p:grpSp>
      <p:sp>
        <p:nvSpPr>
          <p:cNvPr name="TextBox 30" id="30"/>
          <p:cNvSpPr txBox="true"/>
          <p:nvPr/>
        </p:nvSpPr>
        <p:spPr>
          <a:xfrm rot="0">
            <a:off x="10472024" y="1898989"/>
            <a:ext cx="24512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10472024" y="3944810"/>
            <a:ext cx="24512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</a:t>
            </a:r>
          </a:p>
        </p:txBody>
      </p:sp>
      <p:sp>
        <p:nvSpPr>
          <p:cNvPr name="TextBox 32" id="32"/>
          <p:cNvSpPr txBox="true"/>
          <p:nvPr/>
        </p:nvSpPr>
        <p:spPr>
          <a:xfrm rot="0">
            <a:off x="10472024" y="5869203"/>
            <a:ext cx="245120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-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0404381" y="7860714"/>
            <a:ext cx="380405" cy="854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000"/>
              </a:lnSpc>
              <a:spcBef>
                <a:spcPct val="0"/>
              </a:spcBef>
            </a:pPr>
            <a:r>
              <a:rPr lang="en-US" b="true" sz="50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=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12231086" y="997054"/>
            <a:ext cx="4961334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MEAN ABSOLUTE PERCENTAGE ERROR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Каква е грешката в модела?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11793308" y="3071016"/>
            <a:ext cx="5836890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DIRECTIONAL SYMMETRY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Колко често познаваме посоката на промяна?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1498610" y="4506472"/>
            <a:ext cx="6426287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STABILITY COEFFICIENT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Съотношение на средната грешка спрямо стандартното отклонение. Т.е. доколко са стабилни прогнозите ни между отделните валидационни периоди?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11498610" y="6962281"/>
            <a:ext cx="6426287" cy="6565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 b="true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COMPUTATIONAL EFFICIENCY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Колко бързо тренираме модела и прогнозираме с него? 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11498610" y="9111087"/>
            <a:ext cx="6426287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b="true" sz="18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ОБОБЩЕН ИНДИКАТОР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836057" y="1885329"/>
            <a:ext cx="7413427" cy="38925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219"/>
              </a:lnSpc>
              <a:spcBef>
                <a:spcPct val="0"/>
              </a:spcBef>
            </a:pPr>
            <a:r>
              <a:rPr lang="en-US" b="true" sz="2299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Подаваме произволни периоди за валидация.</a:t>
            </a:r>
          </a:p>
        </p:txBody>
      </p:sp>
      <p:grpSp>
        <p:nvGrpSpPr>
          <p:cNvPr name="Group 40" id="40"/>
          <p:cNvGrpSpPr/>
          <p:nvPr/>
        </p:nvGrpSpPr>
        <p:grpSpPr>
          <a:xfrm rot="0">
            <a:off x="2752725" y="5500688"/>
            <a:ext cx="424815" cy="1373505"/>
            <a:chOff x="0" y="0"/>
            <a:chExt cx="566420" cy="1831340"/>
          </a:xfrm>
        </p:grpSpPr>
        <p:sp>
          <p:nvSpPr>
            <p:cNvPr name="Freeform 41" id="41"/>
            <p:cNvSpPr/>
            <p:nvPr/>
          </p:nvSpPr>
          <p:spPr>
            <a:xfrm flipH="false" flipV="false" rot="0">
              <a:off x="43180" y="50800"/>
              <a:ext cx="485140" cy="1731010"/>
            </a:xfrm>
            <a:custGeom>
              <a:avLst/>
              <a:gdLst/>
              <a:ahLst/>
              <a:cxnLst/>
              <a:rect r="r" b="b" t="t" l="l"/>
              <a:pathLst>
                <a:path h="1731010" w="485140">
                  <a:moveTo>
                    <a:pt x="57150" y="19050"/>
                  </a:moveTo>
                  <a:cubicBezTo>
                    <a:pt x="124460" y="262890"/>
                    <a:pt x="222250" y="499110"/>
                    <a:pt x="280670" y="669290"/>
                  </a:cubicBezTo>
                  <a:cubicBezTo>
                    <a:pt x="334010" y="826770"/>
                    <a:pt x="396240" y="967740"/>
                    <a:pt x="427990" y="1131570"/>
                  </a:cubicBezTo>
                  <a:cubicBezTo>
                    <a:pt x="463550" y="1310640"/>
                    <a:pt x="485140" y="1644650"/>
                    <a:pt x="472440" y="1705610"/>
                  </a:cubicBezTo>
                  <a:cubicBezTo>
                    <a:pt x="469900" y="1717040"/>
                    <a:pt x="467360" y="1723390"/>
                    <a:pt x="461010" y="1725930"/>
                  </a:cubicBezTo>
                  <a:cubicBezTo>
                    <a:pt x="454660" y="1729740"/>
                    <a:pt x="436880" y="1729740"/>
                    <a:pt x="430530" y="1724660"/>
                  </a:cubicBezTo>
                  <a:cubicBezTo>
                    <a:pt x="424180" y="1720850"/>
                    <a:pt x="420370" y="1709420"/>
                    <a:pt x="421640" y="1703070"/>
                  </a:cubicBezTo>
                  <a:cubicBezTo>
                    <a:pt x="422910" y="1694180"/>
                    <a:pt x="434340" y="1681480"/>
                    <a:pt x="443230" y="1680210"/>
                  </a:cubicBezTo>
                  <a:cubicBezTo>
                    <a:pt x="450850" y="1678940"/>
                    <a:pt x="466090" y="1687830"/>
                    <a:pt x="469900" y="1694180"/>
                  </a:cubicBezTo>
                  <a:cubicBezTo>
                    <a:pt x="473710" y="1700530"/>
                    <a:pt x="472440" y="1711960"/>
                    <a:pt x="468630" y="1718310"/>
                  </a:cubicBezTo>
                  <a:cubicBezTo>
                    <a:pt x="463550" y="1724660"/>
                    <a:pt x="448310" y="1731010"/>
                    <a:pt x="440690" y="1729740"/>
                  </a:cubicBezTo>
                  <a:cubicBezTo>
                    <a:pt x="433070" y="1728470"/>
                    <a:pt x="427990" y="1724660"/>
                    <a:pt x="422910" y="1713230"/>
                  </a:cubicBezTo>
                  <a:cubicBezTo>
                    <a:pt x="397510" y="1659890"/>
                    <a:pt x="414020" y="1324610"/>
                    <a:pt x="379730" y="1148080"/>
                  </a:cubicBezTo>
                  <a:cubicBezTo>
                    <a:pt x="347980" y="984250"/>
                    <a:pt x="287020" y="845820"/>
                    <a:pt x="232410" y="688340"/>
                  </a:cubicBezTo>
                  <a:cubicBezTo>
                    <a:pt x="175260" y="516890"/>
                    <a:pt x="76200" y="280670"/>
                    <a:pt x="40640" y="160020"/>
                  </a:cubicBezTo>
                  <a:cubicBezTo>
                    <a:pt x="21590" y="99060"/>
                    <a:pt x="0" y="43180"/>
                    <a:pt x="7620" y="19050"/>
                  </a:cubicBezTo>
                  <a:cubicBezTo>
                    <a:pt x="11430" y="8890"/>
                    <a:pt x="21590" y="0"/>
                    <a:pt x="29210" y="0"/>
                  </a:cubicBezTo>
                  <a:cubicBezTo>
                    <a:pt x="38100" y="0"/>
                    <a:pt x="57150" y="19050"/>
                    <a:pt x="57150" y="190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2" id="42"/>
          <p:cNvGrpSpPr/>
          <p:nvPr/>
        </p:nvGrpSpPr>
        <p:grpSpPr>
          <a:xfrm rot="0">
            <a:off x="2789872" y="6191250"/>
            <a:ext cx="818198" cy="836295"/>
            <a:chOff x="0" y="0"/>
            <a:chExt cx="1090930" cy="1115060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48260" y="49530"/>
              <a:ext cx="995680" cy="1017270"/>
            </a:xfrm>
            <a:custGeom>
              <a:avLst/>
              <a:gdLst/>
              <a:ahLst/>
              <a:cxnLst/>
              <a:rect r="r" b="b" t="t" l="l"/>
              <a:pathLst>
                <a:path h="1017270" w="995680">
                  <a:moveTo>
                    <a:pt x="45720" y="450850"/>
                  </a:moveTo>
                  <a:cubicBezTo>
                    <a:pt x="375920" y="975360"/>
                    <a:pt x="411480" y="923290"/>
                    <a:pt x="441960" y="895350"/>
                  </a:cubicBezTo>
                  <a:cubicBezTo>
                    <a:pt x="472440" y="867410"/>
                    <a:pt x="486410" y="848360"/>
                    <a:pt x="519430" y="798830"/>
                  </a:cubicBezTo>
                  <a:cubicBezTo>
                    <a:pt x="608330" y="664210"/>
                    <a:pt x="891540" y="76200"/>
                    <a:pt x="944880" y="15240"/>
                  </a:cubicBezTo>
                  <a:cubicBezTo>
                    <a:pt x="953770" y="5080"/>
                    <a:pt x="957580" y="1270"/>
                    <a:pt x="963930" y="1270"/>
                  </a:cubicBezTo>
                  <a:cubicBezTo>
                    <a:pt x="972820" y="1270"/>
                    <a:pt x="986790" y="8890"/>
                    <a:pt x="990600" y="16510"/>
                  </a:cubicBezTo>
                  <a:cubicBezTo>
                    <a:pt x="994410" y="22860"/>
                    <a:pt x="993140" y="34290"/>
                    <a:pt x="989330" y="39370"/>
                  </a:cubicBezTo>
                  <a:cubicBezTo>
                    <a:pt x="985520" y="45720"/>
                    <a:pt x="975360" y="52070"/>
                    <a:pt x="969010" y="52070"/>
                  </a:cubicBezTo>
                  <a:cubicBezTo>
                    <a:pt x="960120" y="50800"/>
                    <a:pt x="946150" y="41910"/>
                    <a:pt x="943610" y="34290"/>
                  </a:cubicBezTo>
                  <a:cubicBezTo>
                    <a:pt x="941070" y="27940"/>
                    <a:pt x="943610" y="16510"/>
                    <a:pt x="947420" y="10160"/>
                  </a:cubicBezTo>
                  <a:cubicBezTo>
                    <a:pt x="952500" y="5080"/>
                    <a:pt x="962660" y="0"/>
                    <a:pt x="969010" y="1270"/>
                  </a:cubicBezTo>
                  <a:cubicBezTo>
                    <a:pt x="976630" y="1270"/>
                    <a:pt x="986790" y="5080"/>
                    <a:pt x="989330" y="13970"/>
                  </a:cubicBezTo>
                  <a:cubicBezTo>
                    <a:pt x="995680" y="33020"/>
                    <a:pt x="967740" y="81280"/>
                    <a:pt x="941070" y="138430"/>
                  </a:cubicBezTo>
                  <a:cubicBezTo>
                    <a:pt x="875030" y="278130"/>
                    <a:pt x="645160" y="703580"/>
                    <a:pt x="558800" y="830580"/>
                  </a:cubicBezTo>
                  <a:cubicBezTo>
                    <a:pt x="523240" y="882650"/>
                    <a:pt x="505460" y="905510"/>
                    <a:pt x="472440" y="935990"/>
                  </a:cubicBezTo>
                  <a:cubicBezTo>
                    <a:pt x="438150" y="966470"/>
                    <a:pt x="383540" y="1007110"/>
                    <a:pt x="355600" y="1014730"/>
                  </a:cubicBezTo>
                  <a:cubicBezTo>
                    <a:pt x="342900" y="1017270"/>
                    <a:pt x="335280" y="1017270"/>
                    <a:pt x="323850" y="1010920"/>
                  </a:cubicBezTo>
                  <a:cubicBezTo>
                    <a:pt x="300990" y="996950"/>
                    <a:pt x="275590" y="956310"/>
                    <a:pt x="243840" y="908050"/>
                  </a:cubicBezTo>
                  <a:cubicBezTo>
                    <a:pt x="182880" y="815340"/>
                    <a:pt x="11430" y="539750"/>
                    <a:pt x="2540" y="476250"/>
                  </a:cubicBezTo>
                  <a:cubicBezTo>
                    <a:pt x="0" y="459740"/>
                    <a:pt x="2540" y="448310"/>
                    <a:pt x="8890" y="443230"/>
                  </a:cubicBezTo>
                  <a:cubicBezTo>
                    <a:pt x="16510" y="438150"/>
                    <a:pt x="45720" y="450850"/>
                    <a:pt x="45720" y="45085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4" id="44"/>
          <p:cNvGrpSpPr/>
          <p:nvPr/>
        </p:nvGrpSpPr>
        <p:grpSpPr>
          <a:xfrm rot="0">
            <a:off x="4202430" y="4517708"/>
            <a:ext cx="424815" cy="2288858"/>
            <a:chOff x="0" y="0"/>
            <a:chExt cx="566420" cy="3051810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45720" y="48260"/>
              <a:ext cx="469900" cy="2952750"/>
            </a:xfrm>
            <a:custGeom>
              <a:avLst/>
              <a:gdLst/>
              <a:ahLst/>
              <a:cxnLst/>
              <a:rect r="r" b="b" t="t" l="l"/>
              <a:pathLst>
                <a:path h="2952750" w="469900">
                  <a:moveTo>
                    <a:pt x="469900" y="30480"/>
                  </a:moveTo>
                  <a:cubicBezTo>
                    <a:pt x="205740" y="1832610"/>
                    <a:pt x="184150" y="1976120"/>
                    <a:pt x="168910" y="2142490"/>
                  </a:cubicBezTo>
                  <a:cubicBezTo>
                    <a:pt x="156210" y="2287270"/>
                    <a:pt x="158750" y="2447290"/>
                    <a:pt x="148590" y="2550160"/>
                  </a:cubicBezTo>
                  <a:cubicBezTo>
                    <a:pt x="142240" y="2612390"/>
                    <a:pt x="138430" y="2645410"/>
                    <a:pt x="125730" y="2700020"/>
                  </a:cubicBezTo>
                  <a:cubicBezTo>
                    <a:pt x="109220" y="2769870"/>
                    <a:pt x="77470" y="2898140"/>
                    <a:pt x="54610" y="2932430"/>
                  </a:cubicBezTo>
                  <a:cubicBezTo>
                    <a:pt x="46990" y="2943860"/>
                    <a:pt x="39370" y="2952750"/>
                    <a:pt x="31750" y="2951480"/>
                  </a:cubicBezTo>
                  <a:cubicBezTo>
                    <a:pt x="22860" y="2951480"/>
                    <a:pt x="5080" y="2934970"/>
                    <a:pt x="5080" y="2926080"/>
                  </a:cubicBezTo>
                  <a:cubicBezTo>
                    <a:pt x="5080" y="2917190"/>
                    <a:pt x="24130" y="2900680"/>
                    <a:pt x="31750" y="2900680"/>
                  </a:cubicBezTo>
                  <a:cubicBezTo>
                    <a:pt x="40640" y="2901950"/>
                    <a:pt x="57150" y="2921000"/>
                    <a:pt x="55880" y="2929890"/>
                  </a:cubicBezTo>
                  <a:cubicBezTo>
                    <a:pt x="54610" y="2937510"/>
                    <a:pt x="34290" y="2952750"/>
                    <a:pt x="25400" y="2951480"/>
                  </a:cubicBezTo>
                  <a:cubicBezTo>
                    <a:pt x="17780" y="2950210"/>
                    <a:pt x="7620" y="2936240"/>
                    <a:pt x="5080" y="2921000"/>
                  </a:cubicBezTo>
                  <a:cubicBezTo>
                    <a:pt x="0" y="2881630"/>
                    <a:pt x="59690" y="2766060"/>
                    <a:pt x="74930" y="2698750"/>
                  </a:cubicBezTo>
                  <a:cubicBezTo>
                    <a:pt x="87630" y="2644140"/>
                    <a:pt x="91440" y="2611120"/>
                    <a:pt x="97790" y="2548890"/>
                  </a:cubicBezTo>
                  <a:cubicBezTo>
                    <a:pt x="107950" y="2446020"/>
                    <a:pt x="101600" y="2321560"/>
                    <a:pt x="119380" y="2136140"/>
                  </a:cubicBezTo>
                  <a:cubicBezTo>
                    <a:pt x="154940" y="1751330"/>
                    <a:pt x="304800" y="728980"/>
                    <a:pt x="360680" y="365760"/>
                  </a:cubicBezTo>
                  <a:cubicBezTo>
                    <a:pt x="386080" y="204470"/>
                    <a:pt x="391160" y="57150"/>
                    <a:pt x="421640" y="17780"/>
                  </a:cubicBezTo>
                  <a:cubicBezTo>
                    <a:pt x="430530" y="5080"/>
                    <a:pt x="443230" y="0"/>
                    <a:pt x="450850" y="2540"/>
                  </a:cubicBezTo>
                  <a:cubicBezTo>
                    <a:pt x="459740" y="3810"/>
                    <a:pt x="469900" y="30480"/>
                    <a:pt x="469900" y="3048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6" id="46"/>
          <p:cNvGrpSpPr/>
          <p:nvPr/>
        </p:nvGrpSpPr>
        <p:grpSpPr>
          <a:xfrm rot="0">
            <a:off x="4065270" y="6397942"/>
            <a:ext cx="493395" cy="567690"/>
            <a:chOff x="0" y="0"/>
            <a:chExt cx="657860" cy="756920"/>
          </a:xfrm>
        </p:grpSpPr>
        <p:sp>
          <p:nvSpPr>
            <p:cNvPr name="Freeform 47" id="47"/>
            <p:cNvSpPr/>
            <p:nvPr/>
          </p:nvSpPr>
          <p:spPr>
            <a:xfrm flipH="false" flipV="false" rot="0">
              <a:off x="40640" y="50800"/>
              <a:ext cx="567690" cy="656590"/>
            </a:xfrm>
            <a:custGeom>
              <a:avLst/>
              <a:gdLst/>
              <a:ahLst/>
              <a:cxnLst/>
              <a:rect r="r" b="b" t="t" l="l"/>
              <a:pathLst>
                <a:path h="656590" w="567690">
                  <a:moveTo>
                    <a:pt x="59690" y="22860"/>
                  </a:moveTo>
                  <a:cubicBezTo>
                    <a:pt x="106680" y="350520"/>
                    <a:pt x="139700" y="424180"/>
                    <a:pt x="148590" y="488950"/>
                  </a:cubicBezTo>
                  <a:cubicBezTo>
                    <a:pt x="156210" y="542290"/>
                    <a:pt x="163830" y="610870"/>
                    <a:pt x="151130" y="636270"/>
                  </a:cubicBezTo>
                  <a:cubicBezTo>
                    <a:pt x="144780" y="647700"/>
                    <a:pt x="132080" y="656590"/>
                    <a:pt x="123190" y="655320"/>
                  </a:cubicBezTo>
                  <a:cubicBezTo>
                    <a:pt x="114300" y="654050"/>
                    <a:pt x="101600" y="645160"/>
                    <a:pt x="100330" y="629920"/>
                  </a:cubicBezTo>
                  <a:cubicBezTo>
                    <a:pt x="95250" y="567690"/>
                    <a:pt x="353060" y="195580"/>
                    <a:pt x="436880" y="101600"/>
                  </a:cubicBezTo>
                  <a:cubicBezTo>
                    <a:pt x="472440" y="60960"/>
                    <a:pt x="506730" y="34290"/>
                    <a:pt x="528320" y="26670"/>
                  </a:cubicBezTo>
                  <a:cubicBezTo>
                    <a:pt x="538480" y="22860"/>
                    <a:pt x="546100" y="22860"/>
                    <a:pt x="552450" y="26670"/>
                  </a:cubicBezTo>
                  <a:cubicBezTo>
                    <a:pt x="558800" y="29210"/>
                    <a:pt x="565150" y="39370"/>
                    <a:pt x="566420" y="45720"/>
                  </a:cubicBezTo>
                  <a:cubicBezTo>
                    <a:pt x="566420" y="53340"/>
                    <a:pt x="562610" y="63500"/>
                    <a:pt x="556260" y="68580"/>
                  </a:cubicBezTo>
                  <a:cubicBezTo>
                    <a:pt x="551180" y="72390"/>
                    <a:pt x="539750" y="74930"/>
                    <a:pt x="533400" y="73660"/>
                  </a:cubicBezTo>
                  <a:cubicBezTo>
                    <a:pt x="527050" y="71120"/>
                    <a:pt x="518160" y="63500"/>
                    <a:pt x="516890" y="57150"/>
                  </a:cubicBezTo>
                  <a:cubicBezTo>
                    <a:pt x="514350" y="49530"/>
                    <a:pt x="515620" y="38100"/>
                    <a:pt x="520700" y="33020"/>
                  </a:cubicBezTo>
                  <a:cubicBezTo>
                    <a:pt x="527050" y="26670"/>
                    <a:pt x="549910" y="24130"/>
                    <a:pt x="557530" y="29210"/>
                  </a:cubicBezTo>
                  <a:cubicBezTo>
                    <a:pt x="563880" y="34290"/>
                    <a:pt x="567690" y="48260"/>
                    <a:pt x="563880" y="59690"/>
                  </a:cubicBezTo>
                  <a:cubicBezTo>
                    <a:pt x="556260" y="80010"/>
                    <a:pt x="510540" y="93980"/>
                    <a:pt x="476250" y="132080"/>
                  </a:cubicBezTo>
                  <a:cubicBezTo>
                    <a:pt x="405130" y="213360"/>
                    <a:pt x="256540" y="490220"/>
                    <a:pt x="199390" y="574040"/>
                  </a:cubicBezTo>
                  <a:cubicBezTo>
                    <a:pt x="175260" y="609600"/>
                    <a:pt x="161290" y="635000"/>
                    <a:pt x="144780" y="646430"/>
                  </a:cubicBezTo>
                  <a:cubicBezTo>
                    <a:pt x="137160" y="652780"/>
                    <a:pt x="130810" y="656590"/>
                    <a:pt x="123190" y="655320"/>
                  </a:cubicBezTo>
                  <a:cubicBezTo>
                    <a:pt x="115570" y="654050"/>
                    <a:pt x="106680" y="647700"/>
                    <a:pt x="101600" y="636270"/>
                  </a:cubicBezTo>
                  <a:cubicBezTo>
                    <a:pt x="87630" y="608330"/>
                    <a:pt x="104140" y="495300"/>
                    <a:pt x="92710" y="461010"/>
                  </a:cubicBezTo>
                  <a:cubicBezTo>
                    <a:pt x="87630" y="445770"/>
                    <a:pt x="78740" y="447040"/>
                    <a:pt x="72390" y="430530"/>
                  </a:cubicBezTo>
                  <a:cubicBezTo>
                    <a:pt x="53340" y="384810"/>
                    <a:pt x="31750" y="236220"/>
                    <a:pt x="21590" y="160020"/>
                  </a:cubicBezTo>
                  <a:cubicBezTo>
                    <a:pt x="15240" y="105410"/>
                    <a:pt x="0" y="39370"/>
                    <a:pt x="10160" y="16510"/>
                  </a:cubicBezTo>
                  <a:cubicBezTo>
                    <a:pt x="15240" y="6350"/>
                    <a:pt x="26670" y="0"/>
                    <a:pt x="34290" y="0"/>
                  </a:cubicBezTo>
                  <a:cubicBezTo>
                    <a:pt x="43180" y="1270"/>
                    <a:pt x="59690" y="22860"/>
                    <a:pt x="59690" y="2286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48" id="48"/>
          <p:cNvGrpSpPr/>
          <p:nvPr/>
        </p:nvGrpSpPr>
        <p:grpSpPr>
          <a:xfrm rot="0">
            <a:off x="5773103" y="5416868"/>
            <a:ext cx="1439227" cy="1837373"/>
            <a:chOff x="0" y="0"/>
            <a:chExt cx="1918970" cy="2449830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48260" y="46990"/>
              <a:ext cx="1819910" cy="2353310"/>
            </a:xfrm>
            <a:custGeom>
              <a:avLst/>
              <a:gdLst/>
              <a:ahLst/>
              <a:cxnLst/>
              <a:rect r="r" b="b" t="t" l="l"/>
              <a:pathLst>
                <a:path h="2353310" w="1819910">
                  <a:moveTo>
                    <a:pt x="1819910" y="41910"/>
                  </a:moveTo>
                  <a:cubicBezTo>
                    <a:pt x="1449070" y="530860"/>
                    <a:pt x="1416050" y="595630"/>
                    <a:pt x="1324610" y="720090"/>
                  </a:cubicBezTo>
                  <a:cubicBezTo>
                    <a:pt x="1150620" y="960120"/>
                    <a:pt x="765810" y="1446530"/>
                    <a:pt x="533400" y="1742440"/>
                  </a:cubicBezTo>
                  <a:cubicBezTo>
                    <a:pt x="351790" y="1971040"/>
                    <a:pt x="120650" y="2312670"/>
                    <a:pt x="45720" y="2345690"/>
                  </a:cubicBezTo>
                  <a:cubicBezTo>
                    <a:pt x="29210" y="2353310"/>
                    <a:pt x="13970" y="2349500"/>
                    <a:pt x="8890" y="2343150"/>
                  </a:cubicBezTo>
                  <a:cubicBezTo>
                    <a:pt x="2540" y="2338070"/>
                    <a:pt x="1270" y="2319020"/>
                    <a:pt x="6350" y="2312670"/>
                  </a:cubicBezTo>
                  <a:cubicBezTo>
                    <a:pt x="12700" y="2306320"/>
                    <a:pt x="36830" y="2302510"/>
                    <a:pt x="43180" y="2307590"/>
                  </a:cubicBezTo>
                  <a:cubicBezTo>
                    <a:pt x="49530" y="2312670"/>
                    <a:pt x="52070" y="2336800"/>
                    <a:pt x="46990" y="2343150"/>
                  </a:cubicBezTo>
                  <a:cubicBezTo>
                    <a:pt x="43180" y="2349500"/>
                    <a:pt x="31750" y="2353310"/>
                    <a:pt x="25400" y="2352040"/>
                  </a:cubicBezTo>
                  <a:cubicBezTo>
                    <a:pt x="16510" y="2350770"/>
                    <a:pt x="5080" y="2340610"/>
                    <a:pt x="2540" y="2331720"/>
                  </a:cubicBezTo>
                  <a:cubicBezTo>
                    <a:pt x="0" y="2316480"/>
                    <a:pt x="12700" y="2298700"/>
                    <a:pt x="33020" y="2266950"/>
                  </a:cubicBezTo>
                  <a:cubicBezTo>
                    <a:pt x="113030" y="2141220"/>
                    <a:pt x="525780" y="1672590"/>
                    <a:pt x="745490" y="1395730"/>
                  </a:cubicBezTo>
                  <a:cubicBezTo>
                    <a:pt x="938530" y="1150620"/>
                    <a:pt x="1148080" y="877570"/>
                    <a:pt x="1282700" y="692150"/>
                  </a:cubicBezTo>
                  <a:cubicBezTo>
                    <a:pt x="1367790" y="574040"/>
                    <a:pt x="1408430" y="501650"/>
                    <a:pt x="1483360" y="397510"/>
                  </a:cubicBezTo>
                  <a:cubicBezTo>
                    <a:pt x="1570990" y="275590"/>
                    <a:pt x="1725930" y="43180"/>
                    <a:pt x="1780540" y="10160"/>
                  </a:cubicBezTo>
                  <a:cubicBezTo>
                    <a:pt x="1794510" y="1270"/>
                    <a:pt x="1805940" y="0"/>
                    <a:pt x="1813560" y="3810"/>
                  </a:cubicBezTo>
                  <a:cubicBezTo>
                    <a:pt x="1819910" y="8890"/>
                    <a:pt x="1819910" y="41910"/>
                    <a:pt x="1819910" y="4191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  <p:grpSp>
        <p:nvGrpSpPr>
          <p:cNvPr name="Group 50" id="50"/>
          <p:cNvGrpSpPr/>
          <p:nvPr/>
        </p:nvGrpSpPr>
        <p:grpSpPr>
          <a:xfrm rot="0">
            <a:off x="5605462" y="6796088"/>
            <a:ext cx="593407" cy="533400"/>
            <a:chOff x="0" y="0"/>
            <a:chExt cx="791210" cy="711200"/>
          </a:xfrm>
        </p:grpSpPr>
        <p:sp>
          <p:nvSpPr>
            <p:cNvPr name="Freeform 51" id="51"/>
            <p:cNvSpPr/>
            <p:nvPr/>
          </p:nvSpPr>
          <p:spPr>
            <a:xfrm flipH="false" flipV="false" rot="0">
              <a:off x="48260" y="48260"/>
              <a:ext cx="693420" cy="631190"/>
            </a:xfrm>
            <a:custGeom>
              <a:avLst/>
              <a:gdLst/>
              <a:ahLst/>
              <a:cxnLst/>
              <a:rect r="r" b="b" t="t" l="l"/>
              <a:pathLst>
                <a:path h="631190" w="693420">
                  <a:moveTo>
                    <a:pt x="275590" y="33020"/>
                  </a:moveTo>
                  <a:cubicBezTo>
                    <a:pt x="144780" y="426720"/>
                    <a:pt x="31750" y="535940"/>
                    <a:pt x="49530" y="565150"/>
                  </a:cubicBezTo>
                  <a:cubicBezTo>
                    <a:pt x="62230" y="586740"/>
                    <a:pt x="139700" y="567690"/>
                    <a:pt x="179070" y="561340"/>
                  </a:cubicBezTo>
                  <a:cubicBezTo>
                    <a:pt x="215900" y="554990"/>
                    <a:pt x="242570" y="538480"/>
                    <a:pt x="280670" y="530860"/>
                  </a:cubicBezTo>
                  <a:cubicBezTo>
                    <a:pt x="328930" y="521970"/>
                    <a:pt x="397510" y="529590"/>
                    <a:pt x="445770" y="511810"/>
                  </a:cubicBezTo>
                  <a:cubicBezTo>
                    <a:pt x="488950" y="496570"/>
                    <a:pt x="520700" y="458470"/>
                    <a:pt x="557530" y="438150"/>
                  </a:cubicBezTo>
                  <a:cubicBezTo>
                    <a:pt x="591820" y="420370"/>
                    <a:pt x="636270" y="396240"/>
                    <a:pt x="657860" y="393700"/>
                  </a:cubicBezTo>
                  <a:cubicBezTo>
                    <a:pt x="668020" y="392430"/>
                    <a:pt x="675640" y="393700"/>
                    <a:pt x="681990" y="397510"/>
                  </a:cubicBezTo>
                  <a:cubicBezTo>
                    <a:pt x="687070" y="402590"/>
                    <a:pt x="690880" y="412750"/>
                    <a:pt x="690880" y="420370"/>
                  </a:cubicBezTo>
                  <a:cubicBezTo>
                    <a:pt x="690880" y="426720"/>
                    <a:pt x="684530" y="436880"/>
                    <a:pt x="678180" y="439420"/>
                  </a:cubicBezTo>
                  <a:cubicBezTo>
                    <a:pt x="670560" y="443230"/>
                    <a:pt x="654050" y="441960"/>
                    <a:pt x="647700" y="435610"/>
                  </a:cubicBezTo>
                  <a:cubicBezTo>
                    <a:pt x="641350" y="430530"/>
                    <a:pt x="640080" y="412750"/>
                    <a:pt x="643890" y="405130"/>
                  </a:cubicBezTo>
                  <a:cubicBezTo>
                    <a:pt x="646430" y="398780"/>
                    <a:pt x="656590" y="393700"/>
                    <a:pt x="662940" y="392430"/>
                  </a:cubicBezTo>
                  <a:cubicBezTo>
                    <a:pt x="670560" y="392430"/>
                    <a:pt x="680720" y="396240"/>
                    <a:pt x="685800" y="401320"/>
                  </a:cubicBezTo>
                  <a:cubicBezTo>
                    <a:pt x="689610" y="407670"/>
                    <a:pt x="693420" y="416560"/>
                    <a:pt x="689610" y="425450"/>
                  </a:cubicBezTo>
                  <a:cubicBezTo>
                    <a:pt x="675640" y="455930"/>
                    <a:pt x="525780" y="537210"/>
                    <a:pt x="452120" y="561340"/>
                  </a:cubicBezTo>
                  <a:cubicBezTo>
                    <a:pt x="396240" y="580390"/>
                    <a:pt x="342900" y="570230"/>
                    <a:pt x="294640" y="580390"/>
                  </a:cubicBezTo>
                  <a:cubicBezTo>
                    <a:pt x="255270" y="588010"/>
                    <a:pt x="226060" y="605790"/>
                    <a:pt x="184150" y="610870"/>
                  </a:cubicBezTo>
                  <a:cubicBezTo>
                    <a:pt x="135890" y="618490"/>
                    <a:pt x="46990" y="631190"/>
                    <a:pt x="20320" y="612140"/>
                  </a:cubicBezTo>
                  <a:cubicBezTo>
                    <a:pt x="3810" y="600710"/>
                    <a:pt x="0" y="580390"/>
                    <a:pt x="2540" y="556260"/>
                  </a:cubicBezTo>
                  <a:cubicBezTo>
                    <a:pt x="7620" y="506730"/>
                    <a:pt x="96520" y="415290"/>
                    <a:pt x="132080" y="331470"/>
                  </a:cubicBezTo>
                  <a:cubicBezTo>
                    <a:pt x="173990" y="236220"/>
                    <a:pt x="195580" y="49530"/>
                    <a:pt x="228600" y="15240"/>
                  </a:cubicBezTo>
                  <a:cubicBezTo>
                    <a:pt x="238760" y="3810"/>
                    <a:pt x="252730" y="0"/>
                    <a:pt x="260350" y="2540"/>
                  </a:cubicBezTo>
                  <a:cubicBezTo>
                    <a:pt x="267970" y="6350"/>
                    <a:pt x="275590" y="33020"/>
                    <a:pt x="275590" y="33020"/>
                  </a:cubicBezTo>
                </a:path>
              </a:pathLst>
            </a:custGeom>
            <a:solidFill>
              <a:srgbClr val="0571D3"/>
            </a:solidFill>
            <a:ln cap="sq">
              <a:noFill/>
              <a:prstDash val="solid"/>
              <a:miter/>
            </a:ln>
          </p:spPr>
        </p:sp>
      </p:grpSp>
    </p:spTree>
  </p:cSld>
  <p:clrMapOvr>
    <a:masterClrMapping/>
  </p:clrMapOvr>
</p:sld>
</file>

<file path=ppt/slides/slide1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8829309"/>
            <a:ext cx="7523780" cy="428991"/>
            <a:chOff x="0" y="0"/>
            <a:chExt cx="2106826" cy="12012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6826" cy="120127"/>
            </a:xfrm>
            <a:custGeom>
              <a:avLst/>
              <a:gdLst/>
              <a:ahLst/>
              <a:cxnLst/>
              <a:rect r="r" b="b" t="t" l="l"/>
              <a:pathLst>
                <a:path h="12012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913271" y="1773501"/>
            <a:ext cx="13325985" cy="6739998"/>
          </a:xfrm>
          <a:custGeom>
            <a:avLst/>
            <a:gdLst/>
            <a:ahLst/>
            <a:cxnLst/>
            <a:rect r="r" b="b" t="t" l="l"/>
            <a:pathLst>
              <a:path h="6739998" w="13325985">
                <a:moveTo>
                  <a:pt x="0" y="0"/>
                </a:moveTo>
                <a:lnTo>
                  <a:pt x="13325985" y="0"/>
                </a:lnTo>
                <a:lnTo>
                  <a:pt x="13325985" y="6739998"/>
                </a:lnTo>
                <a:lnTo>
                  <a:pt x="0" y="673999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4657" r="0" b="-4657"/>
            </a:stretch>
          </a:blipFill>
        </p:spPr>
      </p:sp>
    </p:spTree>
  </p:cSld>
  <p:clrMapOvr>
    <a:masterClrMapping/>
  </p:clrMapOvr>
</p:sld>
</file>

<file path=ppt/slides/slide1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170634" y="1028700"/>
            <a:ext cx="7523780" cy="9003847"/>
            <a:chOff x="0" y="0"/>
            <a:chExt cx="2106826" cy="2521277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2106826" cy="2521277"/>
            </a:xfrm>
            <a:custGeom>
              <a:avLst/>
              <a:gdLst/>
              <a:ahLst/>
              <a:cxnLst/>
              <a:rect r="r" b="b" t="t" l="l"/>
              <a:pathLst>
                <a:path h="252127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2521277"/>
                  </a:lnTo>
                  <a:lnTo>
                    <a:pt x="0" y="2521277"/>
                  </a:lnTo>
                  <a:close/>
                </a:path>
              </a:pathLst>
            </a:custGeom>
            <a:solidFill>
              <a:srgbClr val="CCCCCC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2106826" cy="255937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28700" y="1028700"/>
            <a:ext cx="7662943" cy="7007435"/>
          </a:xfrm>
          <a:custGeom>
            <a:avLst/>
            <a:gdLst/>
            <a:ahLst/>
            <a:cxnLst/>
            <a:rect r="r" b="b" t="t" l="l"/>
            <a:pathLst>
              <a:path h="7007435" w="7662943">
                <a:moveTo>
                  <a:pt x="0" y="0"/>
                </a:moveTo>
                <a:lnTo>
                  <a:pt x="7662943" y="0"/>
                </a:lnTo>
                <a:lnTo>
                  <a:pt x="7662943" y="7007435"/>
                </a:lnTo>
                <a:lnTo>
                  <a:pt x="0" y="700743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725" t="0" r="-3725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9019808" y="1028700"/>
            <a:ext cx="6525746" cy="4595002"/>
          </a:xfrm>
          <a:custGeom>
            <a:avLst/>
            <a:gdLst/>
            <a:ahLst/>
            <a:cxnLst/>
            <a:rect r="r" b="b" t="t" l="l"/>
            <a:pathLst>
              <a:path h="4595002" w="6525746">
                <a:moveTo>
                  <a:pt x="0" y="0"/>
                </a:moveTo>
                <a:lnTo>
                  <a:pt x="6525746" y="0"/>
                </a:lnTo>
                <a:lnTo>
                  <a:pt x="6525746" y="4595002"/>
                </a:lnTo>
                <a:lnTo>
                  <a:pt x="0" y="4595002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9659871" y="5143500"/>
            <a:ext cx="4609904" cy="4609904"/>
          </a:xfrm>
          <a:custGeom>
            <a:avLst/>
            <a:gdLst/>
            <a:ahLst/>
            <a:cxnLst/>
            <a:rect r="r" b="b" t="t" l="l"/>
            <a:pathLst>
              <a:path h="4609904" w="4609904">
                <a:moveTo>
                  <a:pt x="0" y="0"/>
                </a:moveTo>
                <a:lnTo>
                  <a:pt x="4609904" y="0"/>
                </a:lnTo>
                <a:lnTo>
                  <a:pt x="4609904" y="4609904"/>
                </a:lnTo>
                <a:lnTo>
                  <a:pt x="0" y="460990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814625" y="283210"/>
            <a:ext cx="14658749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0000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Еволюционна порфейлна оптимизация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70634" y="8430064"/>
            <a:ext cx="7523780" cy="13233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Показването на еволюцията—как всяко поколение се приближава до границата на ефективност—е убедително доказателство, че процесът не е „на око“, а използва научен метод за търсене на стойност.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4269775" y="5105400"/>
            <a:ext cx="3222665" cy="19900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Стартираща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стойност на порфейла 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100 000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Крайна </a:t>
            </a:r>
          </a:p>
          <a:p>
            <a:pPr algn="l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стойност на порфейла </a:t>
            </a:r>
          </a:p>
          <a:p>
            <a:pPr algn="l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219 423.78</a:t>
            </a:r>
          </a:p>
        </p:txBody>
      </p:sp>
    </p:spTree>
  </p:cSld>
  <p:clrMapOvr>
    <a:masterClrMapping/>
  </p:clrMapOvr>
</p:sld>
</file>

<file path=ppt/slides/slide1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656682" y="1567795"/>
            <a:ext cx="7621040" cy="204199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8199"/>
              </a:lnSpc>
              <a:spcBef>
                <a:spcPct val="0"/>
              </a:spcBef>
            </a:pPr>
            <a:r>
              <a:rPr lang="en-US" b="true" sz="5856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БЛАГОДАРИМ ЗА ВНИМАНИЕТО!</a:t>
            </a:r>
          </a:p>
        </p:txBody>
      </p:sp>
      <p:grpSp>
        <p:nvGrpSpPr>
          <p:cNvPr name="Group 3" id="3"/>
          <p:cNvGrpSpPr/>
          <p:nvPr/>
        </p:nvGrpSpPr>
        <p:grpSpPr>
          <a:xfrm rot="0">
            <a:off x="12398912" y="0"/>
            <a:ext cx="5889088" cy="756959"/>
            <a:chOff x="0" y="0"/>
            <a:chExt cx="1551036" cy="199364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737373"/>
            </a:solidFill>
            <a:ln cap="sq">
              <a:noFill/>
              <a:prstDash val="solid"/>
              <a:miter/>
            </a:ln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2398912" y="9530041"/>
            <a:ext cx="5889088" cy="756959"/>
            <a:chOff x="0" y="0"/>
            <a:chExt cx="1551036" cy="199364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551036" cy="199364"/>
            </a:xfrm>
            <a:custGeom>
              <a:avLst/>
              <a:gdLst/>
              <a:ahLst/>
              <a:cxnLst/>
              <a:rect r="r" b="b" t="t" l="l"/>
              <a:pathLst>
                <a:path h="199364" w="1551036">
                  <a:moveTo>
                    <a:pt x="0" y="0"/>
                  </a:moveTo>
                  <a:lnTo>
                    <a:pt x="1551036" y="0"/>
                  </a:lnTo>
                  <a:lnTo>
                    <a:pt x="1551036" y="199364"/>
                  </a:lnTo>
                  <a:lnTo>
                    <a:pt x="0" y="199364"/>
                  </a:lnTo>
                  <a:close/>
                </a:path>
              </a:pathLst>
            </a:custGeom>
            <a:solidFill>
              <a:srgbClr val="737373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1551036" cy="23746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-4925441" y="3609788"/>
            <a:ext cx="9392643" cy="9529477"/>
          </a:xfrm>
          <a:custGeom>
            <a:avLst/>
            <a:gdLst/>
            <a:ahLst/>
            <a:cxnLst/>
            <a:rect r="r" b="b" t="t" l="l"/>
            <a:pathLst>
              <a:path h="9529477" w="9392643">
                <a:moveTo>
                  <a:pt x="0" y="0"/>
                </a:moveTo>
                <a:lnTo>
                  <a:pt x="9392643" y="0"/>
                </a:lnTo>
                <a:lnTo>
                  <a:pt x="9392643" y="9529476"/>
                </a:lnTo>
                <a:lnTo>
                  <a:pt x="0" y="952947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20999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9017009" y="1666878"/>
            <a:ext cx="9270991" cy="6953243"/>
          </a:xfrm>
          <a:custGeom>
            <a:avLst/>
            <a:gdLst/>
            <a:ahLst/>
            <a:cxnLst/>
            <a:rect r="r" b="b" t="t" l="l"/>
            <a:pathLst>
              <a:path h="6953243" w="9270991">
                <a:moveTo>
                  <a:pt x="0" y="0"/>
                </a:moveTo>
                <a:lnTo>
                  <a:pt x="9270991" y="0"/>
                </a:lnTo>
                <a:lnTo>
                  <a:pt x="9270991" y="6953244"/>
                </a:lnTo>
                <a:lnTo>
                  <a:pt x="0" y="6953244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4517814" y="-315404"/>
            <a:ext cx="3964281" cy="10917809"/>
            <a:chOff x="0" y="0"/>
            <a:chExt cx="1044090" cy="287547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044090" cy="2875472"/>
            </a:xfrm>
            <a:custGeom>
              <a:avLst/>
              <a:gdLst/>
              <a:ahLst/>
              <a:cxnLst/>
              <a:rect r="r" b="b" t="t" l="l"/>
              <a:pathLst>
                <a:path h="2875472" w="1044090">
                  <a:moveTo>
                    <a:pt x="0" y="0"/>
                  </a:moveTo>
                  <a:lnTo>
                    <a:pt x="1044090" y="0"/>
                  </a:lnTo>
                  <a:lnTo>
                    <a:pt x="1044090" y="2875472"/>
                  </a:lnTo>
                  <a:lnTo>
                    <a:pt x="0" y="2875472"/>
                  </a:lnTo>
                  <a:close/>
                </a:path>
              </a:pathLst>
            </a:custGeom>
            <a:solidFill>
              <a:srgbClr val="24242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044090" cy="291357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2381309" y="1245017"/>
            <a:ext cx="8510075" cy="125233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0248"/>
              </a:lnSpc>
              <a:spcBef>
                <a:spcPct val="0"/>
              </a:spcBef>
            </a:pPr>
            <a:r>
              <a:rPr lang="en-US" b="true" sz="732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План на работа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867766" y="-1614217"/>
            <a:ext cx="3735531" cy="3735531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2912435" y="3472452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3663160" y="3397227"/>
            <a:ext cx="5150414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Архитектура на проекта</a:t>
            </a:r>
          </a:p>
        </p:txBody>
      </p:sp>
      <p:sp>
        <p:nvSpPr>
          <p:cNvPr name="Freeform 11" id="11"/>
          <p:cNvSpPr/>
          <p:nvPr/>
        </p:nvSpPr>
        <p:spPr>
          <a:xfrm flipH="false" flipV="false" rot="5400000">
            <a:off x="2912435" y="4097959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3663160" y="4627911"/>
            <a:ext cx="9092826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Описателна статистика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5400000">
            <a:off x="2912435" y="5348703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3663160" y="8382350"/>
            <a:ext cx="4397771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Финален код review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5400000">
            <a:off x="2912435" y="597394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3663160" y="4014595"/>
            <a:ext cx="6794576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Използвани модели за предсказване</a:t>
            </a:r>
          </a:p>
        </p:txBody>
      </p:sp>
      <p:sp>
        <p:nvSpPr>
          <p:cNvPr name="Freeform 17" id="17"/>
          <p:cNvSpPr/>
          <p:nvPr/>
        </p:nvSpPr>
        <p:spPr>
          <a:xfrm flipH="false" flipV="false" rot="5400000">
            <a:off x="2912435" y="6599447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8" id="18"/>
          <p:cNvSpPr txBox="true"/>
          <p:nvPr/>
        </p:nvSpPr>
        <p:spPr>
          <a:xfrm rot="0">
            <a:off x="3715453" y="5288852"/>
            <a:ext cx="8955464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Feature engineering ARIMA &amp; VAR via Orange 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5400000">
            <a:off x="2912435" y="7224684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3715453" y="6563519"/>
            <a:ext cx="7428293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Визуализация (Plotly, Matplotlib)</a:t>
            </a:r>
          </a:p>
        </p:txBody>
      </p:sp>
      <p:sp>
        <p:nvSpPr>
          <p:cNvPr name="Freeform 21" id="21"/>
          <p:cNvSpPr/>
          <p:nvPr/>
        </p:nvSpPr>
        <p:spPr>
          <a:xfrm flipH="false" flipV="false" rot="5400000">
            <a:off x="2912435" y="7850190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2" id="22"/>
          <p:cNvSpPr txBox="true"/>
          <p:nvPr/>
        </p:nvSpPr>
        <p:spPr>
          <a:xfrm rot="0">
            <a:off x="3715453" y="7814263"/>
            <a:ext cx="8690955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Backtest (модул метрики(MAPE, DS, R, G)</a:t>
            </a:r>
          </a:p>
        </p:txBody>
      </p:sp>
      <p:sp>
        <p:nvSpPr>
          <p:cNvPr name="Freeform 23" id="23"/>
          <p:cNvSpPr/>
          <p:nvPr/>
        </p:nvSpPr>
        <p:spPr>
          <a:xfrm flipH="false" flipV="false" rot="5400000">
            <a:off x="2912435" y="4661361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1"/>
                </a:lnTo>
                <a:lnTo>
                  <a:pt x="0" y="45334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3715453" y="7220335"/>
            <a:ext cx="9092826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Оптимизация на портфейл с генетичен алгоритъм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3715453" y="5902169"/>
            <a:ext cx="9092826" cy="51806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995"/>
              </a:lnSpc>
              <a:spcBef>
                <a:spcPct val="0"/>
              </a:spcBef>
            </a:pPr>
            <a:r>
              <a:rPr lang="en-US" sz="2853" spc="-57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Използвани модели (ML: LSTM и хибриден)</a:t>
            </a:r>
          </a:p>
        </p:txBody>
      </p:sp>
      <p:sp>
        <p:nvSpPr>
          <p:cNvPr name="Freeform 26" id="26"/>
          <p:cNvSpPr/>
          <p:nvPr/>
        </p:nvSpPr>
        <p:spPr>
          <a:xfrm flipH="false" flipV="false" rot="5400000">
            <a:off x="2912435" y="8418278"/>
            <a:ext cx="510937" cy="453341"/>
          </a:xfrm>
          <a:custGeom>
            <a:avLst/>
            <a:gdLst/>
            <a:ahLst/>
            <a:cxnLst/>
            <a:rect r="r" b="b" t="t" l="l"/>
            <a:pathLst>
              <a:path h="453341" w="510937">
                <a:moveTo>
                  <a:pt x="0" y="0"/>
                </a:moveTo>
                <a:lnTo>
                  <a:pt x="510937" y="0"/>
                </a:lnTo>
                <a:lnTo>
                  <a:pt x="510937" y="453340"/>
                </a:lnTo>
                <a:lnTo>
                  <a:pt x="0" y="45334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2683" y="2325930"/>
            <a:ext cx="17852494" cy="7222408"/>
          </a:xfrm>
          <a:custGeom>
            <a:avLst/>
            <a:gdLst/>
            <a:ahLst/>
            <a:cxnLst/>
            <a:rect r="r" b="b" t="t" l="l"/>
            <a:pathLst>
              <a:path h="7222408" w="17852494">
                <a:moveTo>
                  <a:pt x="0" y="0"/>
                </a:moveTo>
                <a:lnTo>
                  <a:pt x="17852494" y="0"/>
                </a:lnTo>
                <a:lnTo>
                  <a:pt x="17852494" y="7222408"/>
                </a:lnTo>
                <a:lnTo>
                  <a:pt x="0" y="722240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327" t="0" r="-28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3449676" y="227330"/>
            <a:ext cx="11969695" cy="152654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60"/>
              </a:lnSpc>
            </a:pPr>
            <a:r>
              <a:rPr lang="en-US" sz="4400" b="true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Descriptive Statistics</a:t>
            </a:r>
          </a:p>
          <a:p>
            <a:pPr algn="ctr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Описателна статистика</a:t>
            </a: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1766494" y="9340175"/>
            <a:ext cx="21820987" cy="946825"/>
            <a:chOff x="0" y="0"/>
            <a:chExt cx="6110362" cy="265132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6110362" cy="265132"/>
            </a:xfrm>
            <a:custGeom>
              <a:avLst/>
              <a:gdLst/>
              <a:ahLst/>
              <a:cxnLst/>
              <a:rect r="r" b="b" t="t" l="l"/>
              <a:pathLst>
                <a:path h="265132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265132"/>
                  </a:lnTo>
                  <a:lnTo>
                    <a:pt x="0" y="265132"/>
                  </a:lnTo>
                  <a:close/>
                </a:path>
              </a:pathLst>
            </a:custGeom>
            <a:solidFill>
              <a:srgbClr val="242424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6110362" cy="3032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766494" y="-816076"/>
            <a:ext cx="21820987" cy="1762900"/>
            <a:chOff x="0" y="0"/>
            <a:chExt cx="6110362" cy="493651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110362" cy="493651"/>
            </a:xfrm>
            <a:custGeom>
              <a:avLst/>
              <a:gdLst/>
              <a:ahLst/>
              <a:cxnLst/>
              <a:rect r="r" b="b" t="t" l="l"/>
              <a:pathLst>
                <a:path h="493651" w="6110362">
                  <a:moveTo>
                    <a:pt x="0" y="0"/>
                  </a:moveTo>
                  <a:lnTo>
                    <a:pt x="6110362" y="0"/>
                  </a:lnTo>
                  <a:lnTo>
                    <a:pt x="6110362" y="493651"/>
                  </a:lnTo>
                  <a:lnTo>
                    <a:pt x="0" y="493651"/>
                  </a:lnTo>
                  <a:close/>
                </a:path>
              </a:pathLst>
            </a:custGeom>
            <a:solidFill>
              <a:srgbClr val="242424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6110362" cy="53175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2363053" y="1210175"/>
            <a:ext cx="13836238" cy="7713703"/>
          </a:xfrm>
          <a:custGeom>
            <a:avLst/>
            <a:gdLst/>
            <a:ahLst/>
            <a:cxnLst/>
            <a:rect r="r" b="b" t="t" l="l"/>
            <a:pathLst>
              <a:path h="7713703" w="13836238">
                <a:moveTo>
                  <a:pt x="0" y="0"/>
                </a:moveTo>
                <a:lnTo>
                  <a:pt x="13836238" y="0"/>
                </a:lnTo>
                <a:lnTo>
                  <a:pt x="13836238" y="7713703"/>
                </a:lnTo>
                <a:lnTo>
                  <a:pt x="0" y="7713703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890191" y="6962323"/>
            <a:ext cx="2641447" cy="37559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23"/>
              </a:lnSpc>
            </a:pPr>
            <a:r>
              <a:rPr lang="en-US" b="true" sz="2087" spc="39">
                <a:solidFill>
                  <a:srgbClr val="FDFDFD"/>
                </a:solidFill>
                <a:latin typeface="Poppins Bold"/>
                <a:ea typeface="Poppins Bold"/>
                <a:cs typeface="Poppins Bold"/>
                <a:sym typeface="Poppins Bold"/>
              </a:rPr>
              <a:t>Aaron Loeb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890191" y="7333651"/>
            <a:ext cx="2641447" cy="28351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223"/>
              </a:lnSpc>
            </a:pPr>
            <a:r>
              <a:rPr lang="en-US" sz="1587" spc="-31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CEO &amp; Founder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737373"/>
              </a:solidFill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39603" y="1122782"/>
            <a:ext cx="7019697" cy="10556306"/>
            <a:chOff x="0" y="0"/>
            <a:chExt cx="660400" cy="99311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660400" cy="993118"/>
            </a:xfrm>
            <a:custGeom>
              <a:avLst/>
              <a:gdLst/>
              <a:ahLst/>
              <a:cxnLst/>
              <a:rect r="r" b="b" t="t" l="l"/>
              <a:pathLst>
                <a:path h="993118" w="660400">
                  <a:moveTo>
                    <a:pt x="220252" y="19070"/>
                  </a:moveTo>
                  <a:cubicBezTo>
                    <a:pt x="254000" y="7556"/>
                    <a:pt x="292600" y="0"/>
                    <a:pt x="330378" y="0"/>
                  </a:cubicBezTo>
                  <a:cubicBezTo>
                    <a:pt x="368157" y="0"/>
                    <a:pt x="404509" y="6476"/>
                    <a:pt x="438009" y="17990"/>
                  </a:cubicBezTo>
                  <a:cubicBezTo>
                    <a:pt x="438723" y="18350"/>
                    <a:pt x="439435" y="18350"/>
                    <a:pt x="440148" y="18710"/>
                  </a:cubicBezTo>
                  <a:cubicBezTo>
                    <a:pt x="565955" y="64765"/>
                    <a:pt x="658618" y="186379"/>
                    <a:pt x="660400" y="332507"/>
                  </a:cubicBezTo>
                  <a:lnTo>
                    <a:pt x="660400" y="993118"/>
                  </a:lnTo>
                  <a:lnTo>
                    <a:pt x="0" y="993118"/>
                  </a:lnTo>
                  <a:lnTo>
                    <a:pt x="0" y="332998"/>
                  </a:lnTo>
                  <a:cubicBezTo>
                    <a:pt x="1782" y="185660"/>
                    <a:pt x="93019" y="64045"/>
                    <a:pt x="220252" y="1907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88900"/>
              <a:ext cx="660400" cy="90421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>
            <a:grpSpLocks noChangeAspect="true"/>
          </p:cNvGrpSpPr>
          <p:nvPr/>
        </p:nvGrpSpPr>
        <p:grpSpPr>
          <a:xfrm rot="0">
            <a:off x="10614313" y="1459818"/>
            <a:ext cx="6270276" cy="6270276"/>
            <a:chOff x="0" y="0"/>
            <a:chExt cx="8916670" cy="891667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6350" y="6350"/>
              <a:ext cx="8903970" cy="8903970"/>
            </a:xfrm>
            <a:custGeom>
              <a:avLst/>
              <a:gdLst/>
              <a:ahLst/>
              <a:cxnLst/>
              <a:rect r="r" b="b" t="t" l="l"/>
              <a:pathLst>
                <a:path h="8903970" w="8903970">
                  <a:moveTo>
                    <a:pt x="4451350" y="8903970"/>
                  </a:moveTo>
                  <a:cubicBezTo>
                    <a:pt x="1997710" y="8903970"/>
                    <a:pt x="0" y="6906260"/>
                    <a:pt x="0" y="4451350"/>
                  </a:cubicBezTo>
                  <a:cubicBezTo>
                    <a:pt x="0" y="1996440"/>
                    <a:pt x="1997710" y="0"/>
                    <a:pt x="4451350" y="0"/>
                  </a:cubicBezTo>
                  <a:cubicBezTo>
                    <a:pt x="6904990" y="0"/>
                    <a:pt x="8903970" y="1997710"/>
                    <a:pt x="8903970" y="4451350"/>
                  </a:cubicBezTo>
                  <a:cubicBezTo>
                    <a:pt x="8903970" y="6904990"/>
                    <a:pt x="6906260" y="8903970"/>
                    <a:pt x="4451350" y="8903970"/>
                  </a:cubicBezTo>
                  <a:close/>
                  <a:moveTo>
                    <a:pt x="4451350" y="19050"/>
                  </a:moveTo>
                  <a:cubicBezTo>
                    <a:pt x="2007870" y="19050"/>
                    <a:pt x="19050" y="2007870"/>
                    <a:pt x="19050" y="4451350"/>
                  </a:cubicBezTo>
                  <a:cubicBezTo>
                    <a:pt x="19050" y="6894830"/>
                    <a:pt x="2007870" y="8883650"/>
                    <a:pt x="4451350" y="8883650"/>
                  </a:cubicBezTo>
                  <a:cubicBezTo>
                    <a:pt x="6894830" y="8883650"/>
                    <a:pt x="8883650" y="6894830"/>
                    <a:pt x="8883650" y="4451350"/>
                  </a:cubicBezTo>
                  <a:cubicBezTo>
                    <a:pt x="8883650" y="2007870"/>
                    <a:pt x="6896100" y="19050"/>
                    <a:pt x="4451350" y="19050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Freeform 10" id="10"/>
            <p:cNvSpPr/>
            <p:nvPr/>
          </p:nvSpPr>
          <p:spPr>
            <a:xfrm flipH="false" flipV="false" rot="0">
              <a:off x="154940" y="154940"/>
              <a:ext cx="8605520" cy="8605520"/>
            </a:xfrm>
            <a:custGeom>
              <a:avLst/>
              <a:gdLst/>
              <a:ahLst/>
              <a:cxnLst/>
              <a:rect r="r" b="b" t="t" l="l"/>
              <a:pathLst>
                <a:path h="8605520" w="8605520">
                  <a:moveTo>
                    <a:pt x="8605520" y="4302760"/>
                  </a:moveTo>
                  <a:cubicBezTo>
                    <a:pt x="8605520" y="6678930"/>
                    <a:pt x="6678930" y="8605520"/>
                    <a:pt x="4302760" y="8605520"/>
                  </a:cubicBezTo>
                  <a:cubicBezTo>
                    <a:pt x="1926590" y="8605520"/>
                    <a:pt x="0" y="6680200"/>
                    <a:pt x="0" y="4302760"/>
                  </a:cubicBezTo>
                  <a:cubicBezTo>
                    <a:pt x="0" y="1925320"/>
                    <a:pt x="1926590" y="0"/>
                    <a:pt x="4302760" y="0"/>
                  </a:cubicBezTo>
                  <a:cubicBezTo>
                    <a:pt x="6678930" y="0"/>
                    <a:pt x="8605520" y="1926590"/>
                    <a:pt x="8605520" y="4302760"/>
                  </a:cubicBezTo>
                  <a:close/>
                </a:path>
              </a:pathLst>
            </a:custGeom>
            <a:blipFill>
              <a:blip r:embed="rId2"/>
              <a:stretch>
                <a:fillRect l="0" t="0" r="0" b="0"/>
              </a:stretch>
            </a:blipFill>
          </p:spPr>
        </p:sp>
      </p:grpSp>
      <p:sp>
        <p:nvSpPr>
          <p:cNvPr name="TextBox 11" id="11"/>
          <p:cNvSpPr txBox="true"/>
          <p:nvPr/>
        </p:nvSpPr>
        <p:spPr>
          <a:xfrm rot="0">
            <a:off x="222636" y="4421856"/>
            <a:ext cx="9710481" cy="534246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Cross Industry Standard Process for Data Mining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(Стандартизиран междусекторен процес за извличане на знания от данни)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CRISP-DM е често използван в проекти с данни, включително и такива за предсказване на цени на криптовалути.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👉Целта ни е да изградим модел за прогноза на BTC цената на биткойни и Rule-based AI трейдър за BTC (начално ниво).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👉Проблемът е как да прогнозираме BTC цената една стъпка напред и да вземаме базови автоматизирани инвестиционни решения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👉Разбиране на данните. Исторически данни на последните 10 години от 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Investing.com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👉Подготовка на данните. Описателна статистика и хисторграма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👉Моделиране. Моделите са ARIMA via Orange &amp; VAR via Orange</a:t>
            </a:r>
          </a:p>
          <a:p>
            <a:pPr algn="l">
              <a:lnSpc>
                <a:spcPts val="2843"/>
              </a:lnSpc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👉Оценка. Валидация на база различни статистики. 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👉Разгръщане. Model training 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</a:p>
        </p:txBody>
      </p:sp>
      <p:sp>
        <p:nvSpPr>
          <p:cNvPr name="TextBox 12" id="12"/>
          <p:cNvSpPr txBox="true"/>
          <p:nvPr/>
        </p:nvSpPr>
        <p:spPr>
          <a:xfrm rot="0">
            <a:off x="1028700" y="1900211"/>
            <a:ext cx="8709650" cy="236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Архитектура </a:t>
            </a:r>
          </a:p>
          <a:p>
            <a:pPr algn="l">
              <a:lnSpc>
                <a:spcPts val="6300"/>
              </a:lnSpc>
            </a:pPr>
            <a:r>
              <a:rPr lang="en-US" sz="450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на проекта в контекста </a:t>
            </a:r>
          </a:p>
          <a:p>
            <a:pPr algn="l">
              <a:lnSpc>
                <a:spcPts val="6300"/>
              </a:lnSpc>
              <a:spcBef>
                <a:spcPct val="0"/>
              </a:spcBef>
            </a:pPr>
            <a:r>
              <a:rPr lang="en-US" sz="4500">
                <a:solidFill>
                  <a:srgbClr val="051D40"/>
                </a:solidFill>
                <a:latin typeface="Montserrat"/>
                <a:ea typeface="Montserrat"/>
                <a:cs typeface="Montserrat"/>
                <a:sym typeface="Montserrat"/>
              </a:rPr>
              <a:t>на CRISP-DM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6003062" y="720191"/>
            <a:ext cx="3809762" cy="7454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159"/>
              </a:lnSpc>
              <a:spcBef>
                <a:spcPct val="0"/>
              </a:spcBef>
            </a:pPr>
            <a:r>
              <a:rPr lang="en-US" b="true" sz="4399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ВЪВЕДЕНИЕ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266830" y="0"/>
            <a:ext cx="5021170" cy="10287000"/>
            <a:chOff x="0" y="0"/>
            <a:chExt cx="1322448" cy="270933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322448" cy="2709333"/>
            </a:xfrm>
            <a:custGeom>
              <a:avLst/>
              <a:gdLst/>
              <a:ahLst/>
              <a:cxnLst/>
              <a:rect r="r" b="b" t="t" l="l"/>
              <a:pathLst>
                <a:path h="2709333" w="1322448">
                  <a:moveTo>
                    <a:pt x="0" y="0"/>
                  </a:moveTo>
                  <a:lnTo>
                    <a:pt x="1322448" y="0"/>
                  </a:lnTo>
                  <a:lnTo>
                    <a:pt x="1322448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1322448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569125" y="990600"/>
            <a:ext cx="12558693" cy="81533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3360"/>
              </a:lnSpc>
              <a:spcBef>
                <a:spcPct val="0"/>
              </a:spcBef>
            </a:pPr>
            <a:r>
              <a:rPr lang="en-US" b="true" sz="2400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LSTM (Long Short-Term Memory) (Дългосрочна краткосрочна памет) е тип рекурентна невронна мрежа (RNN) recurrent neural network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-1595820" y="-1782102"/>
            <a:ext cx="3564204" cy="356420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051D4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609132" y="2128374"/>
            <a:ext cx="9811823" cy="178453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Архитехтурата на изкуствена невронна мрежа работи с</a:t>
            </a: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 последователности от данни, като например времеви редове (time series) за 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Предвиждане на стойности във времето (например цени на биткойн)</a:t>
            </a:r>
          </a:p>
          <a:p>
            <a:pPr algn="l" marL="438489" indent="-219245" lvl="1">
              <a:lnSpc>
                <a:spcPts val="2843"/>
              </a:lnSpc>
              <a:spcBef>
                <a:spcPct val="0"/>
              </a:spcBef>
              <a:buFont typeface="Arial"/>
              <a:buChar char="•"/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Анализ на последователни данни (напр. движения на пазара, реч, текст)</a:t>
            </a:r>
          </a:p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030" spc="-40" strike="noStrike" u="none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.</a:t>
            </a:r>
          </a:p>
        </p:txBody>
      </p:sp>
      <p:grpSp>
        <p:nvGrpSpPr>
          <p:cNvPr name="Group 10" id="10"/>
          <p:cNvGrpSpPr/>
          <p:nvPr/>
        </p:nvGrpSpPr>
        <p:grpSpPr>
          <a:xfrm rot="0">
            <a:off x="14700679" y="7074186"/>
            <a:ext cx="5946973" cy="594697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3" id="13"/>
          <p:cNvSpPr/>
          <p:nvPr/>
        </p:nvSpPr>
        <p:spPr>
          <a:xfrm flipH="false" flipV="false" rot="0">
            <a:off x="1594175" y="8410948"/>
            <a:ext cx="11402164" cy="711357"/>
          </a:xfrm>
          <a:custGeom>
            <a:avLst/>
            <a:gdLst/>
            <a:ahLst/>
            <a:cxnLst/>
            <a:rect r="r" b="b" t="t" l="l"/>
            <a:pathLst>
              <a:path h="711357" w="11402164">
                <a:moveTo>
                  <a:pt x="0" y="0"/>
                </a:moveTo>
                <a:lnTo>
                  <a:pt x="11402164" y="0"/>
                </a:lnTo>
                <a:lnTo>
                  <a:pt x="11402164" y="711358"/>
                </a:lnTo>
                <a:lnTo>
                  <a:pt x="0" y="71135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216567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1609132" y="5143500"/>
            <a:ext cx="11387207" cy="1578104"/>
            <a:chOff x="0" y="0"/>
            <a:chExt cx="2999100" cy="415632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999100" cy="415632"/>
            </a:xfrm>
            <a:custGeom>
              <a:avLst/>
              <a:gdLst/>
              <a:ahLst/>
              <a:cxnLst/>
              <a:rect r="r" b="b" t="t" l="l"/>
              <a:pathLst>
                <a:path h="415632" w="2999100">
                  <a:moveTo>
                    <a:pt x="9518" y="0"/>
                  </a:moveTo>
                  <a:lnTo>
                    <a:pt x="2989581" y="0"/>
                  </a:lnTo>
                  <a:cubicBezTo>
                    <a:pt x="2992106" y="0"/>
                    <a:pt x="2994527" y="1003"/>
                    <a:pt x="2996312" y="2788"/>
                  </a:cubicBezTo>
                  <a:cubicBezTo>
                    <a:pt x="2998097" y="4573"/>
                    <a:pt x="2999100" y="6994"/>
                    <a:pt x="2999100" y="9518"/>
                  </a:cubicBezTo>
                  <a:lnTo>
                    <a:pt x="2999100" y="406114"/>
                  </a:lnTo>
                  <a:cubicBezTo>
                    <a:pt x="2999100" y="408638"/>
                    <a:pt x="2998097" y="411059"/>
                    <a:pt x="2996312" y="412844"/>
                  </a:cubicBezTo>
                  <a:cubicBezTo>
                    <a:pt x="2994527" y="414629"/>
                    <a:pt x="2992106" y="415632"/>
                    <a:pt x="2989581" y="415632"/>
                  </a:cubicBezTo>
                  <a:lnTo>
                    <a:pt x="9518" y="415632"/>
                  </a:lnTo>
                  <a:cubicBezTo>
                    <a:pt x="4261" y="415632"/>
                    <a:pt x="0" y="411371"/>
                    <a:pt x="0" y="406114"/>
                  </a:cubicBezTo>
                  <a:lnTo>
                    <a:pt x="0" y="9518"/>
                  </a:lnTo>
                  <a:cubicBezTo>
                    <a:pt x="0" y="6994"/>
                    <a:pt x="1003" y="4573"/>
                    <a:pt x="2788" y="2788"/>
                  </a:cubicBezTo>
                  <a:cubicBezTo>
                    <a:pt x="4573" y="1003"/>
                    <a:pt x="6994" y="0"/>
                    <a:pt x="9518" y="0"/>
                  </a:cubicBezTo>
                  <a:close/>
                </a:path>
              </a:pathLst>
            </a:custGeom>
            <a:solidFill>
              <a:srgbClr val="737373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38100"/>
              <a:ext cx="2999100" cy="45373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7" id="17"/>
          <p:cNvGrpSpPr/>
          <p:nvPr/>
        </p:nvGrpSpPr>
        <p:grpSpPr>
          <a:xfrm rot="0">
            <a:off x="2255593" y="4814991"/>
            <a:ext cx="2772169" cy="685553"/>
            <a:chOff x="0" y="0"/>
            <a:chExt cx="1013291" cy="250585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1013291" cy="250585"/>
            </a:xfrm>
            <a:custGeom>
              <a:avLst/>
              <a:gdLst/>
              <a:ahLst/>
              <a:cxnLst/>
              <a:rect r="r" b="b" t="t" l="l"/>
              <a:pathLst>
                <a:path h="250585" w="1013291">
                  <a:moveTo>
                    <a:pt x="125293" y="0"/>
                  </a:moveTo>
                  <a:lnTo>
                    <a:pt x="887999" y="0"/>
                  </a:lnTo>
                  <a:cubicBezTo>
                    <a:pt x="921228" y="0"/>
                    <a:pt x="953097" y="13200"/>
                    <a:pt x="976594" y="36697"/>
                  </a:cubicBezTo>
                  <a:cubicBezTo>
                    <a:pt x="1000091" y="60194"/>
                    <a:pt x="1013291" y="92063"/>
                    <a:pt x="1013291" y="125293"/>
                  </a:cubicBezTo>
                  <a:lnTo>
                    <a:pt x="1013291" y="125293"/>
                  </a:lnTo>
                  <a:cubicBezTo>
                    <a:pt x="1013291" y="158522"/>
                    <a:pt x="1000091" y="190391"/>
                    <a:pt x="976594" y="213888"/>
                  </a:cubicBezTo>
                  <a:cubicBezTo>
                    <a:pt x="953097" y="237385"/>
                    <a:pt x="921228" y="250585"/>
                    <a:pt x="887999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242424"/>
            </a:solidFill>
            <a:ln cap="rnd">
              <a:noFill/>
              <a:prstDash val="solid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66675"/>
              <a:ext cx="1013291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Входна врата</a:t>
              </a:r>
            </a:p>
          </p:txBody>
        </p:sp>
      </p:grpSp>
      <p:grpSp>
        <p:nvGrpSpPr>
          <p:cNvPr name="Group 20" id="20"/>
          <p:cNvGrpSpPr/>
          <p:nvPr/>
        </p:nvGrpSpPr>
        <p:grpSpPr>
          <a:xfrm rot="0">
            <a:off x="5797454" y="4814991"/>
            <a:ext cx="3065041" cy="685553"/>
            <a:chOff x="0" y="0"/>
            <a:chExt cx="1120342" cy="250585"/>
          </a:xfrm>
        </p:grpSpPr>
        <p:sp>
          <p:nvSpPr>
            <p:cNvPr name="Freeform 21" id="21"/>
            <p:cNvSpPr/>
            <p:nvPr/>
          </p:nvSpPr>
          <p:spPr>
            <a:xfrm flipH="false" flipV="false" rot="0">
              <a:off x="0" y="0"/>
              <a:ext cx="1120342" cy="250585"/>
            </a:xfrm>
            <a:custGeom>
              <a:avLst/>
              <a:gdLst/>
              <a:ahLst/>
              <a:cxnLst/>
              <a:rect r="r" b="b" t="t" l="l"/>
              <a:pathLst>
                <a:path h="250585" w="1120342">
                  <a:moveTo>
                    <a:pt x="116190" y="0"/>
                  </a:moveTo>
                  <a:lnTo>
                    <a:pt x="1004152" y="0"/>
                  </a:lnTo>
                  <a:cubicBezTo>
                    <a:pt x="1068322" y="0"/>
                    <a:pt x="1120342" y="52020"/>
                    <a:pt x="1120342" y="116190"/>
                  </a:cubicBezTo>
                  <a:lnTo>
                    <a:pt x="1120342" y="134395"/>
                  </a:lnTo>
                  <a:cubicBezTo>
                    <a:pt x="1120342" y="198565"/>
                    <a:pt x="1068322" y="250585"/>
                    <a:pt x="1004152" y="250585"/>
                  </a:cubicBezTo>
                  <a:lnTo>
                    <a:pt x="116190" y="250585"/>
                  </a:lnTo>
                  <a:cubicBezTo>
                    <a:pt x="52020" y="250585"/>
                    <a:pt x="0" y="198565"/>
                    <a:pt x="0" y="134395"/>
                  </a:cubicBezTo>
                  <a:lnTo>
                    <a:pt x="0" y="116190"/>
                  </a:lnTo>
                  <a:cubicBezTo>
                    <a:pt x="0" y="52020"/>
                    <a:pt x="52020" y="0"/>
                    <a:pt x="116190" y="0"/>
                  </a:cubicBezTo>
                  <a:close/>
                </a:path>
              </a:pathLst>
            </a:custGeom>
            <a:solidFill>
              <a:srgbClr val="24242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2" id="22"/>
            <p:cNvSpPr txBox="true"/>
            <p:nvPr/>
          </p:nvSpPr>
          <p:spPr>
            <a:xfrm>
              <a:off x="0" y="-66675"/>
              <a:ext cx="1120342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Забравяща врата</a:t>
              </a:r>
            </a:p>
          </p:txBody>
        </p:sp>
      </p:grpSp>
      <p:grpSp>
        <p:nvGrpSpPr>
          <p:cNvPr name="Group 23" id="23"/>
          <p:cNvGrpSpPr/>
          <p:nvPr/>
        </p:nvGrpSpPr>
        <p:grpSpPr>
          <a:xfrm rot="0">
            <a:off x="9569222" y="4814991"/>
            <a:ext cx="2670160" cy="685553"/>
            <a:chOff x="0" y="0"/>
            <a:chExt cx="976004" cy="250585"/>
          </a:xfrm>
        </p:grpSpPr>
        <p:sp>
          <p:nvSpPr>
            <p:cNvPr name="Freeform 24" id="24"/>
            <p:cNvSpPr/>
            <p:nvPr/>
          </p:nvSpPr>
          <p:spPr>
            <a:xfrm flipH="false" flipV="false" rot="0">
              <a:off x="0" y="0"/>
              <a:ext cx="976004" cy="250585"/>
            </a:xfrm>
            <a:custGeom>
              <a:avLst/>
              <a:gdLst/>
              <a:ahLst/>
              <a:cxnLst/>
              <a:rect r="r" b="b" t="t" l="l"/>
              <a:pathLst>
                <a:path h="250585" w="976004">
                  <a:moveTo>
                    <a:pt x="125293" y="0"/>
                  </a:moveTo>
                  <a:lnTo>
                    <a:pt x="850712" y="0"/>
                  </a:lnTo>
                  <a:cubicBezTo>
                    <a:pt x="883941" y="0"/>
                    <a:pt x="915810" y="13200"/>
                    <a:pt x="939307" y="36697"/>
                  </a:cubicBezTo>
                  <a:cubicBezTo>
                    <a:pt x="962804" y="60194"/>
                    <a:pt x="976004" y="92063"/>
                    <a:pt x="976004" y="125293"/>
                  </a:cubicBezTo>
                  <a:lnTo>
                    <a:pt x="976004" y="125293"/>
                  </a:lnTo>
                  <a:cubicBezTo>
                    <a:pt x="976004" y="158522"/>
                    <a:pt x="962804" y="190391"/>
                    <a:pt x="939307" y="213888"/>
                  </a:cubicBezTo>
                  <a:cubicBezTo>
                    <a:pt x="915810" y="237385"/>
                    <a:pt x="883941" y="250585"/>
                    <a:pt x="850712" y="250585"/>
                  </a:cubicBezTo>
                  <a:lnTo>
                    <a:pt x="125293" y="250585"/>
                  </a:lnTo>
                  <a:cubicBezTo>
                    <a:pt x="92063" y="250585"/>
                    <a:pt x="60194" y="237385"/>
                    <a:pt x="36697" y="213888"/>
                  </a:cubicBezTo>
                  <a:cubicBezTo>
                    <a:pt x="13200" y="190391"/>
                    <a:pt x="0" y="158522"/>
                    <a:pt x="0" y="125293"/>
                  </a:cubicBezTo>
                  <a:lnTo>
                    <a:pt x="0" y="125293"/>
                  </a:lnTo>
                  <a:cubicBezTo>
                    <a:pt x="0" y="92063"/>
                    <a:pt x="13200" y="60194"/>
                    <a:pt x="36697" y="36697"/>
                  </a:cubicBezTo>
                  <a:cubicBezTo>
                    <a:pt x="60194" y="13200"/>
                    <a:pt x="92063" y="0"/>
                    <a:pt x="125293" y="0"/>
                  </a:cubicBezTo>
                  <a:close/>
                </a:path>
              </a:pathLst>
            </a:custGeom>
            <a:solidFill>
              <a:srgbClr val="242424"/>
            </a:solidFill>
            <a:ln cap="rnd">
              <a:noFill/>
              <a:prstDash val="solid"/>
              <a:round/>
            </a:ln>
          </p:spPr>
        </p:sp>
        <p:sp>
          <p:nvSpPr>
            <p:cNvPr name="TextBox 25" id="25"/>
            <p:cNvSpPr txBox="true"/>
            <p:nvPr/>
          </p:nvSpPr>
          <p:spPr>
            <a:xfrm>
              <a:off x="0" y="-66675"/>
              <a:ext cx="976004" cy="317260"/>
            </a:xfrm>
            <a:prstGeom prst="rect">
              <a:avLst/>
            </a:prstGeom>
          </p:spPr>
          <p:txBody>
            <a:bodyPr anchor="ctr" rtlCol="false" tIns="0" lIns="0" bIns="0" rIns="0"/>
            <a:lstStyle/>
            <a:p>
              <a:pPr algn="ctr" marL="0" indent="0" lvl="0">
                <a:lnSpc>
                  <a:spcPts val="3480"/>
                </a:lnSpc>
                <a:spcBef>
                  <a:spcPct val="0"/>
                </a:spcBef>
              </a:pPr>
              <a:r>
                <a:rPr lang="en-US" b="true" sz="2486">
                  <a:solidFill>
                    <a:srgbClr val="FFFFFF"/>
                  </a:solidFill>
                  <a:latin typeface="Poppins Bold"/>
                  <a:ea typeface="Poppins Bold"/>
                  <a:cs typeface="Poppins Bold"/>
                  <a:sym typeface="Poppins Bold"/>
                </a:rPr>
                <a:t>Изходна врата</a:t>
              </a:r>
            </a:p>
          </p:txBody>
        </p:sp>
      </p:grpSp>
      <p:sp>
        <p:nvSpPr>
          <p:cNvPr name="TextBox 26" id="26"/>
          <p:cNvSpPr txBox="true"/>
          <p:nvPr/>
        </p:nvSpPr>
        <p:spPr>
          <a:xfrm rot="0">
            <a:off x="2310929" y="5643420"/>
            <a:ext cx="2659597" cy="891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332"/>
              </a:lnSpc>
              <a:spcBef>
                <a:spcPct val="0"/>
              </a:spcBef>
            </a:pPr>
            <a:r>
              <a:rPr lang="en-US" sz="1665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решава каква нова информация да влезе в клетката.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5999225" y="5643420"/>
            <a:ext cx="2661498" cy="89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решава коя информация от предишното състояние да "забрави".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9689588" y="5643420"/>
            <a:ext cx="2661498" cy="8911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 marL="0" indent="0" lvl="0">
              <a:lnSpc>
                <a:spcPts val="2334"/>
              </a:lnSpc>
              <a:spcBef>
                <a:spcPct val="0"/>
              </a:spcBef>
            </a:pPr>
            <a:r>
              <a:rPr lang="en-US" sz="1667" spc="-33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определя каква информация да се изпрати като изход.</a:t>
            </a:r>
          </a:p>
        </p:txBody>
      </p:sp>
      <p:sp>
        <p:nvSpPr>
          <p:cNvPr name="TextBox 29" id="29"/>
          <p:cNvSpPr txBox="true"/>
          <p:nvPr/>
        </p:nvSpPr>
        <p:spPr>
          <a:xfrm rot="0">
            <a:off x="4609144" y="3874804"/>
            <a:ext cx="4478655" cy="3232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  <a:spcBef>
                <a:spcPct val="0"/>
              </a:spcBef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Работи опростено както следва 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1783143" y="6893528"/>
            <a:ext cx="9463802" cy="16567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659"/>
              </a:lnSpc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Защо LSTM е подходящ за криптовалути?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Моделът може да запомня пазарни движения и модели във времето.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Устойчив е на шум в данните, характерен за криптопазарите.</a:t>
            </a:r>
          </a:p>
          <a:p>
            <a:pPr algn="l" marL="410209" indent="-205105" lvl="1">
              <a:lnSpc>
                <a:spcPts val="2659"/>
              </a:lnSpc>
              <a:buFont typeface="Arial"/>
              <a:buChar char="•"/>
            </a:pPr>
            <a:r>
              <a:rPr lang="en-US" sz="1899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Подходящ е за краткосрочни и дългосрочни предсказания.</a:t>
            </a:r>
          </a:p>
          <a:p>
            <a:pPr algn="ctr">
              <a:lnSpc>
                <a:spcPts val="2659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DFDFD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1781" y="221494"/>
            <a:ext cx="11483693" cy="9865666"/>
            <a:chOff x="0" y="0"/>
            <a:chExt cx="3215690" cy="276260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215690" cy="2762606"/>
            </a:xfrm>
            <a:custGeom>
              <a:avLst/>
              <a:gdLst/>
              <a:ahLst/>
              <a:cxnLst/>
              <a:rect r="r" b="b" t="t" l="l"/>
              <a:pathLst>
                <a:path h="2762606" w="3215690">
                  <a:moveTo>
                    <a:pt x="0" y="0"/>
                  </a:moveTo>
                  <a:lnTo>
                    <a:pt x="3215690" y="0"/>
                  </a:lnTo>
                  <a:lnTo>
                    <a:pt x="3215690" y="2762606"/>
                  </a:lnTo>
                  <a:lnTo>
                    <a:pt x="0" y="2762606"/>
                  </a:lnTo>
                  <a:close/>
                </a:path>
              </a:pathLst>
            </a:custGeom>
            <a:solidFill>
              <a:srgbClr val="737373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215690" cy="280070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5" id="5"/>
          <p:cNvSpPr txBox="true"/>
          <p:nvPr/>
        </p:nvSpPr>
        <p:spPr>
          <a:xfrm rot="0">
            <a:off x="1988700" y="324341"/>
            <a:ext cx="7019557" cy="7454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6160"/>
              </a:lnSpc>
              <a:spcBef>
                <a:spcPct val="0"/>
              </a:spcBef>
            </a:pPr>
            <a:r>
              <a:rPr lang="en-US" b="true" sz="4400">
                <a:solidFill>
                  <a:srgbClr val="FDFDFD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Използван модел LSTM </a:t>
            </a:r>
          </a:p>
        </p:txBody>
      </p:sp>
      <p:grpSp>
        <p:nvGrpSpPr>
          <p:cNvPr name="Group 6" id="6"/>
          <p:cNvGrpSpPr/>
          <p:nvPr/>
        </p:nvGrpSpPr>
        <p:grpSpPr>
          <a:xfrm rot="0">
            <a:off x="1248354" y="9524879"/>
            <a:ext cx="7523780" cy="428991"/>
            <a:chOff x="0" y="0"/>
            <a:chExt cx="2106826" cy="120127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2106826" cy="120127"/>
            </a:xfrm>
            <a:custGeom>
              <a:avLst/>
              <a:gdLst/>
              <a:ahLst/>
              <a:cxnLst/>
              <a:rect r="r" b="b" t="t" l="l"/>
              <a:pathLst>
                <a:path h="120127" w="2106826">
                  <a:moveTo>
                    <a:pt x="0" y="0"/>
                  </a:moveTo>
                  <a:lnTo>
                    <a:pt x="2106826" y="0"/>
                  </a:lnTo>
                  <a:lnTo>
                    <a:pt x="2106826" y="120127"/>
                  </a:lnTo>
                  <a:lnTo>
                    <a:pt x="0" y="120127"/>
                  </a:lnTo>
                  <a:close/>
                </a:path>
              </a:pathLst>
            </a:custGeom>
            <a:solidFill>
              <a:srgbClr val="242424">
                <a:alpha val="48627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0" y="-38100"/>
              <a:ext cx="2106826" cy="15822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238003" y="8290589"/>
            <a:ext cx="7523780" cy="7523780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-3724222" y="-4507687"/>
            <a:ext cx="5924489" cy="5924489"/>
            <a:chOff x="0" y="0"/>
            <a:chExt cx="812800" cy="8128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545454">
                <a:alpha val="95686"/>
              </a:srgbClr>
            </a:solidFill>
            <a:ln cap="sq">
              <a:noFill/>
              <a:prstDash val="solid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8338579" y="1637650"/>
            <a:ext cx="9609896" cy="5835301"/>
          </a:xfrm>
          <a:custGeom>
            <a:avLst/>
            <a:gdLst/>
            <a:ahLst/>
            <a:cxnLst/>
            <a:rect r="r" b="b" t="t" l="l"/>
            <a:pathLst>
              <a:path h="5835301" w="9609896">
                <a:moveTo>
                  <a:pt x="0" y="0"/>
                </a:moveTo>
                <a:lnTo>
                  <a:pt x="9609896" y="0"/>
                </a:lnTo>
                <a:lnTo>
                  <a:pt x="9609896" y="5835301"/>
                </a:lnTo>
                <a:lnTo>
                  <a:pt x="0" y="58353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591" r="-787" b="-276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742760" y="2761819"/>
            <a:ext cx="5296411" cy="35298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843"/>
              </a:lnSpc>
              <a:spcBef>
                <a:spcPct val="0"/>
              </a:spcBef>
            </a:pPr>
            <a:r>
              <a:rPr lang="en-US" sz="2030" spc="-40">
                <a:solidFill>
                  <a:srgbClr val="FDFDFD"/>
                </a:solidFill>
                <a:latin typeface="Poppins"/>
                <a:ea typeface="Poppins"/>
                <a:cs typeface="Poppins"/>
                <a:sym typeface="Poppins"/>
              </a:rPr>
              <a:t>Моделът, който използваме е за да направим ценово прогнозиране за пазара на биокойни. Ние експериментираме с хибриден модел за дълбочинно обучение, който комбинира CNN, части от трансформатори и LSTM. Нашата цел е да направим прогноза за следващата цена, използвайки само минали данни и текущо налични данни, за да избегнем изтичане на информация от бъдещето.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615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6288" y="592638"/>
            <a:ext cx="15638626" cy="9019630"/>
            <a:chOff x="0" y="0"/>
            <a:chExt cx="4160951" cy="23998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0951" cy="2399842"/>
            </a:xfrm>
            <a:custGeom>
              <a:avLst/>
              <a:gdLst/>
              <a:ahLst/>
              <a:cxnLst/>
              <a:rect r="r" b="b" t="t" l="l"/>
              <a:pathLst>
                <a:path h="2399842" w="4160951">
                  <a:moveTo>
                    <a:pt x="21782" y="0"/>
                  </a:moveTo>
                  <a:lnTo>
                    <a:pt x="4139168" y="0"/>
                  </a:lnTo>
                  <a:cubicBezTo>
                    <a:pt x="4151199" y="0"/>
                    <a:pt x="4160951" y="9752"/>
                    <a:pt x="4160951" y="21782"/>
                  </a:cubicBezTo>
                  <a:lnTo>
                    <a:pt x="4160951" y="2378060"/>
                  </a:lnTo>
                  <a:cubicBezTo>
                    <a:pt x="4160951" y="2383837"/>
                    <a:pt x="4158656" y="2389378"/>
                    <a:pt x="4154571" y="2393463"/>
                  </a:cubicBezTo>
                  <a:cubicBezTo>
                    <a:pt x="4150486" y="2397548"/>
                    <a:pt x="4144945" y="2399842"/>
                    <a:pt x="4139168" y="2399842"/>
                  </a:cubicBezTo>
                  <a:lnTo>
                    <a:pt x="21782" y="2399842"/>
                  </a:lnTo>
                  <a:cubicBezTo>
                    <a:pt x="9752" y="2399842"/>
                    <a:pt x="0" y="2390090"/>
                    <a:pt x="0" y="2378060"/>
                  </a:cubicBezTo>
                  <a:lnTo>
                    <a:pt x="0" y="21782"/>
                  </a:lnTo>
                  <a:cubicBezTo>
                    <a:pt x="0" y="9752"/>
                    <a:pt x="9752" y="0"/>
                    <a:pt x="2178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0951" cy="243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15686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573474" y="1429819"/>
            <a:ext cx="15044254" cy="5875913"/>
            <a:chOff x="0" y="0"/>
            <a:chExt cx="16258071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56242" cy="6350000"/>
            </a:xfrm>
            <a:custGeom>
              <a:avLst/>
              <a:gdLst/>
              <a:ahLst/>
              <a:cxnLst/>
              <a:rect r="r" b="b" t="t" l="l"/>
              <a:pathLst>
                <a:path h="6350000" w="16256242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338367" y="0"/>
                    <a:pt x="757210" y="0"/>
                  </a:cubicBezTo>
                  <a:lnTo>
                    <a:pt x="15499032" y="0"/>
                  </a:lnTo>
                  <a:cubicBezTo>
                    <a:pt x="15917875" y="0"/>
                    <a:pt x="16256242" y="234950"/>
                    <a:pt x="16256242" y="525780"/>
                  </a:cubicBezTo>
                  <a:lnTo>
                    <a:pt x="16256242" y="5822950"/>
                  </a:lnTo>
                  <a:cubicBezTo>
                    <a:pt x="16256242" y="6113780"/>
                    <a:pt x="15917875" y="6348730"/>
                    <a:pt x="15499032" y="6348730"/>
                  </a:cubicBezTo>
                  <a:lnTo>
                    <a:pt x="757210" y="6348730"/>
                  </a:lnTo>
                  <a:cubicBezTo>
                    <a:pt x="340196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-709" t="0" r="-709" b="0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243090" y="7507396"/>
            <a:ext cx="8131510" cy="13326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От картината можем да видим, че предсказаните от нас цени почти перфектно покриват пазарните стойности с малки отклонения, но за да може стратегията да работи, ще ни е нужна допълнителна логика за предсказването на цените, за да може моделът да бъде печеливш, тъй като частта ни за класификация на посоката не е достатъчно добра.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4243090" y="839904"/>
            <a:ext cx="10668584" cy="53086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339"/>
              </a:lnSpc>
              <a:spcBef>
                <a:spcPct val="0"/>
              </a:spcBef>
            </a:pPr>
            <a:r>
              <a:rPr lang="en-US" b="true" sz="3099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Прогнозирана срещу реална цена на затваряне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737373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518615" y="7686324"/>
            <a:ext cx="5841799" cy="1153755"/>
          </a:xfrm>
          <a:custGeom>
            <a:avLst/>
            <a:gdLst/>
            <a:ahLst/>
            <a:cxnLst/>
            <a:rect r="r" b="b" t="t" l="l"/>
            <a:pathLst>
              <a:path h="1153755" w="5841799">
                <a:moveTo>
                  <a:pt x="0" y="0"/>
                </a:moveTo>
                <a:lnTo>
                  <a:pt x="5841799" y="0"/>
                </a:lnTo>
                <a:lnTo>
                  <a:pt x="5841799" y="1153755"/>
                </a:lnTo>
                <a:lnTo>
                  <a:pt x="0" y="115375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2276288" y="592638"/>
            <a:ext cx="15638626" cy="9019630"/>
            <a:chOff x="0" y="0"/>
            <a:chExt cx="4160951" cy="2399842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160951" cy="2399842"/>
            </a:xfrm>
            <a:custGeom>
              <a:avLst/>
              <a:gdLst/>
              <a:ahLst/>
              <a:cxnLst/>
              <a:rect r="r" b="b" t="t" l="l"/>
              <a:pathLst>
                <a:path h="2399842" w="4160951">
                  <a:moveTo>
                    <a:pt x="21782" y="0"/>
                  </a:moveTo>
                  <a:lnTo>
                    <a:pt x="4139168" y="0"/>
                  </a:lnTo>
                  <a:cubicBezTo>
                    <a:pt x="4151199" y="0"/>
                    <a:pt x="4160951" y="9752"/>
                    <a:pt x="4160951" y="21782"/>
                  </a:cubicBezTo>
                  <a:lnTo>
                    <a:pt x="4160951" y="2378060"/>
                  </a:lnTo>
                  <a:cubicBezTo>
                    <a:pt x="4160951" y="2383837"/>
                    <a:pt x="4158656" y="2389378"/>
                    <a:pt x="4154571" y="2393463"/>
                  </a:cubicBezTo>
                  <a:cubicBezTo>
                    <a:pt x="4150486" y="2397548"/>
                    <a:pt x="4144945" y="2399842"/>
                    <a:pt x="4139168" y="2399842"/>
                  </a:cubicBezTo>
                  <a:lnTo>
                    <a:pt x="21782" y="2399842"/>
                  </a:lnTo>
                  <a:cubicBezTo>
                    <a:pt x="9752" y="2399842"/>
                    <a:pt x="0" y="2390090"/>
                    <a:pt x="0" y="2378060"/>
                  </a:cubicBezTo>
                  <a:lnTo>
                    <a:pt x="0" y="21782"/>
                  </a:lnTo>
                  <a:cubicBezTo>
                    <a:pt x="0" y="9752"/>
                    <a:pt x="9752" y="0"/>
                    <a:pt x="21782" y="0"/>
                  </a:cubicBezTo>
                  <a:close/>
                </a:path>
              </a:pathLst>
            </a:custGeom>
            <a:solidFill>
              <a:srgbClr val="FDFDF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4160951" cy="24379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2123887" y="-2346523"/>
            <a:ext cx="4693046" cy="4693046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242424">
                <a:alpha val="15686"/>
              </a:srgbClr>
            </a:solidFill>
            <a:ln w="952500" cap="sq">
              <a:solidFill>
                <a:srgbClr val="000000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5573718" y="7940477"/>
            <a:ext cx="4693046" cy="4693046"/>
            <a:chOff x="0" y="0"/>
            <a:chExt cx="812800" cy="81280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952500" cap="sq">
              <a:solidFill>
                <a:srgbClr val="FFFFFF">
                  <a:alpha val="15686"/>
                </a:srgbClr>
              </a:solidFill>
              <a:prstDash val="solid"/>
              <a:miter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2" id="12"/>
          <p:cNvGrpSpPr/>
          <p:nvPr/>
        </p:nvGrpSpPr>
        <p:grpSpPr>
          <a:xfrm rot="0">
            <a:off x="2711094" y="1472244"/>
            <a:ext cx="15044254" cy="5875913"/>
            <a:chOff x="0" y="0"/>
            <a:chExt cx="16258071" cy="635000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16256242" cy="6350000"/>
            </a:xfrm>
            <a:custGeom>
              <a:avLst/>
              <a:gdLst/>
              <a:ahLst/>
              <a:cxnLst/>
              <a:rect r="r" b="b" t="t" l="l"/>
              <a:pathLst>
                <a:path h="6350000" w="16256242">
                  <a:moveTo>
                    <a:pt x="0" y="5824220"/>
                  </a:moveTo>
                  <a:lnTo>
                    <a:pt x="0" y="525780"/>
                  </a:lnTo>
                  <a:cubicBezTo>
                    <a:pt x="0" y="234950"/>
                    <a:pt x="338367" y="0"/>
                    <a:pt x="757210" y="0"/>
                  </a:cubicBezTo>
                  <a:lnTo>
                    <a:pt x="15499032" y="0"/>
                  </a:lnTo>
                  <a:cubicBezTo>
                    <a:pt x="15917875" y="0"/>
                    <a:pt x="16256242" y="234950"/>
                    <a:pt x="16256242" y="525780"/>
                  </a:cubicBezTo>
                  <a:lnTo>
                    <a:pt x="16256242" y="5822950"/>
                  </a:lnTo>
                  <a:cubicBezTo>
                    <a:pt x="16256242" y="6113780"/>
                    <a:pt x="15917875" y="6348730"/>
                    <a:pt x="15499032" y="6348730"/>
                  </a:cubicBezTo>
                  <a:lnTo>
                    <a:pt x="757210" y="6348730"/>
                  </a:lnTo>
                  <a:cubicBezTo>
                    <a:pt x="340196" y="6350000"/>
                    <a:pt x="0" y="6115050"/>
                    <a:pt x="0" y="5824220"/>
                  </a:cubicBezTo>
                  <a:close/>
                </a:path>
              </a:pathLst>
            </a:custGeom>
            <a:blipFill>
              <a:blip r:embed="rId3"/>
              <a:stretch>
                <a:fillRect l="0" t="-1457" r="0" b="-1457"/>
              </a:stretch>
            </a:blipFill>
          </p:spPr>
        </p:sp>
      </p:grpSp>
      <p:sp>
        <p:nvSpPr>
          <p:cNvPr name="TextBox 14" id="14"/>
          <p:cNvSpPr txBox="true"/>
          <p:nvPr/>
        </p:nvSpPr>
        <p:spPr>
          <a:xfrm rot="0">
            <a:off x="4331799" y="7730619"/>
            <a:ext cx="8131510" cy="5325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2145"/>
              </a:lnSpc>
              <a:spcBef>
                <a:spcPct val="0"/>
              </a:spcBef>
            </a:pPr>
            <a:r>
              <a:rPr lang="en-US" sz="1532" spc="-30">
                <a:solidFill>
                  <a:srgbClr val="051D40"/>
                </a:solidFill>
                <a:latin typeface="Poppins"/>
                <a:ea typeface="Poppins"/>
                <a:cs typeface="Poppins"/>
                <a:sym typeface="Poppins"/>
              </a:rPr>
              <a:t>Таблица, описваща грешките в прогнозите за обучаващия и тестовия набор. От тази графика можем да видим, че моделът работи добре. 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2391742" y="757237"/>
            <a:ext cx="15044254" cy="4953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199"/>
              </a:lnSpc>
              <a:spcBef>
                <a:spcPct val="0"/>
              </a:spcBef>
            </a:pPr>
            <a:r>
              <a:rPr lang="en-US" b="true" sz="2999">
                <a:solidFill>
                  <a:srgbClr val="051D40"/>
                </a:solidFill>
                <a:latin typeface="Montserrat Bold"/>
                <a:ea typeface="Montserrat Bold"/>
                <a:cs typeface="Montserrat Bold"/>
                <a:sym typeface="Montserrat Bold"/>
              </a:rPr>
              <a:t>Хистограма на грешките в предсказанията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DAGrpmAeAJ0</dc:identifier>
  <dcterms:modified xsi:type="dcterms:W3CDTF">2011-08-01T06:04:30Z</dcterms:modified>
  <cp:revision>1</cp:revision>
  <dc:title>Копие на Криптов</dc:title>
</cp:coreProperties>
</file>