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3" r:id="rId4"/>
    <p:sldId id="262" r:id="rId5"/>
    <p:sldId id="266" r:id="rId6"/>
    <p:sldId id="260" r:id="rId7"/>
    <p:sldId id="264" r:id="rId8"/>
    <p:sldId id="265" r:id="rId9"/>
    <p:sldId id="261" r:id="rId10"/>
    <p:sldId id="283" r:id="rId11"/>
    <p:sldId id="267" r:id="rId12"/>
    <p:sldId id="268" r:id="rId13"/>
    <p:sldId id="271" r:id="rId14"/>
    <p:sldId id="273" r:id="rId15"/>
    <p:sldId id="276" r:id="rId16"/>
    <p:sldId id="277" r:id="rId17"/>
    <p:sldId id="278" r:id="rId18"/>
    <p:sldId id="279" r:id="rId19"/>
    <p:sldId id="280" r:id="rId20"/>
    <p:sldId id="27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141" autoAdjust="0"/>
  </p:normalViewPr>
  <p:slideViewPr>
    <p:cSldViewPr snapToGrid="0">
      <p:cViewPr varScale="1">
        <p:scale>
          <a:sx n="67" d="100"/>
          <a:sy n="67" d="100"/>
        </p:scale>
        <p:origin x="12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685CB-9547-4AA0-B2D0-EFFBACE43443}"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5582E-8F4C-4849-8C0F-19D48F234EF6}" type="slidenum">
              <a:rPr lang="en-US" smtClean="0"/>
              <a:t>‹#›</a:t>
            </a:fld>
            <a:endParaRPr lang="en-US"/>
          </a:p>
        </p:txBody>
      </p:sp>
    </p:spTree>
    <p:extLst>
      <p:ext uri="{BB962C8B-B14F-4D97-AF65-F5344CB8AC3E}">
        <p14:creationId xmlns:p14="http://schemas.microsoft.com/office/powerpoint/2010/main" val="244619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entry descent and landing vehicle</a:t>
            </a:r>
          </a:p>
        </p:txBody>
      </p:sp>
      <p:sp>
        <p:nvSpPr>
          <p:cNvPr id="4" name="Slide Number Placeholder 3"/>
          <p:cNvSpPr>
            <a:spLocks noGrp="1"/>
          </p:cNvSpPr>
          <p:nvPr>
            <p:ph type="sldNum" sz="quarter" idx="5"/>
          </p:nvPr>
        </p:nvSpPr>
        <p:spPr/>
        <p:txBody>
          <a:bodyPr/>
          <a:lstStyle/>
          <a:p>
            <a:fld id="{CF85582E-8F4C-4849-8C0F-19D48F234EF6}" type="slidenum">
              <a:rPr lang="en-US" smtClean="0"/>
              <a:t>1</a:t>
            </a:fld>
            <a:endParaRPr lang="en-US"/>
          </a:p>
        </p:txBody>
      </p:sp>
    </p:spTree>
    <p:extLst>
      <p:ext uri="{BB962C8B-B14F-4D97-AF65-F5344CB8AC3E}">
        <p14:creationId xmlns:p14="http://schemas.microsoft.com/office/powerpoint/2010/main" val="4164819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19</a:t>
            </a:fld>
            <a:endParaRPr lang="en-US"/>
          </a:p>
        </p:txBody>
      </p:sp>
    </p:spTree>
    <p:extLst>
      <p:ext uri="{BB962C8B-B14F-4D97-AF65-F5344CB8AC3E}">
        <p14:creationId xmlns:p14="http://schemas.microsoft.com/office/powerpoint/2010/main" val="238692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20</a:t>
            </a:fld>
            <a:endParaRPr lang="en-US"/>
          </a:p>
        </p:txBody>
      </p:sp>
    </p:spTree>
    <p:extLst>
      <p:ext uri="{BB962C8B-B14F-4D97-AF65-F5344CB8AC3E}">
        <p14:creationId xmlns:p14="http://schemas.microsoft.com/office/powerpoint/2010/main" val="56461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Since density is lower higher up in the atmosphere, the entry vehicle experiences lower peak aerodynamic and heating loads.</a:t>
            </a:r>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3</a:t>
            </a:fld>
            <a:endParaRPr lang="en-US"/>
          </a:p>
        </p:txBody>
      </p:sp>
    </p:spTree>
    <p:extLst>
      <p:ext uri="{BB962C8B-B14F-4D97-AF65-F5344CB8AC3E}">
        <p14:creationId xmlns:p14="http://schemas.microsoft.com/office/powerpoint/2010/main" val="386347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ballute is a balloon used as a parachute (hence, ball-</a:t>
            </a:r>
            <a:r>
              <a:rPr lang="en-US" dirty="0" err="1"/>
              <a:t>ute</a:t>
            </a:r>
            <a:r>
              <a:rPr lang="en-US" dirty="0"/>
              <a:t>)</a:t>
            </a:r>
          </a:p>
          <a:p>
            <a:endParaRPr lang="en-US" dirty="0"/>
          </a:p>
          <a:p>
            <a:r>
              <a:rPr lang="en-US" dirty="0"/>
              <a:t>This concept has not been tested before, possibly because such a large ballute (the reason for which will be explained later) is hard to pack, and such an experiment is expensive to carry out.</a:t>
            </a:r>
          </a:p>
          <a:p>
            <a:endParaRPr lang="en-US" dirty="0"/>
          </a:p>
          <a:p>
            <a:r>
              <a:rPr lang="en-US" dirty="0"/>
              <a:t>Theoretically, with a ballute, </a:t>
            </a:r>
            <a:r>
              <a:rPr lang="en-US" sz="1800" dirty="0">
                <a:effectLst/>
                <a:latin typeface="Calibri" panose="020F0502020204030204" pitchFamily="34" charset="0"/>
                <a:ea typeface="Calibri" panose="020F0502020204030204" pitchFamily="34" charset="0"/>
                <a:cs typeface="Times New Roman" panose="02020603050405020304" pitchFamily="18" charset="0"/>
              </a:rPr>
              <a:t>peak deceleration and heating occur higher up in the atmosphere. </a:t>
            </a:r>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4</a:t>
            </a:fld>
            <a:endParaRPr lang="en-US"/>
          </a:p>
        </p:txBody>
      </p:sp>
    </p:spTree>
    <p:extLst>
      <p:ext uri="{BB962C8B-B14F-4D97-AF65-F5344CB8AC3E}">
        <p14:creationId xmlns:p14="http://schemas.microsoft.com/office/powerpoint/2010/main" val="54210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This paper investigates the aerodynamics of an EDL vehicle with a towed ballute. It simulates the performance of the ballute using direct simulation Monte Carlo method. </a:t>
            </a:r>
          </a:p>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 motivation behind towed ballutes is that velocity is primarily reduced higher in the atmosphere during EDL when compared to conventional aeroshells.</a:t>
            </a:r>
          </a:p>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Since the flow higher up in the atmosphere is rarefied, a DSMC is needed to determine how it will perform.</a:t>
            </a:r>
          </a:p>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 paper calculates the surface (whatever that means) and the </a:t>
            </a:r>
            <a:r>
              <a:rPr lang="en-US" dirty="0" err="1">
                <a:effectLst/>
                <a:latin typeface="Calibri" panose="020F0502020204030204" pitchFamily="34" charset="0"/>
                <a:ea typeface="Calibri" panose="020F0502020204030204" pitchFamily="34" charset="0"/>
                <a:cs typeface="Times New Roman" panose="02020603050405020304" pitchFamily="18" charset="0"/>
              </a:rPr>
              <a:t>flowfield</a:t>
            </a:r>
            <a:r>
              <a:rPr lang="en-US" dirty="0">
                <a:effectLst/>
                <a:latin typeface="Calibri" panose="020F0502020204030204" pitchFamily="34" charset="0"/>
                <a:ea typeface="Calibri" panose="020F0502020204030204" pitchFamily="34" charset="0"/>
                <a:cs typeface="Times New Roman" panose="02020603050405020304" pitchFamily="18" charset="0"/>
              </a:rPr>
              <a:t> around a ballute with tethers, and another calculation determines the effect of a pathfinder-like capsule on the airflow that reaches the ballute.</a:t>
            </a:r>
          </a:p>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Drag and heating coefficients as functions of rarefaction are also determined.</a:t>
            </a:r>
          </a:p>
          <a:p>
            <a:pPr marL="171450" marR="0" indent="-171450">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Shock interactions of the ballute in freestream and ballute with aeroshell are also presented.</a:t>
            </a:r>
          </a:p>
          <a:p>
            <a:endParaRPr lang="en-US" dirty="0"/>
          </a:p>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6</a:t>
            </a:fld>
            <a:endParaRPr lang="en-US"/>
          </a:p>
        </p:txBody>
      </p:sp>
    </p:spTree>
    <p:extLst>
      <p:ext uri="{BB962C8B-B14F-4D97-AF65-F5344CB8AC3E}">
        <p14:creationId xmlns:p14="http://schemas.microsoft.com/office/powerpoint/2010/main" val="283738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7</a:t>
            </a:fld>
            <a:endParaRPr lang="en-US"/>
          </a:p>
        </p:txBody>
      </p:sp>
    </p:spTree>
    <p:extLst>
      <p:ext uri="{BB962C8B-B14F-4D97-AF65-F5344CB8AC3E}">
        <p14:creationId xmlns:p14="http://schemas.microsoft.com/office/powerpoint/2010/main" val="809269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EDL vehicles experience many very different physical and chemical effects. These include chemical reactions, extreme heating, and the whole spectrum of flow regimes, among other things.</a:t>
            </a:r>
          </a:p>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8</a:t>
            </a:fld>
            <a:endParaRPr lang="en-US"/>
          </a:p>
        </p:txBody>
      </p:sp>
    </p:spTree>
    <p:extLst>
      <p:ext uri="{BB962C8B-B14F-4D97-AF65-F5344CB8AC3E}">
        <p14:creationId xmlns:p14="http://schemas.microsoft.com/office/powerpoint/2010/main" val="299622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N_g</a:t>
            </a:r>
            <a:r>
              <a:rPr lang="en-US" dirty="0"/>
              <a:t> is the number of groups to check</a:t>
            </a:r>
          </a:p>
          <a:p>
            <a:pPr lvl="1"/>
            <a:r>
              <a:rPr lang="en-US" dirty="0" err="1"/>
              <a:t>N_i</a:t>
            </a:r>
            <a:r>
              <a:rPr lang="en-US" dirty="0"/>
              <a:t> is the number of particles of a species in a cell</a:t>
            </a:r>
          </a:p>
          <a:p>
            <a:pPr lvl="1"/>
            <a:r>
              <a:rPr lang="en-US" dirty="0" err="1"/>
              <a:t>w_mp</a:t>
            </a:r>
            <a:r>
              <a:rPr lang="en-US" dirty="0"/>
              <a:t> is the weight of a simulation macroparticle</a:t>
            </a:r>
          </a:p>
          <a:p>
            <a:pPr lvl="1"/>
            <a:r>
              <a:rPr lang="en-US" dirty="0"/>
              <a:t>sigma is cross section</a:t>
            </a:r>
          </a:p>
          <a:p>
            <a:pPr lvl="1"/>
            <a:r>
              <a:rPr lang="en-US" dirty="0" err="1"/>
              <a:t>v_r</a:t>
            </a:r>
            <a:r>
              <a:rPr lang="en-US" dirty="0"/>
              <a:t> is relative velocity</a:t>
            </a:r>
          </a:p>
          <a:p>
            <a:pPr lvl="1"/>
            <a:r>
              <a:rPr lang="en-US" dirty="0"/>
              <a:t>V is cell volume</a:t>
            </a:r>
          </a:p>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9</a:t>
            </a:fld>
            <a:endParaRPr lang="en-US"/>
          </a:p>
        </p:txBody>
      </p:sp>
    </p:spTree>
    <p:extLst>
      <p:ext uri="{BB962C8B-B14F-4D97-AF65-F5344CB8AC3E}">
        <p14:creationId xmlns:p14="http://schemas.microsoft.com/office/powerpoint/2010/main" val="56458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5582E-8F4C-4849-8C0F-19D48F234EF6}" type="slidenum">
              <a:rPr lang="en-US" smtClean="0"/>
              <a:t>13</a:t>
            </a:fld>
            <a:endParaRPr lang="en-US"/>
          </a:p>
        </p:txBody>
      </p:sp>
    </p:spTree>
    <p:extLst>
      <p:ext uri="{BB962C8B-B14F-4D97-AF65-F5344CB8AC3E}">
        <p14:creationId xmlns:p14="http://schemas.microsoft.com/office/powerpoint/2010/main" val="143908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they simulated a constant velocity flow, not a real EDL flight.</a:t>
            </a:r>
          </a:p>
        </p:txBody>
      </p:sp>
      <p:sp>
        <p:nvSpPr>
          <p:cNvPr id="4" name="Slide Number Placeholder 3"/>
          <p:cNvSpPr>
            <a:spLocks noGrp="1"/>
          </p:cNvSpPr>
          <p:nvPr>
            <p:ph type="sldNum" sz="quarter" idx="5"/>
          </p:nvPr>
        </p:nvSpPr>
        <p:spPr/>
        <p:txBody>
          <a:bodyPr/>
          <a:lstStyle/>
          <a:p>
            <a:fld id="{CF85582E-8F4C-4849-8C0F-19D48F234EF6}" type="slidenum">
              <a:rPr lang="en-US" smtClean="0"/>
              <a:t>14</a:t>
            </a:fld>
            <a:endParaRPr lang="en-US"/>
          </a:p>
        </p:txBody>
      </p:sp>
    </p:spTree>
    <p:extLst>
      <p:ext uri="{BB962C8B-B14F-4D97-AF65-F5344CB8AC3E}">
        <p14:creationId xmlns:p14="http://schemas.microsoft.com/office/powerpoint/2010/main" val="259751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C9E5-89F3-4A2B-92E0-78B1C4F64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23919-C4D0-4872-8B6E-3612E4E2F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4AD538-BF09-44EA-B1F3-C866853468B4}"/>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5" name="Footer Placeholder 4">
            <a:extLst>
              <a:ext uri="{FF2B5EF4-FFF2-40B4-BE49-F238E27FC236}">
                <a16:creationId xmlns:a16="http://schemas.microsoft.com/office/drawing/2014/main" id="{0E7FB438-C67C-457C-B6B3-8B9A86E48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1B37C-F0C6-4827-B309-FD30F3A696FE}"/>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313493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1248-FA53-43C8-99CC-71376AD514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6975B2-E571-48D1-BADB-E10B12F6C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C0965-15BC-455D-9B16-905560CE9B1C}"/>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5" name="Footer Placeholder 4">
            <a:extLst>
              <a:ext uri="{FF2B5EF4-FFF2-40B4-BE49-F238E27FC236}">
                <a16:creationId xmlns:a16="http://schemas.microsoft.com/office/drawing/2014/main" id="{D84A3C1C-2A2F-4050-AEF0-8893F122D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9A4BE-B8B2-4898-BBF5-7D6E2B7F4447}"/>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346100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49731-A047-4899-AEAE-C05A5D1212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A3A482-550A-4670-9FE0-E6450B184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655BF-DE7E-4162-9E4B-5FB37813F660}"/>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5" name="Footer Placeholder 4">
            <a:extLst>
              <a:ext uri="{FF2B5EF4-FFF2-40B4-BE49-F238E27FC236}">
                <a16:creationId xmlns:a16="http://schemas.microsoft.com/office/drawing/2014/main" id="{97FBADDF-EB45-4C77-B63B-7D44C88B3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3619B-0AE3-499D-8D3A-C96A4B4EF8D2}"/>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109492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35A8-DE3E-455A-9858-2B66D70AA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46915-D738-4385-8C46-1BB0C30A9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0598B-8F46-4D83-B9FA-B654E6A3AB92}"/>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5" name="Footer Placeholder 4">
            <a:extLst>
              <a:ext uri="{FF2B5EF4-FFF2-40B4-BE49-F238E27FC236}">
                <a16:creationId xmlns:a16="http://schemas.microsoft.com/office/drawing/2014/main" id="{F87BBBE0-3F0B-4107-8B34-799A0F841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7662F-CB95-449E-9A20-1D9E963EAAC4}"/>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155335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E7EA-5063-4A25-9FDE-8C4C0012C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FBD8C-E577-4991-B163-F2DCD0B0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1E1CF-4533-450A-AD11-3CFAF7032858}"/>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5" name="Footer Placeholder 4">
            <a:extLst>
              <a:ext uri="{FF2B5EF4-FFF2-40B4-BE49-F238E27FC236}">
                <a16:creationId xmlns:a16="http://schemas.microsoft.com/office/drawing/2014/main" id="{EF250CC4-5B0F-447D-80F8-C6EC4BC08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163C0-8266-4DA3-ADA0-A927CA4A24D1}"/>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33432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D1C0-F928-4D32-AAF3-531F4C955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5D029-867A-40EC-B622-9273D04966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DC4F0-EBC0-4D32-A3AB-D6B10172F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DB4B9-3332-45F7-AA08-5B648E0FFB40}"/>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6" name="Footer Placeholder 5">
            <a:extLst>
              <a:ext uri="{FF2B5EF4-FFF2-40B4-BE49-F238E27FC236}">
                <a16:creationId xmlns:a16="http://schemas.microsoft.com/office/drawing/2014/main" id="{381B3420-7503-4D60-9F40-12C178FBC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0295F-D41C-45AC-8C90-EEE3CB643126}"/>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61407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CC85-81A9-465D-98C3-B1524C1CE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6FF5AC-203D-4AB6-B394-5A5927371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6F6B6-8674-452E-914B-4D55FD227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9CC06-BECD-46EB-A9D3-48D229AF4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060D4-21DA-4AD2-9257-978C7EF50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BAAD7-6058-4059-9D46-CB928FCB51AF}"/>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8" name="Footer Placeholder 7">
            <a:extLst>
              <a:ext uri="{FF2B5EF4-FFF2-40B4-BE49-F238E27FC236}">
                <a16:creationId xmlns:a16="http://schemas.microsoft.com/office/drawing/2014/main" id="{1971C1FC-095D-421B-8290-CDFAC6FC15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7FFB4-D768-4649-82D3-5BE36B41E957}"/>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352300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F6B2-2745-4072-8C75-7693E71740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E58036-A9D6-41AC-84BD-5FC9847F0A84}"/>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4" name="Footer Placeholder 3">
            <a:extLst>
              <a:ext uri="{FF2B5EF4-FFF2-40B4-BE49-F238E27FC236}">
                <a16:creationId xmlns:a16="http://schemas.microsoft.com/office/drawing/2014/main" id="{998FACAE-9F2C-4AB4-9DA3-9CAFE4105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F66F75-CE45-4843-B4BB-19FE2DF34A6E}"/>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366775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30714-A9C3-44FA-87C6-C3B4A1B6E4F0}"/>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3" name="Footer Placeholder 2">
            <a:extLst>
              <a:ext uri="{FF2B5EF4-FFF2-40B4-BE49-F238E27FC236}">
                <a16:creationId xmlns:a16="http://schemas.microsoft.com/office/drawing/2014/main" id="{38F585F9-30B7-4959-817F-E91FA4D738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771BBB-3A03-4BD5-ABBA-D50A34649DAF}"/>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74980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CCB3-9738-4C41-AFAB-CDB9580B7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A68E8F-B446-4060-86C3-07DCFC6B2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D12ACD-9C4C-487A-84B8-2D1C2EB23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9882E-B222-4D5D-8189-D70C99F72761}"/>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6" name="Footer Placeholder 5">
            <a:extLst>
              <a:ext uri="{FF2B5EF4-FFF2-40B4-BE49-F238E27FC236}">
                <a16:creationId xmlns:a16="http://schemas.microsoft.com/office/drawing/2014/main" id="{7FCFCFDD-97D3-42F6-933F-23FEBB344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03C2D-3CA1-4FEA-8F92-92EE1930B1D2}"/>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337675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E413-08E4-48A8-903C-A4A133DAD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34437B-8479-4595-B5E3-6A3D0F3AD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97B37F-7B86-4C94-8421-E1219D3C4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CE125-9205-474B-8562-CB47A7C267C4}"/>
              </a:ext>
            </a:extLst>
          </p:cNvPr>
          <p:cNvSpPr>
            <a:spLocks noGrp="1"/>
          </p:cNvSpPr>
          <p:nvPr>
            <p:ph type="dt" sz="half" idx="10"/>
          </p:nvPr>
        </p:nvSpPr>
        <p:spPr/>
        <p:txBody>
          <a:bodyPr/>
          <a:lstStyle/>
          <a:p>
            <a:fld id="{D701969D-618C-4F18-B8E9-B1FBB15C6155}" type="datetimeFigureOut">
              <a:rPr lang="en-US" smtClean="0"/>
              <a:t>11/2/2021</a:t>
            </a:fld>
            <a:endParaRPr lang="en-US"/>
          </a:p>
        </p:txBody>
      </p:sp>
      <p:sp>
        <p:nvSpPr>
          <p:cNvPr id="6" name="Footer Placeholder 5">
            <a:extLst>
              <a:ext uri="{FF2B5EF4-FFF2-40B4-BE49-F238E27FC236}">
                <a16:creationId xmlns:a16="http://schemas.microsoft.com/office/drawing/2014/main" id="{2746872B-807A-4A28-9E23-7EA984D1B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545CC-4536-41C9-8BEC-7E8F3977F1DC}"/>
              </a:ext>
            </a:extLst>
          </p:cNvPr>
          <p:cNvSpPr>
            <a:spLocks noGrp="1"/>
          </p:cNvSpPr>
          <p:nvPr>
            <p:ph type="sldNum" sz="quarter" idx="12"/>
          </p:nvPr>
        </p:nvSpPr>
        <p:spPr/>
        <p:txBody>
          <a:bodyPr/>
          <a:lstStyle/>
          <a:p>
            <a:fld id="{FDFEBB19-4549-4111-916C-58539F0C9760}" type="slidenum">
              <a:rPr lang="en-US" smtClean="0"/>
              <a:t>‹#›</a:t>
            </a:fld>
            <a:endParaRPr lang="en-US"/>
          </a:p>
        </p:txBody>
      </p:sp>
    </p:spTree>
    <p:extLst>
      <p:ext uri="{BB962C8B-B14F-4D97-AF65-F5344CB8AC3E}">
        <p14:creationId xmlns:p14="http://schemas.microsoft.com/office/powerpoint/2010/main" val="262634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62A53-4FE5-4A34-AA56-FD08FB4FF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DD4D0-412C-4F95-9AA3-97F26D6E8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77E79-CC11-439C-93B2-D473BC153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1969D-618C-4F18-B8E9-B1FBB15C6155}" type="datetimeFigureOut">
              <a:rPr lang="en-US" smtClean="0"/>
              <a:t>11/2/2021</a:t>
            </a:fld>
            <a:endParaRPr lang="en-US"/>
          </a:p>
        </p:txBody>
      </p:sp>
      <p:sp>
        <p:nvSpPr>
          <p:cNvPr id="5" name="Footer Placeholder 4">
            <a:extLst>
              <a:ext uri="{FF2B5EF4-FFF2-40B4-BE49-F238E27FC236}">
                <a16:creationId xmlns:a16="http://schemas.microsoft.com/office/drawing/2014/main" id="{78152790-C833-4B78-80F8-6296A2901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7F0AC-E14B-4F31-AA3F-4ABA62D84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EBB19-4549-4111-916C-58539F0C9760}" type="slidenum">
              <a:rPr lang="en-US" smtClean="0"/>
              <a:t>‹#›</a:t>
            </a:fld>
            <a:endParaRPr lang="en-US"/>
          </a:p>
        </p:txBody>
      </p:sp>
    </p:spTree>
    <p:extLst>
      <p:ext uri="{BB962C8B-B14F-4D97-AF65-F5344CB8AC3E}">
        <p14:creationId xmlns:p14="http://schemas.microsoft.com/office/powerpoint/2010/main" val="187707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062-C4C2-4000-96A3-B53F774D381A}"/>
              </a:ext>
            </a:extLst>
          </p:cNvPr>
          <p:cNvSpPr>
            <a:spLocks noGrp="1"/>
          </p:cNvSpPr>
          <p:nvPr>
            <p:ph type="ctrTitle"/>
          </p:nvPr>
        </p:nvSpPr>
        <p:spPr>
          <a:xfrm>
            <a:off x="1524000" y="1419194"/>
            <a:ext cx="9144000" cy="1655763"/>
          </a:xfrm>
        </p:spPr>
        <p:txBody>
          <a:bodyPr>
            <a:normAutofit/>
          </a:bodyPr>
          <a:lstStyle/>
          <a:p>
            <a:r>
              <a:rPr lang="en-US" sz="3600" b="0" i="0" u="none" strike="noStrike" baseline="0" dirty="0">
                <a:latin typeface="AdvOT60ce307a.B"/>
              </a:rPr>
              <a:t>Direct Simulation Monte Carlo Simulations</a:t>
            </a:r>
            <a:br>
              <a:rPr lang="en-US" sz="3600" b="0" i="0" u="none" strike="noStrike" baseline="0" dirty="0">
                <a:latin typeface="AdvOT60ce307a.B"/>
              </a:rPr>
            </a:br>
            <a:r>
              <a:rPr lang="en-US" sz="3600" b="0" i="0" u="none" strike="noStrike" baseline="0" dirty="0">
                <a:latin typeface="AdvOT60ce307a.B"/>
              </a:rPr>
              <a:t>of Ballute Aerothermodynamics Under</a:t>
            </a:r>
            <a:br>
              <a:rPr lang="en-US" sz="3600" b="0" i="0" u="none" strike="noStrike" baseline="0" dirty="0">
                <a:latin typeface="AdvOT60ce307a.B"/>
              </a:rPr>
            </a:br>
            <a:r>
              <a:rPr lang="en-US" sz="3600" b="0" i="0" u="none" strike="noStrike" baseline="0" dirty="0">
                <a:latin typeface="AdvOT60ce307a.B"/>
              </a:rPr>
              <a:t>Hypersonic Rare</a:t>
            </a:r>
            <a:r>
              <a:rPr lang="en-US" sz="3600" b="0" i="0" u="none" strike="noStrike" baseline="0" dirty="0">
                <a:latin typeface="AdvOT60ce307a.B+fb"/>
              </a:rPr>
              <a:t>fi</a:t>
            </a:r>
            <a:r>
              <a:rPr lang="en-US" sz="3600" b="0" i="0" u="none" strike="noStrike" baseline="0" dirty="0">
                <a:latin typeface="AdvOT60ce307a.B"/>
              </a:rPr>
              <a:t>ed Conditions</a:t>
            </a:r>
            <a:endParaRPr lang="en-US" sz="3600" dirty="0"/>
          </a:p>
        </p:txBody>
      </p:sp>
      <p:sp>
        <p:nvSpPr>
          <p:cNvPr id="3" name="Subtitle 2">
            <a:extLst>
              <a:ext uri="{FF2B5EF4-FFF2-40B4-BE49-F238E27FC236}">
                <a16:creationId xmlns:a16="http://schemas.microsoft.com/office/drawing/2014/main" id="{BB0CD3A3-7BC3-4148-9431-31C1637FDE25}"/>
              </a:ext>
            </a:extLst>
          </p:cNvPr>
          <p:cNvSpPr>
            <a:spLocks noGrp="1"/>
          </p:cNvSpPr>
          <p:nvPr>
            <p:ph type="subTitle" idx="1"/>
          </p:nvPr>
        </p:nvSpPr>
        <p:spPr/>
        <p:txBody>
          <a:bodyPr/>
          <a:lstStyle/>
          <a:p>
            <a:r>
              <a:rPr lang="en-US" sz="1800" b="0" i="0" u="none" strike="noStrike" baseline="0" dirty="0">
                <a:latin typeface="AdvOT563941f4"/>
              </a:rPr>
              <a:t>James N. Moss, </a:t>
            </a:r>
            <a:r>
              <a:rPr lang="en-US" sz="1800" b="0" i="0" u="none" strike="noStrike" baseline="0" dirty="0">
                <a:latin typeface="AdvOT3da6d4ad.I"/>
              </a:rPr>
              <a:t>NASA Langley Research Center, Hampton, Virginia 23681-2199</a:t>
            </a:r>
          </a:p>
          <a:p>
            <a:endParaRPr lang="en-US" sz="1800" dirty="0">
              <a:latin typeface="AdvOT3da6d4ad.I"/>
            </a:endParaRPr>
          </a:p>
          <a:p>
            <a:r>
              <a:rPr lang="en-US" sz="1800" dirty="0">
                <a:latin typeface="AdvOT3da6d4ad.I"/>
              </a:rPr>
              <a:t>Reviewed by: Nikita Persikov</a:t>
            </a:r>
            <a:endParaRPr lang="en-US" dirty="0"/>
          </a:p>
        </p:txBody>
      </p:sp>
    </p:spTree>
    <p:extLst>
      <p:ext uri="{BB962C8B-B14F-4D97-AF65-F5344CB8AC3E}">
        <p14:creationId xmlns:p14="http://schemas.microsoft.com/office/powerpoint/2010/main" val="65371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016F-AE9E-4EFD-B939-AD5BCABB0985}"/>
              </a:ext>
            </a:extLst>
          </p:cNvPr>
          <p:cNvSpPr>
            <a:spLocks noGrp="1"/>
          </p:cNvSpPr>
          <p:nvPr>
            <p:ph type="title"/>
          </p:nvPr>
        </p:nvSpPr>
        <p:spPr/>
        <p:txBody>
          <a:bodyPr/>
          <a:lstStyle/>
          <a:p>
            <a:r>
              <a:rPr lang="en-US" dirty="0"/>
              <a:t>Governing Equations for DSMC</a:t>
            </a:r>
          </a:p>
        </p:txBody>
      </p:sp>
      <p:sp>
        <p:nvSpPr>
          <p:cNvPr id="3" name="Content Placeholder 2">
            <a:extLst>
              <a:ext uri="{FF2B5EF4-FFF2-40B4-BE49-F238E27FC236}">
                <a16:creationId xmlns:a16="http://schemas.microsoft.com/office/drawing/2014/main" id="{EC8FCE9F-E72B-4603-BAC8-8C2E2E50B4BF}"/>
              </a:ext>
            </a:extLst>
          </p:cNvPr>
          <p:cNvSpPr>
            <a:spLocks noGrp="1"/>
          </p:cNvSpPr>
          <p:nvPr>
            <p:ph idx="1"/>
          </p:nvPr>
        </p:nvSpPr>
        <p:spPr>
          <a:xfrm>
            <a:off x="838200" y="1825625"/>
            <a:ext cx="5585460" cy="4351338"/>
          </a:xfrm>
        </p:spPr>
        <p:txBody>
          <a:bodyPr>
            <a:normAutofit fontScale="92500" lnSpcReduction="10000"/>
          </a:bodyPr>
          <a:lstStyle/>
          <a:p>
            <a:r>
              <a:rPr lang="en-US" dirty="0"/>
              <a:t>Collision probability is found using cross section and relative velocity product divided by the maximum value. </a:t>
            </a:r>
          </a:p>
          <a:p>
            <a:r>
              <a:rPr lang="en-US" dirty="0"/>
              <a:t>Velocities of molecules are found using momentum and energy conservation</a:t>
            </a:r>
          </a:p>
          <a:p>
            <a:r>
              <a:rPr lang="en-US" dirty="0"/>
              <a:t>Molecules collide if the P parameter is above some random value between [0,1)</a:t>
            </a:r>
          </a:p>
          <a:p>
            <a:r>
              <a:rPr lang="en-US" dirty="0"/>
              <a:t>Reflection angle can be determined using another random number.</a:t>
            </a:r>
          </a:p>
        </p:txBody>
      </p:sp>
      <p:pic>
        <p:nvPicPr>
          <p:cNvPr id="5" name="Picture 4" descr="Text&#10;&#10;Description automatically generated">
            <a:extLst>
              <a:ext uri="{FF2B5EF4-FFF2-40B4-BE49-F238E27FC236}">
                <a16:creationId xmlns:a16="http://schemas.microsoft.com/office/drawing/2014/main" id="{CDC29153-5BDB-4394-8A15-DF103ED5F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213" y="1690688"/>
            <a:ext cx="2292668" cy="1209518"/>
          </a:xfrm>
          <a:prstGeom prst="rect">
            <a:avLst/>
          </a:prstGeom>
        </p:spPr>
      </p:pic>
      <p:pic>
        <p:nvPicPr>
          <p:cNvPr id="7" name="Picture 6">
            <a:extLst>
              <a:ext uri="{FF2B5EF4-FFF2-40B4-BE49-F238E27FC236}">
                <a16:creationId xmlns:a16="http://schemas.microsoft.com/office/drawing/2014/main" id="{4CDC4A9C-A3AA-46DD-8964-8FF6F3D90E6D}"/>
              </a:ext>
            </a:extLst>
          </p:cNvPr>
          <p:cNvPicPr>
            <a:picLocks noChangeAspect="1"/>
          </p:cNvPicPr>
          <p:nvPr/>
        </p:nvPicPr>
        <p:blipFill>
          <a:blip r:embed="rId3"/>
          <a:stretch>
            <a:fillRect/>
          </a:stretch>
        </p:blipFill>
        <p:spPr>
          <a:xfrm>
            <a:off x="6530817" y="3065634"/>
            <a:ext cx="5585460" cy="734929"/>
          </a:xfrm>
          <a:prstGeom prst="rect">
            <a:avLst/>
          </a:prstGeom>
        </p:spPr>
      </p:pic>
      <p:pic>
        <p:nvPicPr>
          <p:cNvPr id="9" name="Picture 8">
            <a:extLst>
              <a:ext uri="{FF2B5EF4-FFF2-40B4-BE49-F238E27FC236}">
                <a16:creationId xmlns:a16="http://schemas.microsoft.com/office/drawing/2014/main" id="{CBC1C20D-42AA-4BF7-8FD4-A8647D0223B0}"/>
              </a:ext>
            </a:extLst>
          </p:cNvPr>
          <p:cNvPicPr>
            <a:picLocks noChangeAspect="1"/>
          </p:cNvPicPr>
          <p:nvPr/>
        </p:nvPicPr>
        <p:blipFill>
          <a:blip r:embed="rId4"/>
          <a:stretch>
            <a:fillRect/>
          </a:stretch>
        </p:blipFill>
        <p:spPr>
          <a:xfrm>
            <a:off x="7685723" y="3965992"/>
            <a:ext cx="3278839" cy="1823279"/>
          </a:xfrm>
          <a:prstGeom prst="rect">
            <a:avLst/>
          </a:prstGeom>
        </p:spPr>
      </p:pic>
    </p:spTree>
    <p:extLst>
      <p:ext uri="{BB962C8B-B14F-4D97-AF65-F5344CB8AC3E}">
        <p14:creationId xmlns:p14="http://schemas.microsoft.com/office/powerpoint/2010/main" val="225510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331F-A112-4AB7-A06E-1D2922EFEA05}"/>
              </a:ext>
            </a:extLst>
          </p:cNvPr>
          <p:cNvSpPr>
            <a:spLocks noGrp="1"/>
          </p:cNvSpPr>
          <p:nvPr>
            <p:ph type="title"/>
          </p:nvPr>
        </p:nvSpPr>
        <p:spPr/>
        <p:txBody>
          <a:bodyPr/>
          <a:lstStyle/>
          <a:p>
            <a:r>
              <a:rPr lang="en-US" dirty="0"/>
              <a:t>DSMC Program Used: DS2V</a:t>
            </a:r>
          </a:p>
        </p:txBody>
      </p:sp>
      <p:sp>
        <p:nvSpPr>
          <p:cNvPr id="3" name="Content Placeholder 2">
            <a:extLst>
              <a:ext uri="{FF2B5EF4-FFF2-40B4-BE49-F238E27FC236}">
                <a16:creationId xmlns:a16="http://schemas.microsoft.com/office/drawing/2014/main" id="{BAC88ED5-FC9B-41BD-A59A-1EE1B9CEF2F3}"/>
              </a:ext>
            </a:extLst>
          </p:cNvPr>
          <p:cNvSpPr>
            <a:spLocks noGrp="1"/>
          </p:cNvSpPr>
          <p:nvPr>
            <p:ph idx="1"/>
          </p:nvPr>
        </p:nvSpPr>
        <p:spPr/>
        <p:txBody>
          <a:bodyPr/>
          <a:lstStyle/>
          <a:p>
            <a:r>
              <a:rPr lang="en-US" dirty="0"/>
              <a:t>The program can solve problems with:</a:t>
            </a:r>
          </a:p>
          <a:p>
            <a:pPr lvl="1"/>
            <a:r>
              <a:rPr lang="en-US" dirty="0"/>
              <a:t>Unsteady flow</a:t>
            </a:r>
          </a:p>
          <a:p>
            <a:pPr lvl="1"/>
            <a:r>
              <a:rPr lang="en-US" dirty="0"/>
              <a:t>Time averaged steady flow</a:t>
            </a:r>
          </a:p>
          <a:p>
            <a:pPr lvl="1"/>
            <a:r>
              <a:rPr lang="en-US" dirty="0"/>
              <a:t>Molecular collisions (</a:t>
            </a:r>
            <a:r>
              <a:rPr lang="en-US" dirty="0">
                <a:solidFill>
                  <a:schemeClr val="accent6"/>
                </a:solidFill>
              </a:rPr>
              <a:t>variable hard sphere molecular model</a:t>
            </a:r>
            <a:r>
              <a:rPr lang="en-US" dirty="0"/>
              <a:t>)</a:t>
            </a:r>
          </a:p>
          <a:p>
            <a:pPr lvl="1"/>
            <a:r>
              <a:rPr lang="en-US" dirty="0"/>
              <a:t>Energy exchange between kinetic and internal energies (Larsen–</a:t>
            </a:r>
            <a:r>
              <a:rPr lang="en-US" dirty="0" err="1"/>
              <a:t>Borgnakke</a:t>
            </a:r>
            <a:r>
              <a:rPr lang="en-US" dirty="0"/>
              <a:t> statistical model)</a:t>
            </a:r>
          </a:p>
          <a:p>
            <a:pPr lvl="1"/>
            <a:r>
              <a:rPr lang="en-US" dirty="0"/>
              <a:t>energy exchange between translational, rotational, and vibrational modes</a:t>
            </a:r>
          </a:p>
          <a:p>
            <a:r>
              <a:rPr lang="en-US" dirty="0"/>
              <a:t>Several studies have validated DS2V.</a:t>
            </a:r>
          </a:p>
          <a:p>
            <a:pPr lvl="1"/>
            <a:r>
              <a:rPr lang="en-US" dirty="0"/>
              <a:t>It was created by Graeme Austin Bird, who invented the DSMC method and was an authority on molecular gas dynamics</a:t>
            </a:r>
          </a:p>
        </p:txBody>
      </p:sp>
    </p:spTree>
    <p:extLst>
      <p:ext uri="{BB962C8B-B14F-4D97-AF65-F5344CB8AC3E}">
        <p14:creationId xmlns:p14="http://schemas.microsoft.com/office/powerpoint/2010/main" val="131331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A908-5AE1-4858-A041-F43C52EED783}"/>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FD5048F0-3A58-4363-8902-295F3924EABF}"/>
              </a:ext>
            </a:extLst>
          </p:cNvPr>
          <p:cNvSpPr>
            <a:spLocks noGrp="1"/>
          </p:cNvSpPr>
          <p:nvPr>
            <p:ph idx="1"/>
          </p:nvPr>
        </p:nvSpPr>
        <p:spPr/>
        <p:txBody>
          <a:bodyPr>
            <a:normAutofit/>
          </a:bodyPr>
          <a:lstStyle/>
          <a:p>
            <a:r>
              <a:rPr lang="en-US" dirty="0"/>
              <a:t>Non-catalytic surfaces </a:t>
            </a:r>
          </a:p>
          <a:p>
            <a:pPr lvl="1"/>
            <a:r>
              <a:rPr lang="en-US" dirty="0"/>
              <a:t>(At 105km altitude, significant atomic recombination is expected, which </a:t>
            </a:r>
            <a:r>
              <a:rPr lang="en-US" dirty="0">
                <a:solidFill>
                  <a:srgbClr val="FF0000"/>
                </a:solidFill>
              </a:rPr>
              <a:t>theoretically would heat the ballute more than the simulation predicts.</a:t>
            </a:r>
            <a:r>
              <a:rPr lang="en-US" dirty="0"/>
              <a:t>)</a:t>
            </a:r>
          </a:p>
          <a:p>
            <a:r>
              <a:rPr lang="en-US" dirty="0"/>
              <a:t>Atmosphere consists of 5 species </a:t>
            </a:r>
            <a:r>
              <a:rPr lang="en-US" dirty="0">
                <a:solidFill>
                  <a:schemeClr val="accent2"/>
                </a:solidFill>
              </a:rPr>
              <a:t>(accurate enough but not exactly true)</a:t>
            </a:r>
          </a:p>
          <a:p>
            <a:r>
              <a:rPr lang="en-US" dirty="0"/>
              <a:t>Exospheric temperature is 1200K </a:t>
            </a:r>
            <a:r>
              <a:rPr lang="en-US" dirty="0">
                <a:solidFill>
                  <a:schemeClr val="accent2"/>
                </a:solidFill>
              </a:rPr>
              <a:t>(sometimes true)</a:t>
            </a:r>
          </a:p>
          <a:p>
            <a:r>
              <a:rPr lang="en-US" dirty="0"/>
              <a:t>Tethers are assumed to be in the freestream (</a:t>
            </a:r>
            <a:r>
              <a:rPr lang="en-US" dirty="0">
                <a:solidFill>
                  <a:srgbClr val="FFC000"/>
                </a:solidFill>
              </a:rPr>
              <a:t>mostly true</a:t>
            </a:r>
            <a:r>
              <a:rPr lang="en-US" dirty="0"/>
              <a:t>)</a:t>
            </a:r>
          </a:p>
        </p:txBody>
      </p:sp>
    </p:spTree>
    <p:extLst>
      <p:ext uri="{BB962C8B-B14F-4D97-AF65-F5344CB8AC3E}">
        <p14:creationId xmlns:p14="http://schemas.microsoft.com/office/powerpoint/2010/main" val="16282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8689-CA92-48D5-A57E-BFAD8589DFFB}"/>
              </a:ext>
            </a:extLst>
          </p:cNvPr>
          <p:cNvSpPr>
            <a:spLocks noGrp="1"/>
          </p:cNvSpPr>
          <p:nvPr>
            <p:ph type="title"/>
          </p:nvPr>
        </p:nvSpPr>
        <p:spPr/>
        <p:txBody>
          <a:bodyPr/>
          <a:lstStyle/>
          <a:p>
            <a:r>
              <a:rPr lang="en-US" dirty="0"/>
              <a:t>Results (Ballute Simulation)</a:t>
            </a:r>
          </a:p>
        </p:txBody>
      </p:sp>
      <p:pic>
        <p:nvPicPr>
          <p:cNvPr id="5" name="Picture 4">
            <a:extLst>
              <a:ext uri="{FF2B5EF4-FFF2-40B4-BE49-F238E27FC236}">
                <a16:creationId xmlns:a16="http://schemas.microsoft.com/office/drawing/2014/main" id="{8DA1DB62-A640-4384-AE84-0A1301AB7630}"/>
              </a:ext>
            </a:extLst>
          </p:cNvPr>
          <p:cNvPicPr>
            <a:picLocks noChangeAspect="1"/>
          </p:cNvPicPr>
          <p:nvPr/>
        </p:nvPicPr>
        <p:blipFill>
          <a:blip r:embed="rId3"/>
          <a:stretch>
            <a:fillRect/>
          </a:stretch>
        </p:blipFill>
        <p:spPr>
          <a:xfrm>
            <a:off x="508808" y="1420963"/>
            <a:ext cx="9343852" cy="4994541"/>
          </a:xfrm>
          <a:prstGeom prst="rect">
            <a:avLst/>
          </a:prstGeom>
        </p:spPr>
      </p:pic>
      <p:pic>
        <p:nvPicPr>
          <p:cNvPr id="7" name="Picture 6">
            <a:extLst>
              <a:ext uri="{FF2B5EF4-FFF2-40B4-BE49-F238E27FC236}">
                <a16:creationId xmlns:a16="http://schemas.microsoft.com/office/drawing/2014/main" id="{43E7233C-2247-4248-B243-F7E8F410C496}"/>
              </a:ext>
            </a:extLst>
          </p:cNvPr>
          <p:cNvPicPr>
            <a:picLocks noChangeAspect="1"/>
          </p:cNvPicPr>
          <p:nvPr/>
        </p:nvPicPr>
        <p:blipFill>
          <a:blip r:embed="rId4"/>
          <a:stretch>
            <a:fillRect/>
          </a:stretch>
        </p:blipFill>
        <p:spPr>
          <a:xfrm>
            <a:off x="9704225" y="3019067"/>
            <a:ext cx="2487775" cy="2068058"/>
          </a:xfrm>
          <a:prstGeom prst="rect">
            <a:avLst/>
          </a:prstGeom>
        </p:spPr>
      </p:pic>
    </p:spTree>
    <p:extLst>
      <p:ext uri="{BB962C8B-B14F-4D97-AF65-F5344CB8AC3E}">
        <p14:creationId xmlns:p14="http://schemas.microsoft.com/office/powerpoint/2010/main" val="309255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2C84-A9B4-4B63-BBCC-0F65FD87AD1A}"/>
              </a:ext>
            </a:extLst>
          </p:cNvPr>
          <p:cNvSpPr>
            <a:spLocks noGrp="1"/>
          </p:cNvSpPr>
          <p:nvPr>
            <p:ph type="title"/>
          </p:nvPr>
        </p:nvSpPr>
        <p:spPr/>
        <p:txBody>
          <a:bodyPr/>
          <a:lstStyle/>
          <a:p>
            <a:r>
              <a:rPr lang="en-US" dirty="0"/>
              <a:t>Results (Ballute Simulation)</a:t>
            </a:r>
          </a:p>
        </p:txBody>
      </p:sp>
      <p:pic>
        <p:nvPicPr>
          <p:cNvPr id="4" name="Picture 3" descr="Chart, line chart&#10;&#10;Description automatically generated">
            <a:extLst>
              <a:ext uri="{FF2B5EF4-FFF2-40B4-BE49-F238E27FC236}">
                <a16:creationId xmlns:a16="http://schemas.microsoft.com/office/drawing/2014/main" id="{5004F4A5-09A0-4710-AEFF-1BE496F75886}"/>
              </a:ext>
            </a:extLst>
          </p:cNvPr>
          <p:cNvPicPr>
            <a:picLocks noChangeAspect="1"/>
          </p:cNvPicPr>
          <p:nvPr/>
        </p:nvPicPr>
        <p:blipFill>
          <a:blip r:embed="rId3"/>
          <a:stretch>
            <a:fillRect/>
          </a:stretch>
        </p:blipFill>
        <p:spPr>
          <a:xfrm>
            <a:off x="6755129" y="1692274"/>
            <a:ext cx="5350095" cy="4800601"/>
          </a:xfrm>
          <a:prstGeom prst="rect">
            <a:avLst/>
          </a:prstGeom>
        </p:spPr>
      </p:pic>
      <p:sp>
        <p:nvSpPr>
          <p:cNvPr id="5" name="TextBox 4">
            <a:extLst>
              <a:ext uri="{FF2B5EF4-FFF2-40B4-BE49-F238E27FC236}">
                <a16:creationId xmlns:a16="http://schemas.microsoft.com/office/drawing/2014/main" id="{43D82A3B-2BEB-414E-ABE4-A61ABA7A3DC7}"/>
              </a:ext>
            </a:extLst>
          </p:cNvPr>
          <p:cNvSpPr txBox="1"/>
          <p:nvPr/>
        </p:nvSpPr>
        <p:spPr>
          <a:xfrm>
            <a:off x="734474" y="2090172"/>
            <a:ext cx="5837776"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They assumed a constant velocity</a:t>
            </a:r>
          </a:p>
          <a:p>
            <a:pPr marL="457200" indent="-45720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latin typeface="Calibri" panose="020F0502020204030204" pitchFamily="34" charset="0"/>
                <a:cs typeface="Times New Roman" panose="02020603050405020304" pitchFamily="18" charset="0"/>
              </a:rPr>
              <a:t>Sometimes accurate. </a:t>
            </a:r>
            <a:r>
              <a:rPr lang="en-US" sz="2800" dirty="0">
                <a:solidFill>
                  <a:srgbClr val="FFC000"/>
                </a:solidFill>
                <a:latin typeface="Calibri" panose="020F0502020204030204" pitchFamily="34" charset="0"/>
                <a:cs typeface="Times New Roman" panose="02020603050405020304" pitchFamily="18" charset="0"/>
              </a:rPr>
              <a:t>The vehicle will experience a wide range of velocities during EDL</a:t>
            </a:r>
            <a:endParaRPr lang="en-US" sz="2800" dirty="0">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FDC0868-E753-4153-AB1A-925839AEA1BB}"/>
              </a:ext>
            </a:extLst>
          </p:cNvPr>
          <p:cNvPicPr>
            <a:picLocks noChangeAspect="1"/>
          </p:cNvPicPr>
          <p:nvPr/>
        </p:nvPicPr>
        <p:blipFill>
          <a:blip r:embed="rId4"/>
          <a:stretch>
            <a:fillRect/>
          </a:stretch>
        </p:blipFill>
        <p:spPr>
          <a:xfrm>
            <a:off x="9738360" y="259952"/>
            <a:ext cx="1314450" cy="1335069"/>
          </a:xfrm>
          <a:prstGeom prst="rect">
            <a:avLst/>
          </a:prstGeom>
        </p:spPr>
      </p:pic>
      <p:cxnSp>
        <p:nvCxnSpPr>
          <p:cNvPr id="7" name="Straight Arrow Connector 6">
            <a:extLst>
              <a:ext uri="{FF2B5EF4-FFF2-40B4-BE49-F238E27FC236}">
                <a16:creationId xmlns:a16="http://schemas.microsoft.com/office/drawing/2014/main" id="{BE0B8329-172B-48A9-8FA5-5CCD6E327F38}"/>
              </a:ext>
            </a:extLst>
          </p:cNvPr>
          <p:cNvCxnSpPr>
            <a:cxnSpLocks/>
          </p:cNvCxnSpPr>
          <p:nvPr/>
        </p:nvCxnSpPr>
        <p:spPr>
          <a:xfrm>
            <a:off x="9102090" y="543461"/>
            <a:ext cx="636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967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D867-4CCF-444E-819D-056C628053F8}"/>
              </a:ext>
            </a:extLst>
          </p:cNvPr>
          <p:cNvSpPr>
            <a:spLocks noGrp="1"/>
          </p:cNvSpPr>
          <p:nvPr>
            <p:ph type="title"/>
          </p:nvPr>
        </p:nvSpPr>
        <p:spPr/>
        <p:txBody>
          <a:bodyPr/>
          <a:lstStyle/>
          <a:p>
            <a:r>
              <a:rPr lang="en-US" dirty="0"/>
              <a:t>Result/Shortcoming (Capsule Simulation)</a:t>
            </a:r>
          </a:p>
        </p:txBody>
      </p:sp>
      <p:sp>
        <p:nvSpPr>
          <p:cNvPr id="3" name="Content Placeholder 2">
            <a:extLst>
              <a:ext uri="{FF2B5EF4-FFF2-40B4-BE49-F238E27FC236}">
                <a16:creationId xmlns:a16="http://schemas.microsoft.com/office/drawing/2014/main" id="{58DF0E35-1F19-496F-A34E-10F649CCDA6C}"/>
              </a:ext>
            </a:extLst>
          </p:cNvPr>
          <p:cNvSpPr>
            <a:spLocks noGrp="1"/>
          </p:cNvSpPr>
          <p:nvPr>
            <p:ph idx="1"/>
          </p:nvPr>
        </p:nvSpPr>
        <p:spPr>
          <a:xfrm>
            <a:off x="838200" y="1825625"/>
            <a:ext cx="5257800" cy="4351338"/>
          </a:xfrm>
        </p:spPr>
        <p:txBody>
          <a:bodyPr>
            <a:normAutofit lnSpcReduction="10000"/>
          </a:bodyPr>
          <a:lstStyle/>
          <a:p>
            <a:r>
              <a:rPr lang="en-US" dirty="0"/>
              <a:t>The DSMC predicts lower heating rate on the max capsule radius and heat magnitude on the aft body than the Navier-Stokes solution.</a:t>
            </a:r>
          </a:p>
          <a:p>
            <a:pPr lvl="1"/>
            <a:endParaRPr lang="en-US" dirty="0"/>
          </a:p>
          <a:p>
            <a:pPr lvl="1"/>
            <a:endParaRPr lang="en-US" dirty="0"/>
          </a:p>
          <a:p>
            <a:r>
              <a:rPr lang="en-US" dirty="0">
                <a:solidFill>
                  <a:srgbClr val="FFC000"/>
                </a:solidFill>
              </a:rPr>
              <a:t>This may not be a good sign </a:t>
            </a:r>
            <a:r>
              <a:rPr lang="en-US" dirty="0"/>
              <a:t>since two models disagree, but the DSMC may just be better suited for this type of physical situation </a:t>
            </a:r>
          </a:p>
        </p:txBody>
      </p:sp>
      <p:pic>
        <p:nvPicPr>
          <p:cNvPr id="4" name="Picture 3">
            <a:extLst>
              <a:ext uri="{FF2B5EF4-FFF2-40B4-BE49-F238E27FC236}">
                <a16:creationId xmlns:a16="http://schemas.microsoft.com/office/drawing/2014/main" id="{431CA9E5-658F-4C6B-8083-2545876ACCA8}"/>
              </a:ext>
            </a:extLst>
          </p:cNvPr>
          <p:cNvPicPr>
            <a:picLocks noChangeAspect="1"/>
          </p:cNvPicPr>
          <p:nvPr/>
        </p:nvPicPr>
        <p:blipFill>
          <a:blip r:embed="rId2"/>
          <a:stretch>
            <a:fillRect/>
          </a:stretch>
        </p:blipFill>
        <p:spPr>
          <a:xfrm>
            <a:off x="7566660" y="1575537"/>
            <a:ext cx="4141470" cy="4206435"/>
          </a:xfrm>
          <a:prstGeom prst="rect">
            <a:avLst/>
          </a:prstGeom>
        </p:spPr>
      </p:pic>
      <p:cxnSp>
        <p:nvCxnSpPr>
          <p:cNvPr id="5" name="Straight Arrow Connector 4">
            <a:extLst>
              <a:ext uri="{FF2B5EF4-FFF2-40B4-BE49-F238E27FC236}">
                <a16:creationId xmlns:a16="http://schemas.microsoft.com/office/drawing/2014/main" id="{39CE09EA-BAE7-4882-A65F-8217BDCE445F}"/>
              </a:ext>
            </a:extLst>
          </p:cNvPr>
          <p:cNvCxnSpPr>
            <a:cxnSpLocks/>
          </p:cNvCxnSpPr>
          <p:nvPr/>
        </p:nvCxnSpPr>
        <p:spPr>
          <a:xfrm>
            <a:off x="6960870" y="3348990"/>
            <a:ext cx="868680" cy="1154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95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000B-DF8E-4E65-88C0-1A7EBA6E911C}"/>
              </a:ext>
            </a:extLst>
          </p:cNvPr>
          <p:cNvSpPr>
            <a:spLocks noGrp="1"/>
          </p:cNvSpPr>
          <p:nvPr>
            <p:ph type="title"/>
          </p:nvPr>
        </p:nvSpPr>
        <p:spPr/>
        <p:txBody>
          <a:bodyPr/>
          <a:lstStyle/>
          <a:p>
            <a:r>
              <a:rPr lang="en-US" dirty="0"/>
              <a:t>Results (Tether Simulation)</a:t>
            </a:r>
          </a:p>
        </p:txBody>
      </p:sp>
      <p:sp>
        <p:nvSpPr>
          <p:cNvPr id="3" name="Content Placeholder 2">
            <a:extLst>
              <a:ext uri="{FF2B5EF4-FFF2-40B4-BE49-F238E27FC236}">
                <a16:creationId xmlns:a16="http://schemas.microsoft.com/office/drawing/2014/main" id="{0850454A-FD8D-4609-AE90-D5E38E2DAB03}"/>
              </a:ext>
            </a:extLst>
          </p:cNvPr>
          <p:cNvSpPr>
            <a:spLocks noGrp="1"/>
          </p:cNvSpPr>
          <p:nvPr>
            <p:ph idx="1"/>
          </p:nvPr>
        </p:nvSpPr>
        <p:spPr>
          <a:xfrm>
            <a:off x="838200" y="1825625"/>
            <a:ext cx="5257800" cy="4351338"/>
          </a:xfrm>
        </p:spPr>
        <p:txBody>
          <a:bodyPr>
            <a:normAutofit lnSpcReduction="10000"/>
          </a:bodyPr>
          <a:lstStyle/>
          <a:p>
            <a:r>
              <a:rPr lang="en-US" dirty="0"/>
              <a:t>Since tethers are the smallest of the three main components of the EDL vehicle studied here, they experience the highest heating rates.</a:t>
            </a:r>
          </a:p>
          <a:p>
            <a:r>
              <a:rPr lang="en-US" dirty="0"/>
              <a:t>They were simulated using the 2D option in the DS2V program. </a:t>
            </a:r>
          </a:p>
          <a:p>
            <a:pPr lvl="1"/>
            <a:r>
              <a:rPr lang="en-US" dirty="0">
                <a:solidFill>
                  <a:srgbClr val="FFC000"/>
                </a:solidFill>
              </a:rPr>
              <a:t>Could be a shortcoming</a:t>
            </a:r>
            <a:r>
              <a:rPr lang="en-US" dirty="0"/>
              <a:t>, but since the tethers are not complex in geometry and are far from each other, the 2D assumption may not be a big deal</a:t>
            </a:r>
          </a:p>
        </p:txBody>
      </p:sp>
      <p:pic>
        <p:nvPicPr>
          <p:cNvPr id="6" name="Picture 5">
            <a:extLst>
              <a:ext uri="{FF2B5EF4-FFF2-40B4-BE49-F238E27FC236}">
                <a16:creationId xmlns:a16="http://schemas.microsoft.com/office/drawing/2014/main" id="{61EF4604-1969-47A2-A49D-BBE7DD7ADE6A}"/>
              </a:ext>
            </a:extLst>
          </p:cNvPr>
          <p:cNvPicPr>
            <a:picLocks noChangeAspect="1"/>
          </p:cNvPicPr>
          <p:nvPr/>
        </p:nvPicPr>
        <p:blipFill>
          <a:blip r:embed="rId2"/>
          <a:stretch>
            <a:fillRect/>
          </a:stretch>
        </p:blipFill>
        <p:spPr>
          <a:xfrm>
            <a:off x="7566660" y="1575537"/>
            <a:ext cx="4141470" cy="4206435"/>
          </a:xfrm>
          <a:prstGeom prst="rect">
            <a:avLst/>
          </a:prstGeom>
        </p:spPr>
      </p:pic>
      <p:cxnSp>
        <p:nvCxnSpPr>
          <p:cNvPr id="7" name="Straight Arrow Connector 6">
            <a:extLst>
              <a:ext uri="{FF2B5EF4-FFF2-40B4-BE49-F238E27FC236}">
                <a16:creationId xmlns:a16="http://schemas.microsoft.com/office/drawing/2014/main" id="{C35106EC-D5BC-4267-9D7B-A182BE861847}"/>
              </a:ext>
            </a:extLst>
          </p:cNvPr>
          <p:cNvCxnSpPr>
            <a:cxnSpLocks/>
          </p:cNvCxnSpPr>
          <p:nvPr/>
        </p:nvCxnSpPr>
        <p:spPr>
          <a:xfrm>
            <a:off x="6960870" y="3348990"/>
            <a:ext cx="1085850" cy="56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3D5436-9968-461D-A023-7F01523E7CBB}"/>
              </a:ext>
            </a:extLst>
          </p:cNvPr>
          <p:cNvCxnSpPr>
            <a:cxnSpLocks/>
          </p:cNvCxnSpPr>
          <p:nvPr/>
        </p:nvCxnSpPr>
        <p:spPr>
          <a:xfrm>
            <a:off x="7170420" y="3721259"/>
            <a:ext cx="1085850" cy="56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28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B979-B5B0-4391-AC61-762D463135AB}"/>
              </a:ext>
            </a:extLst>
          </p:cNvPr>
          <p:cNvSpPr>
            <a:spLocks noGrp="1"/>
          </p:cNvSpPr>
          <p:nvPr>
            <p:ph type="title"/>
          </p:nvPr>
        </p:nvSpPr>
        <p:spPr/>
        <p:txBody>
          <a:bodyPr/>
          <a:lstStyle/>
          <a:p>
            <a:r>
              <a:rPr lang="en-US" dirty="0"/>
              <a:t>Result/Shortcoming (Ballute and Capsule)</a:t>
            </a:r>
          </a:p>
        </p:txBody>
      </p:sp>
      <p:sp>
        <p:nvSpPr>
          <p:cNvPr id="3" name="Content Placeholder 2">
            <a:extLst>
              <a:ext uri="{FF2B5EF4-FFF2-40B4-BE49-F238E27FC236}">
                <a16:creationId xmlns:a16="http://schemas.microsoft.com/office/drawing/2014/main" id="{44398B4D-17D5-41E1-B180-30B9DE99E21D}"/>
              </a:ext>
            </a:extLst>
          </p:cNvPr>
          <p:cNvSpPr>
            <a:spLocks noGrp="1"/>
          </p:cNvSpPr>
          <p:nvPr>
            <p:ph idx="1"/>
          </p:nvPr>
        </p:nvSpPr>
        <p:spPr>
          <a:xfrm>
            <a:off x="838200" y="1825625"/>
            <a:ext cx="5093970" cy="4351338"/>
          </a:xfrm>
        </p:spPr>
        <p:txBody>
          <a:bodyPr>
            <a:normAutofit/>
          </a:bodyPr>
          <a:lstStyle/>
          <a:p>
            <a:r>
              <a:rPr lang="en-US" dirty="0"/>
              <a:t>This section tests the aeroshell with a towed ballute (no tethers)</a:t>
            </a:r>
          </a:p>
          <a:p>
            <a:r>
              <a:rPr lang="en-US" dirty="0"/>
              <a:t>The towed ballute results agree with the ballute-only results. This is because the wake of the aeroshell passes through the hole in the ballute.</a:t>
            </a:r>
          </a:p>
        </p:txBody>
      </p:sp>
      <p:pic>
        <p:nvPicPr>
          <p:cNvPr id="5" name="Picture 4" descr="Chart&#10;&#10;Description automatically generated">
            <a:extLst>
              <a:ext uri="{FF2B5EF4-FFF2-40B4-BE49-F238E27FC236}">
                <a16:creationId xmlns:a16="http://schemas.microsoft.com/office/drawing/2014/main" id="{051CADC2-F1A6-405E-AFD7-18230A6998CF}"/>
              </a:ext>
            </a:extLst>
          </p:cNvPr>
          <p:cNvPicPr>
            <a:picLocks noChangeAspect="1"/>
          </p:cNvPicPr>
          <p:nvPr/>
        </p:nvPicPr>
        <p:blipFill>
          <a:blip r:embed="rId2"/>
          <a:stretch>
            <a:fillRect/>
          </a:stretch>
        </p:blipFill>
        <p:spPr>
          <a:xfrm>
            <a:off x="6096000" y="1562100"/>
            <a:ext cx="5551170" cy="4967020"/>
          </a:xfrm>
          <a:prstGeom prst="rect">
            <a:avLst/>
          </a:prstGeom>
        </p:spPr>
      </p:pic>
      <p:pic>
        <p:nvPicPr>
          <p:cNvPr id="6" name="Picture 5">
            <a:extLst>
              <a:ext uri="{FF2B5EF4-FFF2-40B4-BE49-F238E27FC236}">
                <a16:creationId xmlns:a16="http://schemas.microsoft.com/office/drawing/2014/main" id="{9CF17DDE-AFEB-4487-80D1-10DD60369184}"/>
              </a:ext>
            </a:extLst>
          </p:cNvPr>
          <p:cNvPicPr>
            <a:picLocks noChangeAspect="1"/>
          </p:cNvPicPr>
          <p:nvPr/>
        </p:nvPicPr>
        <p:blipFill>
          <a:blip r:embed="rId3"/>
          <a:stretch>
            <a:fillRect/>
          </a:stretch>
        </p:blipFill>
        <p:spPr>
          <a:xfrm>
            <a:off x="10544039" y="0"/>
            <a:ext cx="1291861" cy="1312126"/>
          </a:xfrm>
          <a:prstGeom prst="rect">
            <a:avLst/>
          </a:prstGeom>
        </p:spPr>
      </p:pic>
      <p:cxnSp>
        <p:nvCxnSpPr>
          <p:cNvPr id="7" name="Straight Arrow Connector 6">
            <a:extLst>
              <a:ext uri="{FF2B5EF4-FFF2-40B4-BE49-F238E27FC236}">
                <a16:creationId xmlns:a16="http://schemas.microsoft.com/office/drawing/2014/main" id="{1CA4AFFE-EDF7-436E-8EFD-1E3D379BB381}"/>
              </a:ext>
            </a:extLst>
          </p:cNvPr>
          <p:cNvCxnSpPr>
            <a:cxnSpLocks/>
          </p:cNvCxnSpPr>
          <p:nvPr/>
        </p:nvCxnSpPr>
        <p:spPr>
          <a:xfrm>
            <a:off x="10058400" y="328880"/>
            <a:ext cx="60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93882B4-C0EB-4CE6-9089-693E2B6AF83A}"/>
              </a:ext>
            </a:extLst>
          </p:cNvPr>
          <p:cNvCxnSpPr>
            <a:cxnSpLocks/>
          </p:cNvCxnSpPr>
          <p:nvPr/>
        </p:nvCxnSpPr>
        <p:spPr>
          <a:xfrm>
            <a:off x="9864090" y="578855"/>
            <a:ext cx="679949" cy="34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3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60F5-4707-41B3-B95B-421FCD40C268}"/>
              </a:ext>
            </a:extLst>
          </p:cNvPr>
          <p:cNvSpPr>
            <a:spLocks noGrp="1"/>
          </p:cNvSpPr>
          <p:nvPr>
            <p:ph type="title"/>
          </p:nvPr>
        </p:nvSpPr>
        <p:spPr/>
        <p:txBody>
          <a:bodyPr/>
          <a:lstStyle/>
          <a:p>
            <a:r>
              <a:rPr lang="en-US" dirty="0"/>
              <a:t>Results/Shortcomings (All Three)</a:t>
            </a:r>
          </a:p>
        </p:txBody>
      </p:sp>
      <p:sp>
        <p:nvSpPr>
          <p:cNvPr id="3" name="Content Placeholder 2">
            <a:extLst>
              <a:ext uri="{FF2B5EF4-FFF2-40B4-BE49-F238E27FC236}">
                <a16:creationId xmlns:a16="http://schemas.microsoft.com/office/drawing/2014/main" id="{BFD47723-94F2-4916-BF7B-0230B489D3D0}"/>
              </a:ext>
            </a:extLst>
          </p:cNvPr>
          <p:cNvSpPr>
            <a:spLocks noGrp="1"/>
          </p:cNvSpPr>
          <p:nvPr>
            <p:ph idx="1"/>
          </p:nvPr>
        </p:nvSpPr>
        <p:spPr/>
        <p:txBody>
          <a:bodyPr>
            <a:normAutofit lnSpcReduction="10000"/>
          </a:bodyPr>
          <a:lstStyle/>
          <a:p>
            <a:r>
              <a:rPr lang="en-US" dirty="0"/>
              <a:t>In this case, a configuration where the aeroshell’s wake would impact the ballute was considered, to see the effects of an unsteady flow situation.</a:t>
            </a:r>
          </a:p>
          <a:p>
            <a:r>
              <a:rPr lang="en-US" dirty="0"/>
              <a:t>They attempted to get time-averaged heating rates for the ballute in this case.</a:t>
            </a:r>
          </a:p>
          <a:p>
            <a:r>
              <a:rPr lang="en-US" dirty="0"/>
              <a:t>Because the flow was very unsteady, </a:t>
            </a:r>
            <a:r>
              <a:rPr lang="en-US" dirty="0">
                <a:solidFill>
                  <a:srgbClr val="FF0000"/>
                </a:solidFill>
              </a:rPr>
              <a:t>DS2V would remove certain results </a:t>
            </a:r>
            <a:r>
              <a:rPr lang="en-US" dirty="0"/>
              <a:t>if the number of molecules in the simulation fluctuated by more than some (unspecified) number of standard deviations.</a:t>
            </a:r>
          </a:p>
          <a:p>
            <a:r>
              <a:rPr lang="en-US" b="1" dirty="0"/>
              <a:t>My interpretation</a:t>
            </a:r>
            <a:r>
              <a:rPr lang="en-US" dirty="0"/>
              <a:t>: the sim needs to add molecules if the flow is complicated. Too much variation in molecules -&gt; not an accurate comparison -&gt; not a useful time-averaged result.</a:t>
            </a:r>
          </a:p>
        </p:txBody>
      </p:sp>
      <p:pic>
        <p:nvPicPr>
          <p:cNvPr id="4" name="Picture 3">
            <a:extLst>
              <a:ext uri="{FF2B5EF4-FFF2-40B4-BE49-F238E27FC236}">
                <a16:creationId xmlns:a16="http://schemas.microsoft.com/office/drawing/2014/main" id="{B3588DC5-1B90-4DEA-B251-27EC29424311}"/>
              </a:ext>
            </a:extLst>
          </p:cNvPr>
          <p:cNvPicPr>
            <a:picLocks noChangeAspect="1"/>
          </p:cNvPicPr>
          <p:nvPr/>
        </p:nvPicPr>
        <p:blipFill>
          <a:blip r:embed="rId2"/>
          <a:stretch>
            <a:fillRect/>
          </a:stretch>
        </p:blipFill>
        <p:spPr>
          <a:xfrm>
            <a:off x="10464029" y="230188"/>
            <a:ext cx="1291861" cy="1312126"/>
          </a:xfrm>
          <a:prstGeom prst="rect">
            <a:avLst/>
          </a:prstGeom>
        </p:spPr>
      </p:pic>
      <p:cxnSp>
        <p:nvCxnSpPr>
          <p:cNvPr id="5" name="Straight Arrow Connector 4">
            <a:extLst>
              <a:ext uri="{FF2B5EF4-FFF2-40B4-BE49-F238E27FC236}">
                <a16:creationId xmlns:a16="http://schemas.microsoft.com/office/drawing/2014/main" id="{92C3B7B7-55B2-49B9-858E-675A5A675734}"/>
              </a:ext>
            </a:extLst>
          </p:cNvPr>
          <p:cNvCxnSpPr>
            <a:cxnSpLocks/>
          </p:cNvCxnSpPr>
          <p:nvPr/>
        </p:nvCxnSpPr>
        <p:spPr>
          <a:xfrm>
            <a:off x="9978390" y="559068"/>
            <a:ext cx="60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E25B3F8-33FE-433B-9C71-15DBD60E70F3}"/>
              </a:ext>
            </a:extLst>
          </p:cNvPr>
          <p:cNvCxnSpPr>
            <a:cxnSpLocks/>
          </p:cNvCxnSpPr>
          <p:nvPr/>
        </p:nvCxnSpPr>
        <p:spPr>
          <a:xfrm>
            <a:off x="9784080" y="809043"/>
            <a:ext cx="679949" cy="34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BE120C2-2886-452E-BAF1-2CD01FFFA2EB}"/>
              </a:ext>
            </a:extLst>
          </p:cNvPr>
          <p:cNvCxnSpPr>
            <a:cxnSpLocks/>
          </p:cNvCxnSpPr>
          <p:nvPr/>
        </p:nvCxnSpPr>
        <p:spPr>
          <a:xfrm>
            <a:off x="9978390" y="809043"/>
            <a:ext cx="605790" cy="7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18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F4B7-622C-4A10-93FF-AB8065B201B5}"/>
              </a:ext>
            </a:extLst>
          </p:cNvPr>
          <p:cNvSpPr>
            <a:spLocks noGrp="1"/>
          </p:cNvSpPr>
          <p:nvPr>
            <p:ph type="title"/>
          </p:nvPr>
        </p:nvSpPr>
        <p:spPr/>
        <p:txBody>
          <a:bodyPr/>
          <a:lstStyle/>
          <a:p>
            <a:r>
              <a:rPr lang="en-US" dirty="0"/>
              <a:t>Results/Shortcomings (All Three)</a:t>
            </a:r>
          </a:p>
        </p:txBody>
      </p:sp>
      <p:sp>
        <p:nvSpPr>
          <p:cNvPr id="3" name="Content Placeholder 2">
            <a:extLst>
              <a:ext uri="{FF2B5EF4-FFF2-40B4-BE49-F238E27FC236}">
                <a16:creationId xmlns:a16="http://schemas.microsoft.com/office/drawing/2014/main" id="{26879EF4-E27C-48FC-8D11-D62B5817D0D2}"/>
              </a:ext>
            </a:extLst>
          </p:cNvPr>
          <p:cNvSpPr>
            <a:spLocks noGrp="1"/>
          </p:cNvSpPr>
          <p:nvPr>
            <p:ph idx="1"/>
          </p:nvPr>
        </p:nvSpPr>
        <p:spPr>
          <a:xfrm>
            <a:off x="838201" y="1825625"/>
            <a:ext cx="5726430" cy="4351338"/>
          </a:xfrm>
        </p:spPr>
        <p:txBody>
          <a:bodyPr>
            <a:normAutofit/>
          </a:bodyPr>
          <a:lstStyle/>
          <a:p>
            <a:r>
              <a:rPr lang="en-US" dirty="0"/>
              <a:t>Towed ballute configuration selected so that the spacecraft shock hit the ballute produced shock–shock interactions which resulted in adverse aerothermodynamic loads for both the ballute and the aft end of the spacecraft. </a:t>
            </a:r>
          </a:p>
          <a:p>
            <a:r>
              <a:rPr lang="en-US" b="1" dirty="0"/>
              <a:t>In other words</a:t>
            </a:r>
            <a:r>
              <a:rPr lang="en-US" dirty="0"/>
              <a:t>: you want to avoid configurations where the spacecraft shock hits the ballute.</a:t>
            </a:r>
          </a:p>
        </p:txBody>
      </p:sp>
      <p:pic>
        <p:nvPicPr>
          <p:cNvPr id="4" name="Picture 3">
            <a:extLst>
              <a:ext uri="{FF2B5EF4-FFF2-40B4-BE49-F238E27FC236}">
                <a16:creationId xmlns:a16="http://schemas.microsoft.com/office/drawing/2014/main" id="{CB8D52A8-3FAB-440E-9346-92D4AA94611C}"/>
              </a:ext>
            </a:extLst>
          </p:cNvPr>
          <p:cNvPicPr>
            <a:picLocks noChangeAspect="1"/>
          </p:cNvPicPr>
          <p:nvPr/>
        </p:nvPicPr>
        <p:blipFill>
          <a:blip r:embed="rId3"/>
          <a:stretch>
            <a:fillRect/>
          </a:stretch>
        </p:blipFill>
        <p:spPr>
          <a:xfrm>
            <a:off x="10464029" y="230188"/>
            <a:ext cx="1291861" cy="1312126"/>
          </a:xfrm>
          <a:prstGeom prst="rect">
            <a:avLst/>
          </a:prstGeom>
        </p:spPr>
      </p:pic>
      <p:cxnSp>
        <p:nvCxnSpPr>
          <p:cNvPr id="5" name="Straight Arrow Connector 4">
            <a:extLst>
              <a:ext uri="{FF2B5EF4-FFF2-40B4-BE49-F238E27FC236}">
                <a16:creationId xmlns:a16="http://schemas.microsoft.com/office/drawing/2014/main" id="{B5E3E13E-2040-4B2D-8239-45CF58A53385}"/>
              </a:ext>
            </a:extLst>
          </p:cNvPr>
          <p:cNvCxnSpPr>
            <a:cxnSpLocks/>
          </p:cNvCxnSpPr>
          <p:nvPr/>
        </p:nvCxnSpPr>
        <p:spPr>
          <a:xfrm>
            <a:off x="9978390" y="559068"/>
            <a:ext cx="60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4DAB964-1A56-4CBA-A8AE-FEB68C7625D0}"/>
              </a:ext>
            </a:extLst>
          </p:cNvPr>
          <p:cNvCxnSpPr>
            <a:cxnSpLocks/>
          </p:cNvCxnSpPr>
          <p:nvPr/>
        </p:nvCxnSpPr>
        <p:spPr>
          <a:xfrm>
            <a:off x="9784080" y="809043"/>
            <a:ext cx="679949" cy="34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178C5EE-9F50-4D99-A4D5-CB0A880B6657}"/>
              </a:ext>
            </a:extLst>
          </p:cNvPr>
          <p:cNvCxnSpPr>
            <a:cxnSpLocks/>
          </p:cNvCxnSpPr>
          <p:nvPr/>
        </p:nvCxnSpPr>
        <p:spPr>
          <a:xfrm>
            <a:off x="9978390" y="809043"/>
            <a:ext cx="605790" cy="7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8D46048-7BFF-4143-B51B-55BA496493EB}"/>
              </a:ext>
            </a:extLst>
          </p:cNvPr>
          <p:cNvPicPr>
            <a:picLocks noChangeAspect="1"/>
          </p:cNvPicPr>
          <p:nvPr/>
        </p:nvPicPr>
        <p:blipFill>
          <a:blip r:embed="rId4"/>
          <a:stretch>
            <a:fillRect/>
          </a:stretch>
        </p:blipFill>
        <p:spPr>
          <a:xfrm>
            <a:off x="6465570" y="1599936"/>
            <a:ext cx="5726430" cy="5113902"/>
          </a:xfrm>
          <a:prstGeom prst="rect">
            <a:avLst/>
          </a:prstGeom>
        </p:spPr>
      </p:pic>
    </p:spTree>
    <p:extLst>
      <p:ext uri="{BB962C8B-B14F-4D97-AF65-F5344CB8AC3E}">
        <p14:creationId xmlns:p14="http://schemas.microsoft.com/office/powerpoint/2010/main" val="394345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00A65-10B0-4F79-9924-66BE3B686D03}"/>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The Topic</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D7E3EB-253F-45DA-9740-1103FFD16B70}"/>
              </a:ext>
            </a:extLst>
          </p:cNvPr>
          <p:cNvSpPr>
            <a:spLocks noGrp="1"/>
          </p:cNvSpPr>
          <p:nvPr>
            <p:ph idx="1"/>
          </p:nvPr>
        </p:nvSpPr>
        <p:spPr>
          <a:xfrm>
            <a:off x="593610" y="2121763"/>
            <a:ext cx="4077030" cy="3773010"/>
          </a:xfrm>
        </p:spPr>
        <p:txBody>
          <a:bodyPr>
            <a:noAutofit/>
          </a:bodyPr>
          <a:lstStyle/>
          <a:p>
            <a:r>
              <a:rPr lang="en-US" sz="2700" dirty="0">
                <a:solidFill>
                  <a:schemeClr val="bg1"/>
                </a:solidFill>
              </a:rPr>
              <a:t>Vehicles that enter the atmosphere of a planet move at orbital velocities </a:t>
            </a:r>
          </a:p>
          <a:p>
            <a:r>
              <a:rPr lang="en-US" sz="2700" dirty="0">
                <a:solidFill>
                  <a:schemeClr val="bg1"/>
                </a:solidFill>
              </a:rPr>
              <a:t>High velocity means high heating</a:t>
            </a:r>
          </a:p>
          <a:p>
            <a:r>
              <a:rPr lang="en-US" sz="2700" dirty="0">
                <a:solidFill>
                  <a:schemeClr val="bg1"/>
                </a:solidFill>
              </a:rPr>
              <a:t>Heating can be reduced by lowering velocity higher in the atmosphere</a:t>
            </a:r>
          </a:p>
        </p:txBody>
      </p:sp>
      <p:pic>
        <p:nvPicPr>
          <p:cNvPr id="5" name="Picture 4" descr="Timeline&#10;&#10;Description automatically generated">
            <a:extLst>
              <a:ext uri="{FF2B5EF4-FFF2-40B4-BE49-F238E27FC236}">
                <a16:creationId xmlns:a16="http://schemas.microsoft.com/office/drawing/2014/main" id="{2773855E-177C-4221-9146-9B45C12EB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852794"/>
            <a:ext cx="6596652" cy="4996963"/>
          </a:xfrm>
          <a:prstGeom prst="rect">
            <a:avLst/>
          </a:prstGeom>
        </p:spPr>
      </p:pic>
    </p:spTree>
    <p:extLst>
      <p:ext uri="{BB962C8B-B14F-4D97-AF65-F5344CB8AC3E}">
        <p14:creationId xmlns:p14="http://schemas.microsoft.com/office/powerpoint/2010/main" val="295518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FA53-F97A-40D3-AC74-82CCF7888B8A}"/>
              </a:ext>
            </a:extLst>
          </p:cNvPr>
          <p:cNvSpPr>
            <a:spLocks noGrp="1"/>
          </p:cNvSpPr>
          <p:nvPr>
            <p:ph type="title"/>
          </p:nvPr>
        </p:nvSpPr>
        <p:spPr/>
        <p:txBody>
          <a:bodyPr/>
          <a:lstStyle/>
          <a:p>
            <a:r>
              <a:rPr lang="en-US" dirty="0"/>
              <a:t>Comparing to Another Study</a:t>
            </a:r>
          </a:p>
        </p:txBody>
      </p:sp>
      <p:sp>
        <p:nvSpPr>
          <p:cNvPr id="3" name="Content Placeholder 2">
            <a:extLst>
              <a:ext uri="{FF2B5EF4-FFF2-40B4-BE49-F238E27FC236}">
                <a16:creationId xmlns:a16="http://schemas.microsoft.com/office/drawing/2014/main" id="{CCC0D8C5-DE76-46F1-B432-4AAAA9B8628C}"/>
              </a:ext>
            </a:extLst>
          </p:cNvPr>
          <p:cNvSpPr>
            <a:spLocks noGrp="1"/>
          </p:cNvSpPr>
          <p:nvPr>
            <p:ph idx="1"/>
          </p:nvPr>
        </p:nvSpPr>
        <p:spPr>
          <a:xfrm>
            <a:off x="838200" y="1825625"/>
            <a:ext cx="5528310" cy="4351338"/>
          </a:xfrm>
        </p:spPr>
        <p:txBody>
          <a:bodyPr/>
          <a:lstStyle/>
          <a:p>
            <a:r>
              <a:rPr lang="en-US" dirty="0"/>
              <a:t>The time history of the velocity in this investigation is compared to that of a Titan ballute aerocapture study</a:t>
            </a:r>
          </a:p>
          <a:p>
            <a:r>
              <a:rPr lang="en-US" dirty="0">
                <a:solidFill>
                  <a:schemeClr val="accent6"/>
                </a:solidFill>
              </a:rPr>
              <a:t>Some relation is visible</a:t>
            </a:r>
          </a:p>
        </p:txBody>
      </p:sp>
      <p:pic>
        <p:nvPicPr>
          <p:cNvPr id="5" name="Picture 4">
            <a:extLst>
              <a:ext uri="{FF2B5EF4-FFF2-40B4-BE49-F238E27FC236}">
                <a16:creationId xmlns:a16="http://schemas.microsoft.com/office/drawing/2014/main" id="{550605E8-3652-42B9-AE82-CBF6659CDE94}"/>
              </a:ext>
            </a:extLst>
          </p:cNvPr>
          <p:cNvPicPr>
            <a:picLocks noChangeAspect="1"/>
          </p:cNvPicPr>
          <p:nvPr/>
        </p:nvPicPr>
        <p:blipFill>
          <a:blip r:embed="rId3"/>
          <a:stretch>
            <a:fillRect/>
          </a:stretch>
        </p:blipFill>
        <p:spPr>
          <a:xfrm>
            <a:off x="6473935" y="1240949"/>
            <a:ext cx="5850732" cy="5520690"/>
          </a:xfrm>
          <a:prstGeom prst="rect">
            <a:avLst/>
          </a:prstGeom>
        </p:spPr>
      </p:pic>
    </p:spTree>
    <p:extLst>
      <p:ext uri="{BB962C8B-B14F-4D97-AF65-F5344CB8AC3E}">
        <p14:creationId xmlns:p14="http://schemas.microsoft.com/office/powerpoint/2010/main" val="348955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05D3-B39B-40DF-A8B1-62B61E6DBEB5}"/>
              </a:ext>
            </a:extLst>
          </p:cNvPr>
          <p:cNvSpPr>
            <a:spLocks noGrp="1"/>
          </p:cNvSpPr>
          <p:nvPr>
            <p:ph type="title"/>
          </p:nvPr>
        </p:nvSpPr>
        <p:spPr/>
        <p:txBody>
          <a:bodyPr/>
          <a:lstStyle/>
          <a:p>
            <a:r>
              <a:rPr lang="en-US" dirty="0"/>
              <a:t>Summary of Shortcomings</a:t>
            </a:r>
          </a:p>
        </p:txBody>
      </p:sp>
      <p:sp>
        <p:nvSpPr>
          <p:cNvPr id="3" name="Content Placeholder 2">
            <a:extLst>
              <a:ext uri="{FF2B5EF4-FFF2-40B4-BE49-F238E27FC236}">
                <a16:creationId xmlns:a16="http://schemas.microsoft.com/office/drawing/2014/main" id="{5B2642DA-B2D0-491F-8B40-8969BA31BE60}"/>
              </a:ext>
            </a:extLst>
          </p:cNvPr>
          <p:cNvSpPr>
            <a:spLocks noGrp="1"/>
          </p:cNvSpPr>
          <p:nvPr>
            <p:ph idx="1"/>
          </p:nvPr>
        </p:nvSpPr>
        <p:spPr>
          <a:xfrm>
            <a:off x="838200" y="1825624"/>
            <a:ext cx="10515600" cy="4667251"/>
          </a:xfrm>
        </p:spPr>
        <p:txBody>
          <a:bodyPr>
            <a:normAutofit lnSpcReduction="10000"/>
          </a:bodyPr>
          <a:lstStyle/>
          <a:p>
            <a:r>
              <a:rPr lang="en-US" dirty="0"/>
              <a:t>2D version of the DSMC simulation was used throughout the investigation</a:t>
            </a:r>
          </a:p>
          <a:p>
            <a:r>
              <a:rPr lang="en-US" dirty="0"/>
              <a:t>Non-catalytic surfaces assumed, meaning calculated heat loads are underestimates</a:t>
            </a:r>
          </a:p>
          <a:p>
            <a:r>
              <a:rPr lang="en-US" dirty="0"/>
              <a:t>5 species atmosphere assumed (they did not specify which ones)</a:t>
            </a:r>
          </a:p>
          <a:p>
            <a:pPr lvl="1"/>
            <a:r>
              <a:rPr lang="en-US" dirty="0"/>
              <a:t>Not a big deal if they used the 5 most common ones for each atmospheric layer</a:t>
            </a:r>
          </a:p>
          <a:p>
            <a:r>
              <a:rPr lang="en-US" dirty="0"/>
              <a:t>Tethers assumed to be in freestream (not entirely true)</a:t>
            </a:r>
          </a:p>
          <a:p>
            <a:r>
              <a:rPr lang="en-US" dirty="0"/>
              <a:t>All three components configuration with no shock/shock interactions was not considered</a:t>
            </a:r>
          </a:p>
          <a:p>
            <a:r>
              <a:rPr lang="en-US" dirty="0"/>
              <a:t>No experimental verification </a:t>
            </a:r>
          </a:p>
          <a:p>
            <a:endParaRPr lang="en-US" dirty="0"/>
          </a:p>
          <a:p>
            <a:endParaRPr lang="en-US" dirty="0"/>
          </a:p>
        </p:txBody>
      </p:sp>
    </p:spTree>
    <p:extLst>
      <p:ext uri="{BB962C8B-B14F-4D97-AF65-F5344CB8AC3E}">
        <p14:creationId xmlns:p14="http://schemas.microsoft.com/office/powerpoint/2010/main" val="240468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05EA-C5C4-4B96-8CF3-747622D667F7}"/>
              </a:ext>
            </a:extLst>
          </p:cNvPr>
          <p:cNvSpPr>
            <a:spLocks noGrp="1"/>
          </p:cNvSpPr>
          <p:nvPr>
            <p:ph type="title"/>
          </p:nvPr>
        </p:nvSpPr>
        <p:spPr/>
        <p:txBody>
          <a:bodyPr/>
          <a:lstStyle/>
          <a:p>
            <a:r>
              <a:rPr lang="en-US" dirty="0"/>
              <a:t>Governing Equations for EDL</a:t>
            </a:r>
          </a:p>
        </p:txBody>
      </p:sp>
      <p:sp>
        <p:nvSpPr>
          <p:cNvPr id="3" name="Content Placeholder 2">
            <a:extLst>
              <a:ext uri="{FF2B5EF4-FFF2-40B4-BE49-F238E27FC236}">
                <a16:creationId xmlns:a16="http://schemas.microsoft.com/office/drawing/2014/main" id="{11631E25-99D6-45C6-AE7B-2F3C5AD0B4CA}"/>
              </a:ext>
            </a:extLst>
          </p:cNvPr>
          <p:cNvSpPr>
            <a:spLocks noGrp="1"/>
          </p:cNvSpPr>
          <p:nvPr>
            <p:ph idx="1"/>
          </p:nvPr>
        </p:nvSpPr>
        <p:spPr/>
        <p:txBody>
          <a:bodyPr>
            <a:normAutofit/>
          </a:bodyPr>
          <a:lstStyle/>
          <a:p>
            <a:r>
              <a:rPr lang="en-US" dirty="0"/>
              <a:t>Max heat rate</a:t>
            </a:r>
          </a:p>
          <a:p>
            <a:endParaRPr lang="en-US" dirty="0"/>
          </a:p>
          <a:p>
            <a:r>
              <a:rPr lang="en-US" dirty="0"/>
              <a:t>Total heat load</a:t>
            </a:r>
          </a:p>
          <a:p>
            <a:endParaRPr lang="en-US" dirty="0"/>
          </a:p>
          <a:p>
            <a:r>
              <a:rPr lang="en-US" dirty="0"/>
              <a:t>Knudsen Number </a:t>
            </a:r>
          </a:p>
          <a:p>
            <a:endParaRPr lang="en-US" dirty="0"/>
          </a:p>
          <a:p>
            <a:r>
              <a:rPr lang="en-US" dirty="0"/>
              <a:t>Mean Free Path</a:t>
            </a:r>
          </a:p>
          <a:p>
            <a:pPr marL="0" indent="0">
              <a:buNone/>
            </a:pPr>
            <a:endParaRPr lang="en-US" dirty="0"/>
          </a:p>
        </p:txBody>
      </p:sp>
      <p:pic>
        <p:nvPicPr>
          <p:cNvPr id="5" name="Picture 4">
            <a:extLst>
              <a:ext uri="{FF2B5EF4-FFF2-40B4-BE49-F238E27FC236}">
                <a16:creationId xmlns:a16="http://schemas.microsoft.com/office/drawing/2014/main" id="{38695F65-0895-4C4E-8503-A778A3033D32}"/>
              </a:ext>
            </a:extLst>
          </p:cNvPr>
          <p:cNvPicPr>
            <a:picLocks noChangeAspect="1"/>
          </p:cNvPicPr>
          <p:nvPr/>
        </p:nvPicPr>
        <p:blipFill>
          <a:blip r:embed="rId3"/>
          <a:stretch>
            <a:fillRect/>
          </a:stretch>
        </p:blipFill>
        <p:spPr>
          <a:xfrm>
            <a:off x="3693421" y="1561207"/>
            <a:ext cx="4115374" cy="933580"/>
          </a:xfrm>
          <a:prstGeom prst="rect">
            <a:avLst/>
          </a:prstGeom>
        </p:spPr>
      </p:pic>
      <p:pic>
        <p:nvPicPr>
          <p:cNvPr id="7" name="Picture 6">
            <a:extLst>
              <a:ext uri="{FF2B5EF4-FFF2-40B4-BE49-F238E27FC236}">
                <a16:creationId xmlns:a16="http://schemas.microsoft.com/office/drawing/2014/main" id="{76EF6203-CC87-4299-922A-BD246A76843D}"/>
              </a:ext>
            </a:extLst>
          </p:cNvPr>
          <p:cNvPicPr>
            <a:picLocks noChangeAspect="1"/>
          </p:cNvPicPr>
          <p:nvPr/>
        </p:nvPicPr>
        <p:blipFill>
          <a:blip r:embed="rId4"/>
          <a:stretch>
            <a:fillRect/>
          </a:stretch>
        </p:blipFill>
        <p:spPr>
          <a:xfrm>
            <a:off x="4131632" y="2667654"/>
            <a:ext cx="3238952" cy="952633"/>
          </a:xfrm>
          <a:prstGeom prst="rect">
            <a:avLst/>
          </a:prstGeom>
        </p:spPr>
      </p:pic>
      <p:pic>
        <p:nvPicPr>
          <p:cNvPr id="9" name="Picture 8">
            <a:extLst>
              <a:ext uri="{FF2B5EF4-FFF2-40B4-BE49-F238E27FC236}">
                <a16:creationId xmlns:a16="http://schemas.microsoft.com/office/drawing/2014/main" id="{4E621873-21E6-461E-85A5-0049313345D9}"/>
              </a:ext>
            </a:extLst>
          </p:cNvPr>
          <p:cNvPicPr>
            <a:picLocks noChangeAspect="1"/>
          </p:cNvPicPr>
          <p:nvPr/>
        </p:nvPicPr>
        <p:blipFill>
          <a:blip r:embed="rId5"/>
          <a:stretch>
            <a:fillRect/>
          </a:stretch>
        </p:blipFill>
        <p:spPr>
          <a:xfrm>
            <a:off x="4903264" y="3726886"/>
            <a:ext cx="1476581" cy="781159"/>
          </a:xfrm>
          <a:prstGeom prst="rect">
            <a:avLst/>
          </a:prstGeom>
        </p:spPr>
      </p:pic>
      <p:pic>
        <p:nvPicPr>
          <p:cNvPr id="11" name="Picture 10">
            <a:extLst>
              <a:ext uri="{FF2B5EF4-FFF2-40B4-BE49-F238E27FC236}">
                <a16:creationId xmlns:a16="http://schemas.microsoft.com/office/drawing/2014/main" id="{6CBC4A02-2ABB-4E07-9DA7-6A756EC714D4}"/>
              </a:ext>
            </a:extLst>
          </p:cNvPr>
          <p:cNvPicPr>
            <a:picLocks noChangeAspect="1"/>
          </p:cNvPicPr>
          <p:nvPr/>
        </p:nvPicPr>
        <p:blipFill>
          <a:blip r:embed="rId6"/>
          <a:stretch>
            <a:fillRect/>
          </a:stretch>
        </p:blipFill>
        <p:spPr>
          <a:xfrm>
            <a:off x="4793712" y="4770433"/>
            <a:ext cx="1695687" cy="885949"/>
          </a:xfrm>
          <a:prstGeom prst="rect">
            <a:avLst/>
          </a:prstGeom>
        </p:spPr>
      </p:pic>
    </p:spTree>
    <p:extLst>
      <p:ext uri="{BB962C8B-B14F-4D97-AF65-F5344CB8AC3E}">
        <p14:creationId xmlns:p14="http://schemas.microsoft.com/office/powerpoint/2010/main" val="213551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15EF-17A3-467E-8810-B388D99223B2}"/>
              </a:ext>
            </a:extLst>
          </p:cNvPr>
          <p:cNvSpPr>
            <a:spLocks noGrp="1"/>
          </p:cNvSpPr>
          <p:nvPr>
            <p:ph type="title"/>
          </p:nvPr>
        </p:nvSpPr>
        <p:spPr/>
        <p:txBody>
          <a:bodyPr/>
          <a:lstStyle/>
          <a:p>
            <a:r>
              <a:rPr lang="en-US" dirty="0"/>
              <a:t>Aeroshell With Towed Ballute Concept</a:t>
            </a:r>
          </a:p>
        </p:txBody>
      </p:sp>
      <p:sp>
        <p:nvSpPr>
          <p:cNvPr id="3" name="Content Placeholder 2">
            <a:extLst>
              <a:ext uri="{FF2B5EF4-FFF2-40B4-BE49-F238E27FC236}">
                <a16:creationId xmlns:a16="http://schemas.microsoft.com/office/drawing/2014/main" id="{D4A3BCC2-37D3-45D1-A22C-A4C21C521EB7}"/>
              </a:ext>
            </a:extLst>
          </p:cNvPr>
          <p:cNvSpPr>
            <a:spLocks noGrp="1"/>
          </p:cNvSpPr>
          <p:nvPr>
            <p:ph idx="1"/>
          </p:nvPr>
        </p:nvSpPr>
        <p:spPr>
          <a:xfrm>
            <a:off x="838200" y="1825625"/>
            <a:ext cx="5257800" cy="4351338"/>
          </a:xfrm>
        </p:spPr>
        <p:txBody>
          <a:bodyPr>
            <a:normAutofit/>
          </a:bodyPr>
          <a:lstStyle/>
          <a:p>
            <a:r>
              <a:rPr lang="en-US" dirty="0"/>
              <a:t>You can slow down sooner with a large surface area</a:t>
            </a:r>
          </a:p>
          <a:p>
            <a:r>
              <a:rPr lang="en-US" dirty="0"/>
              <a:t>One way to do that is to attach a deployable ballute to a regular aeroshell</a:t>
            </a:r>
          </a:p>
          <a:p>
            <a:r>
              <a:rPr lang="en-US" dirty="0"/>
              <a:t>Three main components to investigate:</a:t>
            </a:r>
          </a:p>
          <a:p>
            <a:pPr lvl="1"/>
            <a:r>
              <a:rPr lang="en-US" dirty="0"/>
              <a:t>Spacecraft/Aeroshell</a:t>
            </a:r>
          </a:p>
          <a:p>
            <a:pPr lvl="1"/>
            <a:r>
              <a:rPr lang="en-US" dirty="0"/>
              <a:t>Tethers</a:t>
            </a:r>
          </a:p>
          <a:p>
            <a:pPr lvl="1"/>
            <a:r>
              <a:rPr lang="en-US" dirty="0"/>
              <a:t>Toroidal Ballute</a:t>
            </a:r>
          </a:p>
        </p:txBody>
      </p:sp>
      <p:pic>
        <p:nvPicPr>
          <p:cNvPr id="5" name="Picture 4">
            <a:extLst>
              <a:ext uri="{FF2B5EF4-FFF2-40B4-BE49-F238E27FC236}">
                <a16:creationId xmlns:a16="http://schemas.microsoft.com/office/drawing/2014/main" id="{951C428C-B15C-4688-8A24-4071417D4FB3}"/>
              </a:ext>
            </a:extLst>
          </p:cNvPr>
          <p:cNvPicPr>
            <a:picLocks noChangeAspect="1"/>
          </p:cNvPicPr>
          <p:nvPr/>
        </p:nvPicPr>
        <p:blipFill>
          <a:blip r:embed="rId3"/>
          <a:stretch>
            <a:fillRect/>
          </a:stretch>
        </p:blipFill>
        <p:spPr>
          <a:xfrm>
            <a:off x="6467392" y="1529817"/>
            <a:ext cx="4886408" cy="4963058"/>
          </a:xfrm>
          <a:prstGeom prst="rect">
            <a:avLst/>
          </a:prstGeom>
        </p:spPr>
      </p:pic>
    </p:spTree>
    <p:extLst>
      <p:ext uri="{BB962C8B-B14F-4D97-AF65-F5344CB8AC3E}">
        <p14:creationId xmlns:p14="http://schemas.microsoft.com/office/powerpoint/2010/main" val="381096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D96B-B736-4988-AEBB-510063F1BC58}"/>
              </a:ext>
            </a:extLst>
          </p:cNvPr>
          <p:cNvSpPr>
            <a:spLocks noGrp="1"/>
          </p:cNvSpPr>
          <p:nvPr>
            <p:ph type="title"/>
          </p:nvPr>
        </p:nvSpPr>
        <p:spPr/>
        <p:txBody>
          <a:bodyPr/>
          <a:lstStyle/>
          <a:p>
            <a:r>
              <a:rPr lang="en-US" dirty="0"/>
              <a:t>Ballute Benefits</a:t>
            </a:r>
          </a:p>
        </p:txBody>
      </p:sp>
      <p:sp>
        <p:nvSpPr>
          <p:cNvPr id="3" name="Content Placeholder 2">
            <a:extLst>
              <a:ext uri="{FF2B5EF4-FFF2-40B4-BE49-F238E27FC236}">
                <a16:creationId xmlns:a16="http://schemas.microsoft.com/office/drawing/2014/main" id="{45E44FAE-29B3-4B37-BD9A-55985E1D39BF}"/>
              </a:ext>
            </a:extLst>
          </p:cNvPr>
          <p:cNvSpPr>
            <a:spLocks noGrp="1"/>
          </p:cNvSpPr>
          <p:nvPr>
            <p:ph idx="1"/>
          </p:nvPr>
        </p:nvSpPr>
        <p:spPr/>
        <p:txBody>
          <a:bodyPr/>
          <a:lstStyle/>
          <a:p>
            <a:r>
              <a:rPr lang="en-US" dirty="0"/>
              <a:t>with a ballute, </a:t>
            </a:r>
            <a:r>
              <a:rPr lang="en-US" sz="2800" dirty="0">
                <a:effectLst/>
                <a:latin typeface="Calibri" panose="020F0502020204030204" pitchFamily="34" charset="0"/>
                <a:ea typeface="Calibri" panose="020F0502020204030204" pitchFamily="34" charset="0"/>
                <a:cs typeface="Times New Roman" panose="02020603050405020304" pitchFamily="18" charset="0"/>
              </a:rPr>
              <a:t>peak deceleration and heating occur higher up in the atmosphere. </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Since density is lower higher up in the atmosphere, the entry vehicle experiences lower peak aerodynamic and heating loads.</a:t>
            </a:r>
            <a:endParaRPr lang="en-US" dirty="0"/>
          </a:p>
        </p:txBody>
      </p:sp>
    </p:spTree>
    <p:extLst>
      <p:ext uri="{BB962C8B-B14F-4D97-AF65-F5344CB8AC3E}">
        <p14:creationId xmlns:p14="http://schemas.microsoft.com/office/powerpoint/2010/main" val="345907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58AA-F44F-49C0-8FCC-BAE810D6DB95}"/>
              </a:ext>
            </a:extLst>
          </p:cNvPr>
          <p:cNvSpPr>
            <a:spLocks noGrp="1"/>
          </p:cNvSpPr>
          <p:nvPr>
            <p:ph type="title"/>
          </p:nvPr>
        </p:nvSpPr>
        <p:spPr/>
        <p:txBody>
          <a:bodyPr/>
          <a:lstStyle/>
          <a:p>
            <a:r>
              <a:rPr lang="en-US" dirty="0"/>
              <a:t>The Paper</a:t>
            </a:r>
          </a:p>
        </p:txBody>
      </p:sp>
      <p:sp>
        <p:nvSpPr>
          <p:cNvPr id="3" name="Content Placeholder 2">
            <a:extLst>
              <a:ext uri="{FF2B5EF4-FFF2-40B4-BE49-F238E27FC236}">
                <a16:creationId xmlns:a16="http://schemas.microsoft.com/office/drawing/2014/main" id="{B93D20C8-2171-4A56-9A8D-3DADCDDFED94}"/>
              </a:ext>
            </a:extLst>
          </p:cNvPr>
          <p:cNvSpPr>
            <a:spLocks noGrp="1"/>
          </p:cNvSpPr>
          <p:nvPr>
            <p:ph idx="1"/>
          </p:nvPr>
        </p:nvSpPr>
        <p:spPr>
          <a:xfrm>
            <a:off x="838200" y="1825625"/>
            <a:ext cx="4488180" cy="4351338"/>
          </a:xfrm>
        </p:spPr>
        <p:txBody>
          <a:bodyPr>
            <a:noAutofit/>
          </a:bodyPr>
          <a:lstStyle/>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paper investigates the aerodynamics of an aeroshell with a towed ballute using DSMC</a:t>
            </a:r>
          </a:p>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Since the flow higher up in the atmosphere is rarefied, a DSMC is preferred</a:t>
            </a:r>
          </a:p>
          <a:p>
            <a:endParaRPr lang="en-US" dirty="0"/>
          </a:p>
        </p:txBody>
      </p:sp>
      <p:pic>
        <p:nvPicPr>
          <p:cNvPr id="5" name="Picture 4" descr="Diagram, schematic&#10;&#10;Description automatically generated">
            <a:extLst>
              <a:ext uri="{FF2B5EF4-FFF2-40B4-BE49-F238E27FC236}">
                <a16:creationId xmlns:a16="http://schemas.microsoft.com/office/drawing/2014/main" id="{C07423CA-E26E-4F43-A5E7-28831B182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380" y="1424940"/>
            <a:ext cx="6808470" cy="4465320"/>
          </a:xfrm>
          <a:prstGeom prst="rect">
            <a:avLst/>
          </a:prstGeom>
        </p:spPr>
      </p:pic>
    </p:spTree>
    <p:extLst>
      <p:ext uri="{BB962C8B-B14F-4D97-AF65-F5344CB8AC3E}">
        <p14:creationId xmlns:p14="http://schemas.microsoft.com/office/powerpoint/2010/main" val="427799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80B9-99D4-414F-826C-E145EC1DDB83}"/>
              </a:ext>
            </a:extLst>
          </p:cNvPr>
          <p:cNvSpPr>
            <a:spLocks noGrp="1"/>
          </p:cNvSpPr>
          <p:nvPr>
            <p:ph type="title"/>
          </p:nvPr>
        </p:nvSpPr>
        <p:spPr/>
        <p:txBody>
          <a:bodyPr/>
          <a:lstStyle/>
          <a:p>
            <a:r>
              <a:rPr lang="en-US" dirty="0"/>
              <a:t>The Paper</a:t>
            </a:r>
          </a:p>
        </p:txBody>
      </p:sp>
      <p:sp>
        <p:nvSpPr>
          <p:cNvPr id="3" name="Content Placeholder 2">
            <a:extLst>
              <a:ext uri="{FF2B5EF4-FFF2-40B4-BE49-F238E27FC236}">
                <a16:creationId xmlns:a16="http://schemas.microsoft.com/office/drawing/2014/main" id="{F4C68FB2-A72E-42B7-9C9A-8B44E87EA22A}"/>
              </a:ext>
            </a:extLst>
          </p:cNvPr>
          <p:cNvSpPr>
            <a:spLocks noGrp="1"/>
          </p:cNvSpPr>
          <p:nvPr>
            <p:ph idx="1"/>
          </p:nvPr>
        </p:nvSpPr>
        <p:spPr>
          <a:xfrm>
            <a:off x="838200" y="1825625"/>
            <a:ext cx="5257800" cy="4351338"/>
          </a:xfrm>
        </p:spPr>
        <p:txBody>
          <a:bodyPr>
            <a:normAutofit lnSpcReduction="10000"/>
          </a:bodyPr>
          <a:lstStyle/>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What was simulated:</a:t>
            </a:r>
          </a:p>
          <a:p>
            <a:pPr marL="457200" lvl="1">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aeroshell, tethers, and ballute separately</a:t>
            </a:r>
          </a:p>
          <a:p>
            <a:pPr marL="457200" lvl="1">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aeroshell with ballute</a:t>
            </a:r>
          </a:p>
          <a:p>
            <a:pPr marL="457200" lvl="1">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All three combined</a:t>
            </a:r>
          </a:p>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Drag and heating coefficients as functions of rarefaction were determined</a:t>
            </a:r>
          </a:p>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Shock interactions of the ballute in freestream and ballute with aeroshell are also presented.</a:t>
            </a:r>
          </a:p>
          <a:p>
            <a:endParaRPr lang="en-US" dirty="0"/>
          </a:p>
        </p:txBody>
      </p:sp>
      <p:pic>
        <p:nvPicPr>
          <p:cNvPr id="5" name="Picture 4">
            <a:extLst>
              <a:ext uri="{FF2B5EF4-FFF2-40B4-BE49-F238E27FC236}">
                <a16:creationId xmlns:a16="http://schemas.microsoft.com/office/drawing/2014/main" id="{50AC3BD2-13F6-408D-AE40-2B10972DB860}"/>
              </a:ext>
            </a:extLst>
          </p:cNvPr>
          <p:cNvPicPr>
            <a:picLocks noChangeAspect="1"/>
          </p:cNvPicPr>
          <p:nvPr/>
        </p:nvPicPr>
        <p:blipFill rotWithShape="1">
          <a:blip r:embed="rId3"/>
          <a:srcRect l="4722" r="3665"/>
          <a:stretch/>
        </p:blipFill>
        <p:spPr>
          <a:xfrm>
            <a:off x="6229350" y="1745356"/>
            <a:ext cx="5237463" cy="4511876"/>
          </a:xfrm>
          <a:prstGeom prst="rect">
            <a:avLst/>
          </a:prstGeom>
        </p:spPr>
      </p:pic>
    </p:spTree>
    <p:extLst>
      <p:ext uri="{BB962C8B-B14F-4D97-AF65-F5344CB8AC3E}">
        <p14:creationId xmlns:p14="http://schemas.microsoft.com/office/powerpoint/2010/main" val="85917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5152-B237-4F3E-9D2D-C4AC35FA3B6C}"/>
              </a:ext>
            </a:extLst>
          </p:cNvPr>
          <p:cNvSpPr>
            <a:spLocks noGrp="1"/>
          </p:cNvSpPr>
          <p:nvPr>
            <p:ph type="title"/>
          </p:nvPr>
        </p:nvSpPr>
        <p:spPr/>
        <p:txBody>
          <a:bodyPr/>
          <a:lstStyle/>
          <a:p>
            <a:r>
              <a:rPr lang="en-US" dirty="0"/>
              <a:t>Complexity of EDL</a:t>
            </a:r>
          </a:p>
        </p:txBody>
      </p:sp>
      <p:sp>
        <p:nvSpPr>
          <p:cNvPr id="3" name="Content Placeholder 2">
            <a:extLst>
              <a:ext uri="{FF2B5EF4-FFF2-40B4-BE49-F238E27FC236}">
                <a16:creationId xmlns:a16="http://schemas.microsoft.com/office/drawing/2014/main" id="{E57F1A99-B117-486C-8FEB-3C7E4CD32564}"/>
              </a:ext>
            </a:extLst>
          </p:cNvPr>
          <p:cNvSpPr>
            <a:spLocks noGrp="1"/>
          </p:cNvSpPr>
          <p:nvPr>
            <p:ph idx="1"/>
          </p:nvPr>
        </p:nvSpPr>
        <p:spPr>
          <a:xfrm>
            <a:off x="838200" y="1825625"/>
            <a:ext cx="5257800" cy="4351338"/>
          </a:xfrm>
        </p:spPr>
        <p:txBody>
          <a:bodyPr>
            <a:normAutofit/>
          </a:bodyPr>
          <a:lstStyle/>
          <a:p>
            <a:r>
              <a:rPr lang="en-US" dirty="0"/>
              <a:t>To capture as many effects as possible, this project investigated:</a:t>
            </a:r>
          </a:p>
          <a:p>
            <a:pPr lvl="1"/>
            <a:r>
              <a:rPr lang="en-US" dirty="0"/>
              <a:t>Reacting chemistry</a:t>
            </a:r>
          </a:p>
          <a:p>
            <a:pPr lvl="1"/>
            <a:r>
              <a:rPr lang="en-US" dirty="0"/>
              <a:t>Nonequilibrium viscous effects</a:t>
            </a:r>
          </a:p>
          <a:p>
            <a:pPr lvl="1"/>
            <a:r>
              <a:rPr lang="en-US" dirty="0"/>
              <a:t>Effects that affect flow through shock interactions</a:t>
            </a:r>
          </a:p>
          <a:p>
            <a:pPr lvl="1"/>
            <a:r>
              <a:rPr lang="en-US" dirty="0"/>
              <a:t>Recirculation</a:t>
            </a:r>
          </a:p>
          <a:p>
            <a:pPr lvl="1"/>
            <a:r>
              <a:rPr lang="en-US" dirty="0"/>
              <a:t>Potential unsteady effects</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1E7D48BB-5CAC-45C6-BC3C-020D5FE8D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00250"/>
            <a:ext cx="5598555" cy="3429000"/>
          </a:xfrm>
          <a:prstGeom prst="rect">
            <a:avLst/>
          </a:prstGeom>
        </p:spPr>
      </p:pic>
    </p:spTree>
    <p:extLst>
      <p:ext uri="{BB962C8B-B14F-4D97-AF65-F5344CB8AC3E}">
        <p14:creationId xmlns:p14="http://schemas.microsoft.com/office/powerpoint/2010/main" val="162725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CA3F-A78F-42E5-AE76-B2670B82E2CD}"/>
              </a:ext>
            </a:extLst>
          </p:cNvPr>
          <p:cNvSpPr>
            <a:spLocks noGrp="1"/>
          </p:cNvSpPr>
          <p:nvPr>
            <p:ph type="title"/>
          </p:nvPr>
        </p:nvSpPr>
        <p:spPr/>
        <p:txBody>
          <a:bodyPr/>
          <a:lstStyle/>
          <a:p>
            <a:r>
              <a:rPr lang="en-US" dirty="0"/>
              <a:t>DSMC Concepts</a:t>
            </a:r>
          </a:p>
        </p:txBody>
      </p:sp>
      <p:sp>
        <p:nvSpPr>
          <p:cNvPr id="3" name="Content Placeholder 2">
            <a:extLst>
              <a:ext uri="{FF2B5EF4-FFF2-40B4-BE49-F238E27FC236}">
                <a16:creationId xmlns:a16="http://schemas.microsoft.com/office/drawing/2014/main" id="{2C8CEE3D-9BEA-4CFC-A12E-36DF52D02A08}"/>
              </a:ext>
            </a:extLst>
          </p:cNvPr>
          <p:cNvSpPr>
            <a:spLocks noGrp="1"/>
          </p:cNvSpPr>
          <p:nvPr>
            <p:ph idx="1"/>
          </p:nvPr>
        </p:nvSpPr>
        <p:spPr>
          <a:xfrm>
            <a:off x="838200" y="1825625"/>
            <a:ext cx="5425440" cy="4351338"/>
          </a:xfrm>
        </p:spPr>
        <p:txBody>
          <a:bodyPr>
            <a:normAutofit/>
          </a:bodyPr>
          <a:lstStyle/>
          <a:p>
            <a:r>
              <a:rPr lang="en-US" dirty="0"/>
              <a:t>Uses simulation molecules to represent real ones</a:t>
            </a:r>
          </a:p>
          <a:p>
            <a:r>
              <a:rPr lang="en-US" dirty="0"/>
              <a:t>Simulating collisions between all particles in a system would be highly inefficient</a:t>
            </a:r>
          </a:p>
          <a:p>
            <a:r>
              <a:rPr lang="en-US" dirty="0"/>
              <a:t>Only nearby particles can collide</a:t>
            </a:r>
          </a:p>
          <a:p>
            <a:r>
              <a:rPr lang="en-US" dirty="0"/>
              <a:t>Instead of checking all molecules against each other, groups of particles are randomly selected to either collide or not</a:t>
            </a:r>
          </a:p>
        </p:txBody>
      </p:sp>
      <p:pic>
        <p:nvPicPr>
          <p:cNvPr id="10" name="Picture 9">
            <a:extLst>
              <a:ext uri="{FF2B5EF4-FFF2-40B4-BE49-F238E27FC236}">
                <a16:creationId xmlns:a16="http://schemas.microsoft.com/office/drawing/2014/main" id="{CBE24A9C-F74C-4223-889D-EA85CA7C3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097" y="1690688"/>
            <a:ext cx="5125165" cy="3629532"/>
          </a:xfrm>
          <a:prstGeom prst="rect">
            <a:avLst/>
          </a:prstGeom>
        </p:spPr>
      </p:pic>
    </p:spTree>
    <p:extLst>
      <p:ext uri="{BB962C8B-B14F-4D97-AF65-F5344CB8AC3E}">
        <p14:creationId xmlns:p14="http://schemas.microsoft.com/office/powerpoint/2010/main" val="3965167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1323</Words>
  <Application>Microsoft Office PowerPoint</Application>
  <PresentationFormat>Widescreen</PresentationFormat>
  <Paragraphs>137</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AdvOT3da6d4ad.I</vt:lpstr>
      <vt:lpstr>AdvOT563941f4</vt:lpstr>
      <vt:lpstr>AdvOT60ce307a.B</vt:lpstr>
      <vt:lpstr>AdvOT60ce307a.B+fb</vt:lpstr>
      <vt:lpstr>Arial</vt:lpstr>
      <vt:lpstr>Calibri</vt:lpstr>
      <vt:lpstr>Calibri Light</vt:lpstr>
      <vt:lpstr>Office Theme</vt:lpstr>
      <vt:lpstr>Direct Simulation Monte Carlo Simulations of Ballute Aerothermodynamics Under Hypersonic Rarefied Conditions</vt:lpstr>
      <vt:lpstr>The Topic</vt:lpstr>
      <vt:lpstr>Governing Equations for EDL</vt:lpstr>
      <vt:lpstr>Aeroshell With Towed Ballute Concept</vt:lpstr>
      <vt:lpstr>Ballute Benefits</vt:lpstr>
      <vt:lpstr>The Paper</vt:lpstr>
      <vt:lpstr>The Paper</vt:lpstr>
      <vt:lpstr>Complexity of EDL</vt:lpstr>
      <vt:lpstr>DSMC Concepts</vt:lpstr>
      <vt:lpstr>Governing Equations for DSMC</vt:lpstr>
      <vt:lpstr>DSMC Program Used: DS2V</vt:lpstr>
      <vt:lpstr>Assumptions</vt:lpstr>
      <vt:lpstr>Results (Ballute Simulation)</vt:lpstr>
      <vt:lpstr>Results (Ballute Simulation)</vt:lpstr>
      <vt:lpstr>Result/Shortcoming (Capsule Simulation)</vt:lpstr>
      <vt:lpstr>Results (Tether Simulation)</vt:lpstr>
      <vt:lpstr>Result/Shortcoming (Ballute and Capsule)</vt:lpstr>
      <vt:lpstr>Results/Shortcomings (All Three)</vt:lpstr>
      <vt:lpstr>Results/Shortcomings (All Three)</vt:lpstr>
      <vt:lpstr>Comparing to Another Study</vt:lpstr>
      <vt:lpstr>Summary of Shortcomings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EDL Simulation Paper Review</dc:title>
  <dc:creator>Nikita Persikov</dc:creator>
  <cp:lastModifiedBy>Nikita Persikov</cp:lastModifiedBy>
  <cp:revision>39</cp:revision>
  <dcterms:created xsi:type="dcterms:W3CDTF">2021-09-20T01:57:09Z</dcterms:created>
  <dcterms:modified xsi:type="dcterms:W3CDTF">2021-11-02T18:18:03Z</dcterms:modified>
</cp:coreProperties>
</file>