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7" r:id="rId2"/>
    <p:sldId id="276" r:id="rId3"/>
    <p:sldId id="277" r:id="rId4"/>
    <p:sldId id="275" r:id="rId5"/>
    <p:sldId id="304" r:id="rId6"/>
    <p:sldId id="307" r:id="rId7"/>
    <p:sldId id="324" r:id="rId8"/>
    <p:sldId id="330" r:id="rId9"/>
    <p:sldId id="333" r:id="rId10"/>
    <p:sldId id="341" r:id="rId11"/>
    <p:sldId id="342" r:id="rId12"/>
    <p:sldId id="343" r:id="rId13"/>
    <p:sldId id="340" r:id="rId14"/>
    <p:sldId id="356" r:id="rId15"/>
    <p:sldId id="344" r:id="rId16"/>
    <p:sldId id="347" r:id="rId17"/>
    <p:sldId id="358" r:id="rId18"/>
    <p:sldId id="348" r:id="rId19"/>
    <p:sldId id="359" r:id="rId20"/>
    <p:sldId id="355" r:id="rId21"/>
    <p:sldId id="352" r:id="rId22"/>
    <p:sldId id="360" r:id="rId23"/>
    <p:sldId id="361" r:id="rId24"/>
    <p:sldId id="362" r:id="rId25"/>
    <p:sldId id="36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00"/>
    <p:restoredTop sz="96154"/>
  </p:normalViewPr>
  <p:slideViewPr>
    <p:cSldViewPr snapToGrid="0">
      <p:cViewPr varScale="1">
        <p:scale>
          <a:sx n="118" d="100"/>
          <a:sy n="118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B4E7F-53FF-E442-B187-FC7C51BE233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24928-AF98-8D48-8222-2D83BDFDD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13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D0DB6-DE9D-4435-B172-176C803F0473}" type="slidenum">
              <a:rPr lang="en-US"/>
              <a:pPr/>
              <a:t>4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90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4" y="4343401"/>
            <a:ext cx="5032375" cy="4113213"/>
          </a:xfrm>
        </p:spPr>
        <p:txBody>
          <a:bodyPr lIns="91416" tIns="45709" rIns="91416" bIns="45709"/>
          <a:lstStyle/>
          <a:p>
            <a:r>
              <a:rPr lang="el-GR" b="1" dirty="0">
                <a:solidFill>
                  <a:srgbClr val="00FFFF"/>
                </a:solidFill>
                <a:cs typeface="Arial" charset="0"/>
              </a:rPr>
              <a:t>Figure 4.2</a:t>
            </a:r>
          </a:p>
          <a:p>
            <a:r>
              <a:rPr lang="el-GR" i="1" dirty="0">
                <a:solidFill>
                  <a:srgbClr val="00FFFF"/>
                </a:solidFill>
                <a:cs typeface="Arial" charset="0"/>
              </a:rPr>
              <a:t>P</a:t>
            </a:r>
            <a:r>
              <a:rPr lang="en-US" i="1" dirty="0">
                <a:solidFill>
                  <a:srgbClr val="00FFFF"/>
                </a:solidFill>
                <a:cs typeface="Arial" charset="0"/>
              </a:rPr>
              <a:t> </a:t>
            </a:r>
            <a:r>
              <a:rPr lang="el-GR" dirty="0">
                <a:solidFill>
                  <a:srgbClr val="00FFFF"/>
                </a:solidFill>
                <a:cs typeface="Arial" charset="0"/>
              </a:rPr>
              <a:t>(</a:t>
            </a:r>
            <a:r>
              <a:rPr lang="el-GR" i="1" dirty="0">
                <a:solidFill>
                  <a:srgbClr val="00FFFF"/>
                </a:solidFill>
                <a:cs typeface="Arial" charset="0"/>
              </a:rPr>
              <a:t>a </a:t>
            </a:r>
            <a:r>
              <a:rPr lang="en-US" dirty="0">
                <a:solidFill>
                  <a:srgbClr val="00FFFF"/>
                </a:solidFill>
                <a:cs typeface="Arial" charset="0"/>
              </a:rPr>
              <a:t>≤</a:t>
            </a:r>
            <a:r>
              <a:rPr lang="el-GR" i="1" dirty="0">
                <a:solidFill>
                  <a:srgbClr val="00FFFF"/>
                </a:solidFill>
                <a:cs typeface="Arial" charset="0"/>
              </a:rPr>
              <a:t> X </a:t>
            </a:r>
            <a:r>
              <a:rPr lang="en-US" dirty="0">
                <a:solidFill>
                  <a:srgbClr val="00FFFF"/>
                </a:solidFill>
                <a:cs typeface="Arial" charset="0"/>
              </a:rPr>
              <a:t>≤</a:t>
            </a:r>
            <a:r>
              <a:rPr lang="el-GR" i="1" dirty="0">
                <a:solidFill>
                  <a:srgbClr val="00FFFF"/>
                </a:solidFill>
                <a:cs typeface="Arial" charset="0"/>
              </a:rPr>
              <a:t> b</a:t>
            </a:r>
            <a:r>
              <a:rPr lang="el-GR" dirty="0">
                <a:solidFill>
                  <a:srgbClr val="00FFFF"/>
                </a:solidFill>
                <a:cs typeface="Arial" charset="0"/>
              </a:rPr>
              <a:t>) </a:t>
            </a:r>
            <a:r>
              <a:rPr lang="en-US" dirty="0">
                <a:solidFill>
                  <a:srgbClr val="00FFFF"/>
                </a:solidFill>
                <a:cs typeface="Arial" charset="0"/>
              </a:rPr>
              <a:t>= </a:t>
            </a:r>
            <a:r>
              <a:rPr lang="el-GR" dirty="0">
                <a:solidFill>
                  <a:srgbClr val="00FFFF"/>
                </a:solidFill>
                <a:cs typeface="Arial" charset="0"/>
              </a:rPr>
              <a:t>the area under the density curve between </a:t>
            </a:r>
            <a:r>
              <a:rPr lang="el-GR" i="1" dirty="0">
                <a:solidFill>
                  <a:srgbClr val="00FFFF"/>
                </a:solidFill>
                <a:cs typeface="Arial" charset="0"/>
              </a:rPr>
              <a:t>a </a:t>
            </a:r>
            <a:r>
              <a:rPr lang="el-GR" dirty="0">
                <a:solidFill>
                  <a:srgbClr val="00FFFF"/>
                </a:solidFill>
                <a:cs typeface="Arial" charset="0"/>
              </a:rPr>
              <a:t>and </a:t>
            </a:r>
            <a:r>
              <a:rPr lang="el-GR" i="1" dirty="0">
                <a:solidFill>
                  <a:srgbClr val="00FFFF"/>
                </a:solidFill>
                <a:cs typeface="Arial" charset="0"/>
              </a:rPr>
              <a:t>b.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8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98949-F66E-36C8-5EDE-073323335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637D40-6A83-2779-E008-49A3BCF62D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0FDB81-9856-7BFE-1C9F-7FEA870AF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7DFF8-0A5E-0CA5-D37D-9DF6A18A5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9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8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6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1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6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0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4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8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6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2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F0DC-04EE-9049-B425-ED487A403D83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emf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emf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emf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1.png"/><Relationship Id="rId7" Type="http://schemas.openxmlformats.org/officeDocument/2006/relationships/image" Target="../media/image3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688" y="5639898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Working with 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Probability Distributions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1943100" y="1016273"/>
            <a:ext cx="5483835" cy="4471225"/>
            <a:chOff x="3544996" y="1632761"/>
            <a:chExt cx="2444458" cy="2338959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212"/>
            <a:stretch>
              <a:fillRect/>
            </a:stretch>
          </p:blipFill>
          <p:spPr bwMode="auto">
            <a:xfrm flipH="1">
              <a:off x="3544996" y="1632761"/>
              <a:ext cx="2444458" cy="2338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971" y="2230212"/>
              <a:ext cx="955848" cy="61365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20634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406E947-FB1B-1DAA-1141-217F915C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Cumulative Distribution Functions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2135D9-2AE6-E912-1166-76D4C6802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44DB25-42FE-FE19-6D68-E3F1B558ACAC}"/>
              </a:ext>
            </a:extLst>
          </p:cNvPr>
          <p:cNvSpPr/>
          <p:nvPr/>
        </p:nvSpPr>
        <p:spPr>
          <a:xfrm>
            <a:off x="0" y="1078882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A function that gives the probability that a random variable is less than or equal to a specified value is a </a:t>
            </a:r>
            <a:r>
              <a:rPr lang="en-US" sz="2600" b="1" dirty="0">
                <a:latin typeface="Times New Roman"/>
                <a:cs typeface="Times New Roman"/>
              </a:rPr>
              <a:t>cumulative distribution function</a:t>
            </a:r>
            <a:r>
              <a:rPr lang="en-US" sz="2600" dirty="0">
                <a:latin typeface="Times New Roman"/>
                <a:cs typeface="Times New Roman"/>
              </a:rPr>
              <a:t> (</a:t>
            </a:r>
            <a:r>
              <a:rPr lang="en-US" sz="2600" b="1" dirty="0">
                <a:latin typeface="Times New Roman"/>
                <a:cs typeface="Times New Roman"/>
              </a:rPr>
              <a:t>CDF</a:t>
            </a:r>
            <a:r>
              <a:rPr lang="en-US" sz="2600" dirty="0">
                <a:latin typeface="Times New Roman"/>
                <a:cs typeface="Times New Roman"/>
              </a:rPr>
              <a:t>):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88976E4-785B-A1A9-CA5A-7FF43995B6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68" b="10566"/>
          <a:stretch/>
        </p:blipFill>
        <p:spPr>
          <a:xfrm>
            <a:off x="4137620" y="3366534"/>
            <a:ext cx="4593122" cy="308869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D87362-4066-FE8F-D4D8-E38EBE8A4333}"/>
              </a:ext>
            </a:extLst>
          </p:cNvPr>
          <p:cNvCxnSpPr/>
          <p:nvPr/>
        </p:nvCxnSpPr>
        <p:spPr>
          <a:xfrm>
            <a:off x="6395846" y="3657588"/>
            <a:ext cx="38100" cy="2714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D37405B-5E87-25E3-27A3-CBC533010F67}"/>
              </a:ext>
            </a:extLst>
          </p:cNvPr>
          <p:cNvSpPr/>
          <p:nvPr/>
        </p:nvSpPr>
        <p:spPr>
          <a:xfrm>
            <a:off x="6267671" y="6229490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"/>
                <a:cs typeface="Times"/>
              </a:rPr>
              <a:t>x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3AC2B6D-F6EB-35D7-5B0D-08A26232AB1D}"/>
              </a:ext>
            </a:extLst>
          </p:cNvPr>
          <p:cNvCxnSpPr/>
          <p:nvPr/>
        </p:nvCxnSpPr>
        <p:spPr>
          <a:xfrm flipH="1" flipV="1">
            <a:off x="6213243" y="4160580"/>
            <a:ext cx="182603" cy="188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F2F3D9-12A5-136D-83A3-C94CDB654CF5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063889" y="4665078"/>
            <a:ext cx="350787" cy="362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4C4D9B-FE1B-DCA7-24FF-9F849790CC59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901961" y="5194725"/>
            <a:ext cx="527821" cy="5452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F34CA0E-D620-AE88-0E78-230AD0F2ABB3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727462" y="5674074"/>
            <a:ext cx="669451" cy="691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4284B5-8D29-1545-9CBD-7A1A043CE2D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39548" y="6105147"/>
            <a:ext cx="253409" cy="261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FBB181C-63C2-F9D9-6ABA-4C73D7DB576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907135" y="6245726"/>
            <a:ext cx="118588" cy="122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urved Down Arrow 31">
            <a:extLst>
              <a:ext uri="{FF2B5EF4-FFF2-40B4-BE49-F238E27FC236}">
                <a16:creationId xmlns:a16="http://schemas.microsoft.com/office/drawing/2014/main" id="{F25A8048-1B7A-A07B-66DE-BDAF2D7E433D}"/>
              </a:ext>
            </a:extLst>
          </p:cNvPr>
          <p:cNvSpPr/>
          <p:nvPr/>
        </p:nvSpPr>
        <p:spPr>
          <a:xfrm rot="2241435" flipV="1">
            <a:off x="2894009" y="4320849"/>
            <a:ext cx="3479116" cy="633262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5A3B387-08A4-CB0E-6B19-DC71D0031D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05"/>
          <a:stretch/>
        </p:blipFill>
        <p:spPr>
          <a:xfrm>
            <a:off x="729341" y="2536368"/>
            <a:ext cx="3827437" cy="78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7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FA20F33-A575-9B82-5ABA-6C5603C03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Cumulative Distribution Functions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AF4415-6084-838E-1C1F-BE06EDCFE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59CFC4-3812-710F-A746-DF0D3A73B62F}"/>
              </a:ext>
            </a:extLst>
          </p:cNvPr>
          <p:cNvSpPr/>
          <p:nvPr/>
        </p:nvSpPr>
        <p:spPr>
          <a:xfrm>
            <a:off x="0" y="1078882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In general: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7FF6DE-64AE-F938-036D-B0D129C4EFC2}"/>
              </a:ext>
            </a:extLst>
          </p:cNvPr>
          <p:cNvSpPr txBox="1"/>
          <p:nvPr/>
        </p:nvSpPr>
        <p:spPr>
          <a:xfrm>
            <a:off x="1730831" y="1839683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45BA95-031E-24D0-5C46-17D44A00780D}"/>
              </a:ext>
            </a:extLst>
          </p:cNvPr>
          <p:cNvSpPr txBox="1"/>
          <p:nvPr/>
        </p:nvSpPr>
        <p:spPr>
          <a:xfrm>
            <a:off x="3573612" y="5029590"/>
            <a:ext cx="4218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989F13-628C-F2CC-EB9C-22D8A8A1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143" y="2368853"/>
            <a:ext cx="3945164" cy="27466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2CBBC8-D027-474B-E830-7054EE1ADC37}"/>
              </a:ext>
            </a:extLst>
          </p:cNvPr>
          <p:cNvSpPr txBox="1"/>
          <p:nvPr/>
        </p:nvSpPr>
        <p:spPr>
          <a:xfrm>
            <a:off x="8475889" y="5029590"/>
            <a:ext cx="4218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AB159C-CE17-10B3-343A-B259F031F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18" y="2344892"/>
            <a:ext cx="3555643" cy="27466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FCD01B-799D-28D9-5ECB-C57130BF599B}"/>
              </a:ext>
            </a:extLst>
          </p:cNvPr>
          <p:cNvSpPr txBox="1"/>
          <p:nvPr/>
        </p:nvSpPr>
        <p:spPr>
          <a:xfrm>
            <a:off x="5498086" y="179918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CDF: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63B909-051E-AE33-065B-AE181D6A3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007" y="1756589"/>
            <a:ext cx="2297792" cy="6122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4F359B-EE95-B48B-D0F1-E3E4A263B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4286" y="3612562"/>
            <a:ext cx="457200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0F2558-287D-DAEB-9295-BB3BA396E5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3658" y="1891335"/>
            <a:ext cx="597806" cy="3402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3D0B8F-CC31-CF4E-5CCC-92D1ABBF58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72" y="3607399"/>
            <a:ext cx="421821" cy="240113"/>
          </a:xfrm>
          <a:prstGeom prst="rect">
            <a:avLst/>
          </a:prstGeom>
        </p:spPr>
      </p:pic>
      <p:sp>
        <p:nvSpPr>
          <p:cNvPr id="19" name="Up-Down Arrow 18">
            <a:extLst>
              <a:ext uri="{FF2B5EF4-FFF2-40B4-BE49-F238E27FC236}">
                <a16:creationId xmlns:a16="http://schemas.microsoft.com/office/drawing/2014/main" id="{E48F5BE4-69E5-F88C-BFD8-2CCC2C9F8DCB}"/>
              </a:ext>
            </a:extLst>
          </p:cNvPr>
          <p:cNvSpPr/>
          <p:nvPr/>
        </p:nvSpPr>
        <p:spPr>
          <a:xfrm rot="16200000">
            <a:off x="4255606" y="1057379"/>
            <a:ext cx="234950" cy="2010518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3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FA20F33-A575-9B82-5ABA-6C5603C03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Cumulative Distribution Functions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AF4415-6084-838E-1C1F-BE06EDCFE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59CFC4-3812-710F-A746-DF0D3A73B62F}"/>
              </a:ext>
            </a:extLst>
          </p:cNvPr>
          <p:cNvSpPr/>
          <p:nvPr/>
        </p:nvSpPr>
        <p:spPr>
          <a:xfrm>
            <a:off x="484188" y="1808225"/>
            <a:ext cx="74458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CDFs are important because they allow us to calculate the probability integrals easily: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9215CB-EF08-6C96-8C67-17AA65E29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78645"/>
            <a:ext cx="7772400" cy="103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5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188" y="1341474"/>
            <a:ext cx="7921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dnorm</a:t>
            </a:r>
            <a:r>
              <a:rPr lang="en-US" dirty="0">
                <a:latin typeface="Times New Roman"/>
                <a:cs typeface="Times New Roman"/>
              </a:rPr>
              <a:t> “d-function” in R is the density (mass) of the distribution (</a:t>
            </a:r>
            <a:r>
              <a:rPr lang="en-US" b="1" dirty="0">
                <a:latin typeface="Times New Roman"/>
                <a:cs typeface="Times New Roman"/>
              </a:rPr>
              <a:t>PDF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pnorm</a:t>
            </a:r>
            <a:r>
              <a:rPr lang="en-US" dirty="0">
                <a:latin typeface="Times New Roman"/>
                <a:cs typeface="Times New Roman"/>
              </a:rPr>
              <a:t> “p-function” in R is the CDFs of the distribution (</a:t>
            </a:r>
            <a:r>
              <a:rPr lang="en-US" b="1" dirty="0">
                <a:latin typeface="Times New Roman"/>
                <a:cs typeface="Times New Roman"/>
              </a:rPr>
              <a:t>CDF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="1" dirty="0"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qnorm</a:t>
            </a:r>
            <a:r>
              <a:rPr lang="en-US" dirty="0">
                <a:latin typeface="Times New Roman"/>
                <a:cs typeface="Times New Roman"/>
              </a:rPr>
              <a:t> “q-function” in R give the </a:t>
            </a:r>
            <a:r>
              <a:rPr lang="en-US" dirty="0" err="1">
                <a:latin typeface="Times New Roman"/>
                <a:cs typeface="Times New Roman"/>
              </a:rPr>
              <a:t>quantiles</a:t>
            </a:r>
            <a:r>
              <a:rPr lang="en-US" dirty="0">
                <a:latin typeface="Times New Roman"/>
                <a:cs typeface="Times New Roman"/>
              </a:rPr>
              <a:t> of the distribution (x-values) for a given cumulative probability (p-value)</a:t>
            </a:r>
            <a:endParaRPr lang="en-US" b="1" dirty="0"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rnorm</a:t>
            </a:r>
            <a:r>
              <a:rPr lang="en-US" dirty="0">
                <a:latin typeface="Times New Roman"/>
                <a:cs typeface="Times New Roman"/>
              </a:rPr>
              <a:t> “r-functions” in R gives a random sample from the distribution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6351" y="2835415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*</a:t>
            </a:r>
            <a:r>
              <a:rPr lang="en-US" b="1" u="sng" dirty="0">
                <a:latin typeface="Times New Roman"/>
                <a:cs typeface="Times New Roman"/>
              </a:rPr>
              <a:t>NOTE</a:t>
            </a:r>
            <a:r>
              <a:rPr lang="en-US" dirty="0">
                <a:latin typeface="Times New Roman"/>
                <a:cs typeface="Times New Roman"/>
              </a:rPr>
              <a:t>: “p-functions” and “q-functions” are inverses of each other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7534" y="1215271"/>
            <a:ext cx="7514429" cy="1989476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R Commands for PDFs and CDFs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8068"/>
          <a:stretch/>
        </p:blipFill>
        <p:spPr>
          <a:xfrm>
            <a:off x="3930791" y="3355647"/>
            <a:ext cx="4593122" cy="348977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189017" y="3646702"/>
            <a:ext cx="38100" cy="2714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06414" y="63165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47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6006414" y="4149694"/>
            <a:ext cx="182603" cy="188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 noChangeAspect="1"/>
          </p:cNvCxnSpPr>
          <p:nvPr/>
        </p:nvCxnSpPr>
        <p:spPr>
          <a:xfrm flipH="1" flipV="1">
            <a:off x="5857060" y="4654192"/>
            <a:ext cx="350787" cy="362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ChangeAspect="1"/>
          </p:cNvCxnSpPr>
          <p:nvPr/>
        </p:nvCxnSpPr>
        <p:spPr>
          <a:xfrm flipH="1" flipV="1">
            <a:off x="5695132" y="5183839"/>
            <a:ext cx="527821" cy="5452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ChangeAspect="1"/>
          </p:cNvCxnSpPr>
          <p:nvPr/>
        </p:nvCxnSpPr>
        <p:spPr>
          <a:xfrm flipH="1" flipV="1">
            <a:off x="5520633" y="5663188"/>
            <a:ext cx="669451" cy="691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ChangeAspect="1"/>
          </p:cNvCxnSpPr>
          <p:nvPr/>
        </p:nvCxnSpPr>
        <p:spPr>
          <a:xfrm flipH="1" flipV="1">
            <a:off x="5232719" y="6094261"/>
            <a:ext cx="253409" cy="261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 noChangeAspect="1"/>
          </p:cNvCxnSpPr>
          <p:nvPr/>
        </p:nvCxnSpPr>
        <p:spPr>
          <a:xfrm flipH="1" flipV="1">
            <a:off x="4700306" y="6234840"/>
            <a:ext cx="118588" cy="122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82057" y="4665279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0.42</a:t>
            </a:r>
          </a:p>
        </p:txBody>
      </p:sp>
      <p:sp>
        <p:nvSpPr>
          <p:cNvPr id="23" name="Curved Down Arrow 22"/>
          <p:cNvSpPr/>
          <p:nvPr/>
        </p:nvSpPr>
        <p:spPr>
          <a:xfrm rot="1359534">
            <a:off x="4960319" y="4727521"/>
            <a:ext cx="1120627" cy="200599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022" y="4474648"/>
            <a:ext cx="34607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latin typeface="Courier"/>
                <a:cs typeface="Courier"/>
              </a:rPr>
              <a:t>pnorm</a:t>
            </a:r>
            <a:r>
              <a:rPr lang="en-US" sz="1600" b="1" dirty="0">
                <a:latin typeface="Courier"/>
                <a:cs typeface="Courier"/>
              </a:rPr>
              <a:t>(q=</a:t>
            </a:r>
            <a:r>
              <a:rPr lang="en-US" sz="1600" dirty="0">
                <a:latin typeface="Times New Roman"/>
                <a:cs typeface="Times New Roman"/>
              </a:rPr>
              <a:t>47</a:t>
            </a:r>
            <a:r>
              <a:rPr lang="en-US" sz="1600" b="1" dirty="0">
                <a:latin typeface="Courier"/>
                <a:cs typeface="Courier"/>
              </a:rPr>
              <a:t>,mean=50,sd=10)</a:t>
            </a:r>
            <a:r>
              <a:rPr lang="en-US" sz="1600" dirty="0">
                <a:latin typeface="Times New Roman"/>
                <a:cs typeface="Times New Roman"/>
              </a:rPr>
              <a:t>=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67662" y="4449744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0.42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559" y="6345424"/>
            <a:ext cx="34932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latin typeface="Courier"/>
                <a:cs typeface="Courier"/>
              </a:rPr>
              <a:t>qnorm</a:t>
            </a:r>
            <a:r>
              <a:rPr lang="en-US" sz="1600" b="1" dirty="0">
                <a:latin typeface="Courier"/>
                <a:cs typeface="Courier"/>
              </a:rPr>
              <a:t>(p=</a:t>
            </a:r>
            <a:r>
              <a:rPr lang="en-US" sz="1600" dirty="0">
                <a:latin typeface="Times New Roman"/>
                <a:cs typeface="Times New Roman"/>
              </a:rPr>
              <a:t>0.42</a:t>
            </a:r>
            <a:r>
              <a:rPr lang="en-US" sz="1600" b="1" dirty="0">
                <a:latin typeface="Courier"/>
                <a:cs typeface="Courier"/>
              </a:rPr>
              <a:t>,mean=50,sd=10)</a:t>
            </a:r>
            <a:r>
              <a:rPr lang="en-US" sz="1600" dirty="0">
                <a:latin typeface="Times New Roman"/>
                <a:cs typeface="Times New Roman"/>
              </a:rPr>
              <a:t>=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82709" y="632052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47</a:t>
            </a:r>
          </a:p>
        </p:txBody>
      </p:sp>
      <p:sp>
        <p:nvSpPr>
          <p:cNvPr id="29" name="Up-Down Arrow 28"/>
          <p:cNvSpPr/>
          <p:nvPr/>
        </p:nvSpPr>
        <p:spPr>
          <a:xfrm>
            <a:off x="3473877" y="4819076"/>
            <a:ext cx="186771" cy="154237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189008" y="6065186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“quantile”</a:t>
            </a:r>
          </a:p>
        </p:txBody>
      </p:sp>
    </p:spTree>
    <p:extLst>
      <p:ext uri="{BB962C8B-B14F-4D97-AF65-F5344CB8AC3E}">
        <p14:creationId xmlns:p14="http://schemas.microsoft.com/office/powerpoint/2010/main" val="88822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3" grpId="0" animBg="1"/>
      <p:bldP spid="24" grpId="0"/>
      <p:bldP spid="26" grpId="0"/>
      <p:bldP spid="27" grpId="0"/>
      <p:bldP spid="28" grpId="0"/>
      <p:bldP spid="29" grpId="0" animBg="1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5A3DBC6-53AE-6842-73FE-D60224033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F60B261-4EB7-1573-2ABB-BBB7805DD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abstractly worded example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077FB3-5AC4-8527-3275-6D40DAC6DED3}"/>
              </a:ext>
            </a:extLst>
          </p:cNvPr>
          <p:cNvSpPr txBox="1"/>
          <p:nvPr/>
        </p:nvSpPr>
        <p:spPr>
          <a:xfrm>
            <a:off x="262692" y="1487572"/>
            <a:ext cx="51443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standard normal random variate: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729AB-576B-1989-874C-0C7591817BDF}"/>
              </a:ext>
            </a:extLst>
          </p:cNvPr>
          <p:cNvSpPr txBox="1"/>
          <p:nvPr/>
        </p:nvSpPr>
        <p:spPr>
          <a:xfrm>
            <a:off x="262692" y="3352132"/>
            <a:ext cx="143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Compute: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3AC21-49BA-1748-1AAF-B22827F3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933" y="2106736"/>
            <a:ext cx="6912430" cy="321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38C933-15AF-906E-3702-52FB29F94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191" y="3281436"/>
            <a:ext cx="1396536" cy="5611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DF97E1-48FC-9772-3175-9148F4D0647A}"/>
              </a:ext>
            </a:extLst>
          </p:cNvPr>
          <p:cNvSpPr txBox="1"/>
          <p:nvPr/>
        </p:nvSpPr>
        <p:spPr>
          <a:xfrm>
            <a:off x="262692" y="4444125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Compute: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7BB957-EC2D-766C-8250-3CC670FC5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9939" y="4577973"/>
            <a:ext cx="1841473" cy="2233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51F6C9-F44A-C962-BA55-924FA7E002E8}"/>
              </a:ext>
            </a:extLst>
          </p:cNvPr>
          <p:cNvSpPr txBox="1"/>
          <p:nvPr/>
        </p:nvSpPr>
        <p:spPr>
          <a:xfrm>
            <a:off x="262692" y="5530341"/>
            <a:ext cx="143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Compute: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56E3EC-4309-B29E-A351-D7947428C639}"/>
              </a:ext>
            </a:extLst>
          </p:cNvPr>
          <p:cNvSpPr txBox="1"/>
          <p:nvPr/>
        </p:nvSpPr>
        <p:spPr>
          <a:xfrm>
            <a:off x="163286" y="6399268"/>
            <a:ext cx="8874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would the code change for a uniform random variate between -4 and 4?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067D6F-A355-3F92-8021-9717CC23F289}"/>
              </a:ext>
            </a:extLst>
          </p:cNvPr>
          <p:cNvSpPr/>
          <p:nvPr/>
        </p:nvSpPr>
        <p:spPr>
          <a:xfrm>
            <a:off x="4125686" y="2694609"/>
            <a:ext cx="4561114" cy="2062103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a.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(-1.96 &lt; Z &lt; 1.96):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pnorm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(1.96) -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pnorm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(-1.96)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b.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(-2.4 &lt; Z &lt; 3.5):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pnorm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(3.5) -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pnorm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(-2.4)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c.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(Z &gt; 0.5) = 1 –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(Z &lt; 0.5):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1 -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pnorm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(0.5)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79D9DB-7ADE-FFA6-E971-85FA1EE449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6454" y="4955431"/>
            <a:ext cx="2467631" cy="13858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E181F8-3A11-7A0E-637B-CCD05BBDFBDF}"/>
              </a:ext>
            </a:extLst>
          </p:cNvPr>
          <p:cNvSpPr txBox="1"/>
          <p:nvPr/>
        </p:nvSpPr>
        <p:spPr>
          <a:xfrm>
            <a:off x="7627060" y="4715502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normal_ex1.R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2E4FE-4ACB-6B9B-5DC3-40660DD427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0836" y="5656763"/>
            <a:ext cx="1104886" cy="22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quantiles/percentiles by integration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4188" y="1345582"/>
            <a:ext cx="7473939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 sample of methamphetamine in blood certified reference material (CRM) is obtained as a standard for calibration of methodology in a </a:t>
            </a:r>
            <a:r>
              <a:rPr lang="en-US" sz="2400" dirty="0" err="1">
                <a:latin typeface="Times New Roman"/>
                <a:cs typeface="Times New Roman"/>
              </a:rPr>
              <a:t>tox</a:t>
            </a:r>
            <a:r>
              <a:rPr lang="en-US" sz="2400" dirty="0">
                <a:latin typeface="Times New Roman"/>
                <a:cs typeface="Times New Roman"/>
              </a:rPr>
              <a:t> lab.</a:t>
            </a:r>
          </a:p>
        </p:txBody>
      </p:sp>
      <p:sp>
        <p:nvSpPr>
          <p:cNvPr id="8" name="Rectangle 7"/>
          <p:cNvSpPr/>
          <p:nvPr/>
        </p:nvSpPr>
        <p:spPr>
          <a:xfrm>
            <a:off x="463100" y="2703040"/>
            <a:ext cx="7473939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The concentration of the CRM is certified to follow a normal distribution with mean concentration of 50 </a:t>
            </a:r>
            <a:r>
              <a:rPr lang="en-US" sz="2400" dirty="0" err="1">
                <a:latin typeface="Times New Roman"/>
                <a:cs typeface="Times New Roman"/>
              </a:rPr>
              <a:t>ng</a:t>
            </a:r>
            <a:r>
              <a:rPr lang="en-US" sz="2400" dirty="0">
                <a:latin typeface="Times New Roman"/>
                <a:cs typeface="Times New Roman"/>
              </a:rPr>
              <a:t>/mL and standard deviation of 10 </a:t>
            </a:r>
            <a:r>
              <a:rPr lang="en-US" sz="2400" dirty="0" err="1">
                <a:latin typeface="Times New Roman"/>
                <a:cs typeface="Times New Roman"/>
              </a:rPr>
              <a:t>ng</a:t>
            </a:r>
            <a:r>
              <a:rPr lang="en-US" sz="2400" dirty="0">
                <a:latin typeface="Times New Roman"/>
                <a:cs typeface="Times New Roman"/>
              </a:rPr>
              <a:t>/</a:t>
            </a:r>
            <a:r>
              <a:rPr lang="en-US" sz="2400" dirty="0" err="1">
                <a:latin typeface="Times New Roman"/>
                <a:cs typeface="Times New Roman"/>
              </a:rPr>
              <a:t>mL.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E3BC06-FB49-7D5E-0EFB-FE5760624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085" y="4060498"/>
            <a:ext cx="3399971" cy="280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2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57188" y="906694"/>
            <a:ext cx="8456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What is the </a:t>
            </a:r>
            <a:r>
              <a:rPr lang="en-US" sz="2400">
                <a:latin typeface="Times New Roman"/>
                <a:cs typeface="Times New Roman"/>
              </a:rPr>
              <a:t>probability that </a:t>
            </a:r>
            <a:r>
              <a:rPr lang="en-US" sz="2400" dirty="0">
                <a:latin typeface="Times New Roman"/>
                <a:cs typeface="Times New Roman"/>
              </a:rPr>
              <a:t>the CRM’s concentration will be measured to be between 30 ng/mL and 70 ng/mL?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6362700"/>
            <a:ext cx="64008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32" y="1763347"/>
            <a:ext cx="3916233" cy="32366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952132" y="3972668"/>
            <a:ext cx="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01532" y="3972668"/>
            <a:ext cx="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87046" y="3641436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30 </a:t>
            </a:r>
            <a:r>
              <a:rPr lang="en-US" dirty="0" err="1">
                <a:latin typeface="Times New Roman"/>
                <a:cs typeface="Times New Roman"/>
              </a:rPr>
              <a:t>ng</a:t>
            </a:r>
            <a:r>
              <a:rPr lang="en-US" dirty="0">
                <a:latin typeface="Times New Roman"/>
                <a:cs typeface="Times New Roman"/>
              </a:rPr>
              <a:t>/mL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60346" y="3628736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70 </a:t>
            </a:r>
            <a:r>
              <a:rPr lang="en-US" dirty="0" err="1">
                <a:latin typeface="Times New Roman"/>
                <a:cs typeface="Times New Roman"/>
              </a:rPr>
              <a:t>ng</a:t>
            </a:r>
            <a:r>
              <a:rPr lang="en-US" dirty="0">
                <a:latin typeface="Times New Roman"/>
                <a:cs typeface="Times New Roman"/>
              </a:rPr>
              <a:t>/mL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35748" y="3511003"/>
            <a:ext cx="2560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What would the code look like if we wanted </a:t>
            </a:r>
            <a:r>
              <a:rPr lang="en-US" dirty="0" err="1">
                <a:latin typeface="Times New Roman"/>
                <a:cs typeface="Times New Roman"/>
              </a:rPr>
              <a:t>Pr</a:t>
            </a:r>
            <a:r>
              <a:rPr lang="en-US" dirty="0">
                <a:latin typeface="Times New Roman"/>
                <a:cs typeface="Times New Roman"/>
              </a:rPr>
              <a:t>(X &gt; 70ng/mL)?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53749" y="4936823"/>
            <a:ext cx="5642409" cy="138499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The "measurands" (parameters):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mu    &lt;- 50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sigma &lt;- 10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(30 &lt; X &lt; 70):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pnorm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(70, mean=mu,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=sigma) 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pnorm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(30, mean=mu,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=sigma)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40CF33-4054-5D3A-050A-5D958B4AF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6717" y="2470975"/>
            <a:ext cx="4503675" cy="493776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4821FC95-1377-1888-85E3-6F981363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8470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quantiles/percentiles by integration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9E65B-C42D-7ACB-98A3-3D4ECB48B481}"/>
              </a:ext>
            </a:extLst>
          </p:cNvPr>
          <p:cNvSpPr txBox="1"/>
          <p:nvPr/>
        </p:nvSpPr>
        <p:spPr>
          <a:xfrm>
            <a:off x="7296158" y="5973927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normal_ex2.R</a:t>
            </a:r>
          </a:p>
        </p:txBody>
      </p:sp>
    </p:spTree>
    <p:extLst>
      <p:ext uri="{BB962C8B-B14F-4D97-AF65-F5344CB8AC3E}">
        <p14:creationId xmlns:p14="http://schemas.microsoft.com/office/powerpoint/2010/main" val="1841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Distributions We’ll Encounter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27910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330200" y="3104731"/>
            <a:ext cx="350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mean</a:t>
            </a:r>
            <a:r>
              <a:rPr lang="en-US" sz="2000" dirty="0">
                <a:latin typeface="Times New Roman"/>
                <a:cs typeface="Times New Roman"/>
              </a:rPr>
              <a:t>: </a:t>
            </a:r>
            <a:r>
              <a:rPr lang="en-US" sz="2000" dirty="0">
                <a:latin typeface="Symbol" pitchFamily="2" charset="2"/>
                <a:cs typeface="Times New Roman"/>
              </a:rPr>
              <a:t>m</a:t>
            </a:r>
            <a:r>
              <a:rPr lang="en-US" sz="2000" dirty="0">
                <a:latin typeface="Times New Roman"/>
                <a:cs typeface="Times New Roman"/>
              </a:rPr>
              <a:t> mean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Symbol" pitchFamily="2" charset="2"/>
                <a:cs typeface="Times New Roman"/>
              </a:rPr>
              <a:t>s</a:t>
            </a:r>
            <a:r>
              <a:rPr lang="en-US" sz="2000" dirty="0">
                <a:latin typeface="Times New Roman"/>
                <a:cs typeface="Times New Roman"/>
              </a:rPr>
              <a:t> standard deviation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2701746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3906" y="2145212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dnorm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qnorm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pnorm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rnorm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A9113D-7863-3218-380E-9B43038D1F1B}"/>
              </a:ext>
            </a:extLst>
          </p:cNvPr>
          <p:cNvSpPr/>
          <p:nvPr/>
        </p:nvSpPr>
        <p:spPr>
          <a:xfrm>
            <a:off x="0" y="116778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Normal</a:t>
            </a:r>
            <a:r>
              <a:rPr lang="en-US" sz="2400" dirty="0">
                <a:latin typeface="Times New Roman"/>
                <a:cs typeface="Times New Roman"/>
              </a:rPr>
              <a:t>: Common in science. Also called Gaussian distribution. A standard normal distribution has mean = 0 and </a:t>
            </a:r>
            <a:r>
              <a:rPr lang="en-US" sz="2400" dirty="0" err="1">
                <a:latin typeface="Times New Roman"/>
                <a:cs typeface="Times New Roman"/>
              </a:rPr>
              <a:t>sd</a:t>
            </a:r>
            <a:r>
              <a:rPr lang="en-US" sz="2400" dirty="0">
                <a:latin typeface="Times New Roman"/>
                <a:cs typeface="Times New Roman"/>
              </a:rPr>
              <a:t> = 1. 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2B4631-1D1D-DC09-0388-F5E05B2C7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406" y="2511753"/>
            <a:ext cx="1986981" cy="18263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05384B-3777-59D8-7F7A-DB129E89FE65}"/>
              </a:ext>
            </a:extLst>
          </p:cNvPr>
          <p:cNvSpPr/>
          <p:nvPr/>
        </p:nvSpPr>
        <p:spPr>
          <a:xfrm>
            <a:off x="330200" y="5684648"/>
            <a:ext cx="350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Courier"/>
                <a:cs typeface="Courier"/>
              </a:rPr>
              <a:t>df</a:t>
            </a:r>
            <a:r>
              <a:rPr lang="en-US" sz="2000" dirty="0">
                <a:latin typeface="Times New Roman"/>
                <a:cs typeface="Times New Roman"/>
              </a:rPr>
              <a:t>: degrees of freedom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525F73-7C86-BBD5-4378-408D7C277DF0}"/>
              </a:ext>
            </a:extLst>
          </p:cNvPr>
          <p:cNvSpPr/>
          <p:nvPr/>
        </p:nvSpPr>
        <p:spPr>
          <a:xfrm>
            <a:off x="152400" y="5281663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6AF647-D40E-B614-12FB-7CBB735DCB6E}"/>
              </a:ext>
            </a:extLst>
          </p:cNvPr>
          <p:cNvSpPr txBox="1"/>
          <p:nvPr/>
        </p:nvSpPr>
        <p:spPr>
          <a:xfrm>
            <a:off x="3704996" y="5217952"/>
            <a:ext cx="2770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dt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qt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pt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rt</a:t>
            </a:r>
            <a:endParaRPr lang="en-US" sz="2400" b="1" dirty="0">
              <a:latin typeface="Courier"/>
              <a:cs typeface="Courier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63DC98-8185-FDE8-B6B7-B84613CAA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469" y="5002597"/>
            <a:ext cx="2288331" cy="17873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9FDC1C-91C2-2304-18DD-DF21055476A7}"/>
              </a:ext>
            </a:extLst>
          </p:cNvPr>
          <p:cNvSpPr/>
          <p:nvPr/>
        </p:nvSpPr>
        <p:spPr>
          <a:xfrm>
            <a:off x="0" y="436818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Student-t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  <a:r>
              <a:rPr lang="en-US" sz="2400" b="1" i="1" u="sng" dirty="0">
                <a:latin typeface="Times New Roman"/>
                <a:cs typeface="Times New Roman"/>
              </a:rPr>
              <a:t>Like</a:t>
            </a:r>
            <a:r>
              <a:rPr lang="en-US" sz="2400" dirty="0">
                <a:latin typeface="Times New Roman"/>
                <a:cs typeface="Times New Roman"/>
              </a:rPr>
              <a:t> a standard normal distribution but fatter tails. Used a lot for confidence intervals and hypothesis testing.</a:t>
            </a: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656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Distributions We’ll Encounter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27910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BAA669-1A18-169B-4E9E-E468F91CC154}"/>
              </a:ext>
            </a:extLst>
          </p:cNvPr>
          <p:cNvSpPr/>
          <p:nvPr/>
        </p:nvSpPr>
        <p:spPr>
          <a:xfrm>
            <a:off x="330200" y="3104731"/>
            <a:ext cx="350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min</a:t>
            </a:r>
            <a:r>
              <a:rPr lang="en-US" sz="2000" dirty="0">
                <a:latin typeface="Times New Roman"/>
                <a:cs typeface="Times New Roman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bound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upper bound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8DC171-BF23-4DE8-200D-CB4EF36F4A44}"/>
              </a:ext>
            </a:extLst>
          </p:cNvPr>
          <p:cNvSpPr/>
          <p:nvPr/>
        </p:nvSpPr>
        <p:spPr>
          <a:xfrm>
            <a:off x="152400" y="2701746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87CCEF-1816-A8C7-7D1E-A025630F1F0A}"/>
              </a:ext>
            </a:extLst>
          </p:cNvPr>
          <p:cNvSpPr/>
          <p:nvPr/>
        </p:nvSpPr>
        <p:spPr>
          <a:xfrm>
            <a:off x="0" y="116778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Uniform</a:t>
            </a:r>
            <a:r>
              <a:rPr lang="en-US" sz="2400" dirty="0">
                <a:latin typeface="Times New Roman"/>
                <a:cs typeface="Times New Roman"/>
              </a:rPr>
              <a:t>: A flat distribution. Usually used to express ambivalence on an outcome between a lower and upper bound.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704028D-2630-3DB3-6D02-6407D9FA6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677" y="2338176"/>
            <a:ext cx="1917797" cy="176277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33C923B-FECA-9942-DB4F-D40CE3390445}"/>
              </a:ext>
            </a:extLst>
          </p:cNvPr>
          <p:cNvSpPr/>
          <p:nvPr/>
        </p:nvSpPr>
        <p:spPr>
          <a:xfrm>
            <a:off x="0" y="4480669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F</a:t>
            </a:r>
            <a:r>
              <a:rPr lang="en-US" sz="2400" dirty="0">
                <a:latin typeface="Times New Roman"/>
                <a:cs typeface="Times New Roman"/>
              </a:rPr>
              <a:t> : Handy especially for comparing outcomes in three or more experiments with different conditions.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0A7A3B-7A23-D211-EFF9-0057E1BD2E3E}"/>
              </a:ext>
            </a:extLst>
          </p:cNvPr>
          <p:cNvSpPr/>
          <p:nvPr/>
        </p:nvSpPr>
        <p:spPr>
          <a:xfrm>
            <a:off x="330200" y="5924111"/>
            <a:ext cx="350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df1</a:t>
            </a:r>
            <a:r>
              <a:rPr lang="en-US" sz="2000" dirty="0">
                <a:latin typeface="Times New Roman"/>
                <a:cs typeface="Times New Roman"/>
              </a:rPr>
              <a:t>: degrees of freedom 1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df2</a:t>
            </a:r>
            <a:r>
              <a:rPr lang="en-US" sz="2000" dirty="0">
                <a:latin typeface="Times New Roman"/>
                <a:cs typeface="Times New Roman"/>
              </a:rPr>
              <a:t>: degrees of freedom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E5073D-92BE-98CB-D7B6-5EB1A072CC3C}"/>
              </a:ext>
            </a:extLst>
          </p:cNvPr>
          <p:cNvSpPr/>
          <p:nvPr/>
        </p:nvSpPr>
        <p:spPr>
          <a:xfrm>
            <a:off x="152400" y="5521126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43DD3C-D853-47AF-9EBB-3A71B359B45E}"/>
              </a:ext>
            </a:extLst>
          </p:cNvPr>
          <p:cNvSpPr txBox="1"/>
          <p:nvPr/>
        </p:nvSpPr>
        <p:spPr>
          <a:xfrm>
            <a:off x="3022600" y="5404001"/>
            <a:ext cx="2770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rf</a:t>
            </a:r>
            <a:endParaRPr lang="en-US" sz="2400" b="1" dirty="0">
              <a:latin typeface="Courier"/>
              <a:cs typeface="Courier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779AEF-3248-BD41-F434-200932784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5160" y="5091183"/>
            <a:ext cx="2201640" cy="171964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379DFFA-5DBD-E395-35B1-E4284BBBD980}"/>
              </a:ext>
            </a:extLst>
          </p:cNvPr>
          <p:cNvSpPr txBox="1"/>
          <p:nvPr/>
        </p:nvSpPr>
        <p:spPr>
          <a:xfrm>
            <a:off x="1993906" y="2145212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dunif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qunif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punif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runif</a:t>
            </a:r>
            <a:endParaRPr lang="en-US" sz="24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0079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FEB7E-5A2B-1A81-D873-751BA1CFC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D7EFB70-1358-9C66-E818-09839EA97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Distributions We’ll Encounter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9F011F1-44A8-E28B-5821-800AAFCEB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96B1D2-054C-778E-F5B0-0A582A98ACFE}"/>
              </a:ext>
            </a:extLst>
          </p:cNvPr>
          <p:cNvSpPr/>
          <p:nvPr/>
        </p:nvSpPr>
        <p:spPr>
          <a:xfrm>
            <a:off x="12700" y="1185922"/>
            <a:ext cx="9144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Chi-squared 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dirty="0">
                <a:latin typeface="Symbol" charset="2"/>
                <a:cs typeface="Symbol" charset="2"/>
              </a:rPr>
              <a:t>c</a:t>
            </a:r>
            <a:r>
              <a:rPr lang="en-US" sz="2400" baseline="30000" dirty="0">
                <a:latin typeface="Times New Roman"/>
                <a:cs typeface="Times New Roman"/>
              </a:rPr>
              <a:t>2</a:t>
            </a:r>
            <a:r>
              <a:rPr lang="en-US" sz="2400" dirty="0">
                <a:latin typeface="Times New Roman"/>
                <a:cs typeface="Times New Roman"/>
              </a:rPr>
              <a:t>): Handy especially for comparing raw set of counts. Also, it’s proportional to the likelihood of sample variance for normal IID data.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56BA8A-98DE-6DDC-C782-4ECA564EB781}"/>
              </a:ext>
            </a:extLst>
          </p:cNvPr>
          <p:cNvSpPr/>
          <p:nvPr/>
        </p:nvSpPr>
        <p:spPr>
          <a:xfrm>
            <a:off x="342900" y="2965008"/>
            <a:ext cx="350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Courier"/>
                <a:cs typeface="Courier"/>
              </a:rPr>
              <a:t>df</a:t>
            </a:r>
            <a:r>
              <a:rPr lang="en-US" sz="2000" dirty="0">
                <a:latin typeface="Times New Roman"/>
                <a:cs typeface="Times New Roman"/>
              </a:rPr>
              <a:t>: degrees of freedom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3BF0A4-3130-7726-4B82-E1DFEB12F0F3}"/>
              </a:ext>
            </a:extLst>
          </p:cNvPr>
          <p:cNvSpPr/>
          <p:nvPr/>
        </p:nvSpPr>
        <p:spPr>
          <a:xfrm>
            <a:off x="165100" y="2562023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F0BAB3-6870-2FA1-E9A8-92ED049BB2CE}"/>
              </a:ext>
            </a:extLst>
          </p:cNvPr>
          <p:cNvSpPr txBox="1"/>
          <p:nvPr/>
        </p:nvSpPr>
        <p:spPr>
          <a:xfrm>
            <a:off x="2227428" y="2012471"/>
            <a:ext cx="5725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dchisq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qchisq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pchisq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rchisq</a:t>
            </a:r>
            <a:endParaRPr lang="en-US" sz="2400" b="1" dirty="0">
              <a:latin typeface="Courier"/>
              <a:cs typeface="Courier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34A4AE-4A73-4747-E168-1F16CD370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606" y="2585184"/>
            <a:ext cx="2103298" cy="16428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15BAE32-C8DE-54DC-0A73-C289ECECAB21}"/>
              </a:ext>
            </a:extLst>
          </p:cNvPr>
          <p:cNvSpPr/>
          <p:nvPr/>
        </p:nvSpPr>
        <p:spPr>
          <a:xfrm>
            <a:off x="12699" y="4506063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Lognormal</a:t>
            </a:r>
            <a:r>
              <a:rPr lang="en-US" sz="2400" dirty="0">
                <a:latin typeface="Times New Roman"/>
                <a:cs typeface="Times New Roman"/>
              </a:rPr>
              <a:t>: When the logarithm of data,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, is normally distributed: 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A56A77-DB31-1C7D-9D31-59BE2E11E88A}"/>
              </a:ext>
            </a:extLst>
          </p:cNvPr>
          <p:cNvSpPr/>
          <p:nvPr/>
        </p:nvSpPr>
        <p:spPr>
          <a:xfrm>
            <a:off x="342898" y="5915034"/>
            <a:ext cx="44577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Courier"/>
                <a:cs typeface="Courier"/>
              </a:rPr>
              <a:t>meanlog</a:t>
            </a:r>
            <a:r>
              <a:rPr lang="en-US" sz="2000" dirty="0">
                <a:latin typeface="Times New Roman"/>
                <a:cs typeface="Times New Roman"/>
              </a:rPr>
              <a:t>: mean on the log scale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Courier"/>
                <a:cs typeface="Courier"/>
              </a:rPr>
              <a:t>sdlog</a:t>
            </a:r>
            <a:r>
              <a:rPr lang="en-US" sz="2000" dirty="0">
                <a:latin typeface="Times New Roman"/>
                <a:cs typeface="Times New Roman"/>
              </a:rPr>
              <a:t>: </a:t>
            </a:r>
            <a:r>
              <a:rPr lang="en-US" sz="2000" dirty="0" err="1">
                <a:latin typeface="Times New Roman"/>
                <a:cs typeface="Times New Roman"/>
              </a:rPr>
              <a:t>sd</a:t>
            </a:r>
            <a:r>
              <a:rPr lang="en-US" sz="2000" dirty="0">
                <a:latin typeface="Times New Roman"/>
                <a:cs typeface="Times New Roman"/>
              </a:rPr>
              <a:t> on the log scale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B5867F-1B9E-21B6-6F8C-EA98EF6D02A9}"/>
              </a:ext>
            </a:extLst>
          </p:cNvPr>
          <p:cNvSpPr/>
          <p:nvPr/>
        </p:nvSpPr>
        <p:spPr>
          <a:xfrm>
            <a:off x="165099" y="5512049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2F88B2-CF83-8A84-B0DC-0AC2F6AB64F1}"/>
              </a:ext>
            </a:extLst>
          </p:cNvPr>
          <p:cNvSpPr txBox="1"/>
          <p:nvPr/>
        </p:nvSpPr>
        <p:spPr>
          <a:xfrm>
            <a:off x="1993906" y="4964608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dlnorm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qlnorm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plnorm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rlnorm</a:t>
            </a:r>
            <a:endParaRPr lang="en-US" sz="2400" b="1" dirty="0">
              <a:latin typeface="Courier"/>
              <a:cs typeface="Courie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F84281-DF47-C3C6-1C19-F3B8D4BB4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616" y="5541363"/>
            <a:ext cx="1385241" cy="5297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3F640F-CD61-9710-29BA-69CA514C6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6401" y="6226060"/>
            <a:ext cx="1069309" cy="52979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E8E3F5-C97A-7C3D-47B5-E61CA7E9F3E1}"/>
              </a:ext>
            </a:extLst>
          </p:cNvPr>
          <p:cNvCxnSpPr>
            <a:cxnSpLocks/>
          </p:cNvCxnSpPr>
          <p:nvPr/>
        </p:nvCxnSpPr>
        <p:spPr>
          <a:xfrm flipV="1">
            <a:off x="4228198" y="6009630"/>
            <a:ext cx="323958" cy="886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678AFA-A3A4-82B7-ECDC-83322CA38D6B}"/>
              </a:ext>
            </a:extLst>
          </p:cNvPr>
          <p:cNvCxnSpPr>
            <a:cxnSpLocks/>
          </p:cNvCxnSpPr>
          <p:nvPr/>
        </p:nvCxnSpPr>
        <p:spPr>
          <a:xfrm>
            <a:off x="3596826" y="6435777"/>
            <a:ext cx="857803" cy="551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77F8160C-FB47-F842-F76B-5DB4407204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4752" y="5447572"/>
            <a:ext cx="1403005" cy="12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3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Probability Density Function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1178364"/>
            <a:ext cx="9040281" cy="18023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When plotted, discrete data is “binned” and continuous data can be treated as if its discrete and “binned”. </a:t>
            </a:r>
          </a:p>
          <a:p>
            <a:pPr marL="1077913" lvl="1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Result is a histogram, also called a </a:t>
            </a:r>
            <a:r>
              <a:rPr lang="en-GB" sz="2200" b="1" dirty="0">
                <a:solidFill>
                  <a:srgbClr val="000000"/>
                </a:solidFill>
                <a:latin typeface="Times New Roman" pitchFamily="18" charset="0"/>
              </a:rPr>
              <a:t>probability mass function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GB" sz="2200" b="1" dirty="0">
                <a:solidFill>
                  <a:srgbClr val="000000"/>
                </a:solidFill>
                <a:latin typeface="Times New Roman" pitchFamily="18" charset="0"/>
              </a:rPr>
              <a:t>PMF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1077913" lvl="1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A bar height represents the # of datapoints in the bin.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3CCCE8-2316-3F34-DC2B-BD982FA48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74" y="2965041"/>
            <a:ext cx="3988707" cy="37983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82328C-8CA8-788E-E640-F04BF3FEF714}"/>
              </a:ext>
            </a:extLst>
          </p:cNvPr>
          <p:cNvSpPr/>
          <p:nvPr/>
        </p:nvSpPr>
        <p:spPr>
          <a:xfrm>
            <a:off x="5225763" y="4127140"/>
            <a:ext cx="2633723" cy="120032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library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mlbench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data(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"Glass"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hist(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Glass$RI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5163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B61782C-63F7-9061-90BB-C412DCF05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Distributions We’ll Encounter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976C1E9-D9A1-D0C1-EA2D-A8BA792F2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38FAD7-9C58-C6D0-CB68-8F335838BDE8}"/>
              </a:ext>
            </a:extLst>
          </p:cNvPr>
          <p:cNvSpPr/>
          <p:nvPr/>
        </p:nvSpPr>
        <p:spPr>
          <a:xfrm>
            <a:off x="0" y="411122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Bernoulli</a:t>
            </a:r>
            <a:r>
              <a:rPr lang="en-US" sz="2200" dirty="0">
                <a:latin typeface="Times New Roman"/>
                <a:cs typeface="Times New Roman"/>
              </a:rPr>
              <a:t>: Same as binomial except for only n=1 trials. Good likelihood model for experiments with only two outcomes. 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771DE5-87B9-F674-CC1D-42C3D57C8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629" y="5164538"/>
            <a:ext cx="2024714" cy="14358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05BA6C-F2C7-2142-2B97-7FC308EA068F}"/>
              </a:ext>
            </a:extLst>
          </p:cNvPr>
          <p:cNvSpPr/>
          <p:nvPr/>
        </p:nvSpPr>
        <p:spPr>
          <a:xfrm>
            <a:off x="0" y="1289332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Binomial</a:t>
            </a:r>
            <a:r>
              <a:rPr lang="en-US" sz="2200" dirty="0">
                <a:latin typeface="Times New Roman"/>
                <a:cs typeface="Times New Roman"/>
              </a:rPr>
              <a:t>: Good for modeling the likelihood of x “successes” out of n tries.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077E0F-6060-21DC-EFA5-22BCA7C84035}"/>
              </a:ext>
            </a:extLst>
          </p:cNvPr>
          <p:cNvSpPr/>
          <p:nvPr/>
        </p:nvSpPr>
        <p:spPr>
          <a:xfrm>
            <a:off x="330199" y="2831915"/>
            <a:ext cx="45901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size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number of trials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prob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Symbol" pitchFamily="2" charset="2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probability of a “success”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9159B-6C7B-1693-846A-7FE09BBA045E}"/>
              </a:ext>
            </a:extLst>
          </p:cNvPr>
          <p:cNvSpPr/>
          <p:nvPr/>
        </p:nvSpPr>
        <p:spPr>
          <a:xfrm>
            <a:off x="152400" y="2428930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DF1139-32BA-2D25-4039-2D4649C5F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629" y="2276071"/>
            <a:ext cx="1925062" cy="14358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B8AD77B-1CD7-CD29-7E8E-7831AF8B95CD}"/>
              </a:ext>
            </a:extLst>
          </p:cNvPr>
          <p:cNvSpPr txBox="1"/>
          <p:nvPr/>
        </p:nvSpPr>
        <p:spPr>
          <a:xfrm>
            <a:off x="1248226" y="1811715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dbinom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qbinom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pbinom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rbinom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B54606-6488-D2C5-CD41-449E0609B63D}"/>
              </a:ext>
            </a:extLst>
          </p:cNvPr>
          <p:cNvSpPr/>
          <p:nvPr/>
        </p:nvSpPr>
        <p:spPr>
          <a:xfrm>
            <a:off x="330199" y="5466257"/>
            <a:ext cx="45901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size=1:</a:t>
            </a:r>
            <a:r>
              <a:rPr lang="en-US" sz="2000" dirty="0">
                <a:latin typeface="Times New Roman"/>
                <a:cs typeface="Times New Roman"/>
              </a:rPr>
              <a:t> number of trials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prob:</a:t>
            </a:r>
            <a:r>
              <a:rPr lang="en-US" sz="2000" dirty="0">
                <a:latin typeface="Times New Roman"/>
                <a:cs typeface="Times New Roman"/>
              </a:rPr>
              <a:t> probability of a “success”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08DF02-79B7-C8F0-3FD6-522CBE1F004A}"/>
              </a:ext>
            </a:extLst>
          </p:cNvPr>
          <p:cNvSpPr/>
          <p:nvPr/>
        </p:nvSpPr>
        <p:spPr>
          <a:xfrm>
            <a:off x="152400" y="5063272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670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A10BAC5D-0057-9E36-1B4D-89C7F1CDF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Distributions We’ll Encounter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04B0942-17AE-A4A7-6F0C-1F9BAA355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F9564B-D177-981B-8CFA-2CFFD49F840F}"/>
              </a:ext>
            </a:extLst>
          </p:cNvPr>
          <p:cNvSpPr/>
          <p:nvPr/>
        </p:nvSpPr>
        <p:spPr>
          <a:xfrm>
            <a:off x="0" y="1336012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Poisson</a:t>
            </a:r>
            <a:r>
              <a:rPr lang="en-US" sz="2200" dirty="0">
                <a:latin typeface="Times New Roman"/>
                <a:cs typeface="Times New Roman"/>
              </a:rPr>
              <a:t>: Good likelihood model likelihood of x “successes” with the rate of “success” = lambda. 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AEB984-A18A-62E4-3274-454EF6591126}"/>
              </a:ext>
            </a:extLst>
          </p:cNvPr>
          <p:cNvSpPr/>
          <p:nvPr/>
        </p:nvSpPr>
        <p:spPr>
          <a:xfrm>
            <a:off x="330200" y="3277136"/>
            <a:ext cx="414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 pitchFamily="2" charset="0"/>
                <a:cs typeface="Times New Roman"/>
              </a:rPr>
              <a:t>lambda:</a:t>
            </a:r>
            <a:r>
              <a:rPr lang="en-US" sz="2000" dirty="0">
                <a:latin typeface="Times New Roman"/>
                <a:cs typeface="Times New Roman"/>
              </a:rPr>
              <a:t> rate of “success”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575523-2744-54A3-B6DA-A43BC3459909}"/>
              </a:ext>
            </a:extLst>
          </p:cNvPr>
          <p:cNvSpPr/>
          <p:nvPr/>
        </p:nvSpPr>
        <p:spPr>
          <a:xfrm>
            <a:off x="152400" y="2874151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C76ED9-C9F8-459C-7F30-B8B427A31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80" y="2891531"/>
            <a:ext cx="2024713" cy="14358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6D7E90-CFD3-E009-4652-D2CBA247DA35}"/>
              </a:ext>
            </a:extLst>
          </p:cNvPr>
          <p:cNvSpPr txBox="1"/>
          <p:nvPr/>
        </p:nvSpPr>
        <p:spPr>
          <a:xfrm>
            <a:off x="3035300" y="4517573"/>
            <a:ext cx="2307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distributions.R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4CB18-1630-53F7-3A8C-A08AF01B7771}"/>
              </a:ext>
            </a:extLst>
          </p:cNvPr>
          <p:cNvSpPr txBox="1"/>
          <p:nvPr/>
        </p:nvSpPr>
        <p:spPr>
          <a:xfrm>
            <a:off x="1999341" y="2214487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dpois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qpois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ppois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rpois</a:t>
            </a:r>
            <a:endParaRPr lang="en-US" sz="24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83550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07AFC27-0AA6-6838-C1B9-BBAD6A29C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AA2795-D4E0-A4A9-61F0-B1331FB469B1}"/>
              </a:ext>
            </a:extLst>
          </p:cNvPr>
          <p:cNvSpPr/>
          <p:nvPr/>
        </p:nvSpPr>
        <p:spPr>
          <a:xfrm>
            <a:off x="357188" y="1178837"/>
            <a:ext cx="86344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 study found that amount of touch DNA collected on a certain surface follows a lognormal distribution with </a:t>
            </a:r>
            <a:r>
              <a:rPr lang="en-US" sz="2400" dirty="0" err="1">
                <a:latin typeface="Symbol" pitchFamily="2" charset="2"/>
                <a:cs typeface="Times New Roman"/>
              </a:rPr>
              <a:t>m</a:t>
            </a:r>
            <a:r>
              <a:rPr lang="en-US" sz="2400" baseline="-25000" dirty="0" err="1">
                <a:latin typeface="Times New Roman"/>
                <a:cs typeface="Times New Roman"/>
              </a:rPr>
              <a:t>log</a:t>
            </a:r>
            <a:r>
              <a:rPr lang="en-US" sz="2400" dirty="0">
                <a:latin typeface="Times New Roman"/>
                <a:cs typeface="Times New Roman"/>
              </a:rPr>
              <a:t>= 5.5 log-</a:t>
            </a:r>
            <a:r>
              <a:rPr lang="en-US" sz="2400" i="1" dirty="0">
                <a:latin typeface="Times New Roman"/>
                <a:cs typeface="Times New Roman"/>
              </a:rPr>
              <a:t>ng</a:t>
            </a:r>
            <a:r>
              <a:rPr lang="en-US" sz="2400" dirty="0">
                <a:latin typeface="Times New Roman"/>
                <a:cs typeface="Times New Roman"/>
              </a:rPr>
              <a:t> and  </a:t>
            </a:r>
            <a:r>
              <a:rPr lang="en-US" sz="2400" dirty="0">
                <a:latin typeface="Symbol" pitchFamily="2" charset="2"/>
                <a:cs typeface="Times New Roman"/>
              </a:rPr>
              <a:t>s</a:t>
            </a:r>
            <a:r>
              <a:rPr lang="en-US" sz="2400" baseline="-25000" dirty="0">
                <a:latin typeface="Times New Roman"/>
                <a:cs typeface="Times New Roman"/>
              </a:rPr>
              <a:t>log</a:t>
            </a:r>
            <a:r>
              <a:rPr lang="en-US" sz="2400" dirty="0">
                <a:latin typeface="Times New Roman"/>
                <a:cs typeface="Times New Roman"/>
              </a:rPr>
              <a:t>= 32 log-</a:t>
            </a:r>
            <a:r>
              <a:rPr lang="en-US" sz="2400" i="1" dirty="0">
                <a:latin typeface="Times New Roman"/>
                <a:cs typeface="Times New Roman"/>
              </a:rPr>
              <a:t>ng</a:t>
            </a:r>
            <a:r>
              <a:rPr lang="en-US" sz="2400" dirty="0">
                <a:latin typeface="Times New Roman"/>
                <a:cs typeface="Times New Roman"/>
              </a:rPr>
              <a:t>. Compute the probability of recovering between -7 log-</a:t>
            </a:r>
            <a:r>
              <a:rPr lang="en-US" sz="2400" i="1" dirty="0">
                <a:latin typeface="Times New Roman"/>
                <a:cs typeface="Times New Roman"/>
              </a:rPr>
              <a:t>ng</a:t>
            </a:r>
            <a:r>
              <a:rPr lang="en-US" sz="2400" dirty="0">
                <a:latin typeface="Times New Roman"/>
                <a:cs typeface="Times New Roman"/>
              </a:rPr>
              <a:t> and 6 log-</a:t>
            </a:r>
            <a:r>
              <a:rPr lang="en-US" sz="2400" i="1" dirty="0">
                <a:latin typeface="Times New Roman"/>
                <a:cs typeface="Times New Roman"/>
              </a:rPr>
              <a:t>ng</a:t>
            </a:r>
            <a:r>
              <a:rPr lang="en-US" sz="2400" dirty="0">
                <a:latin typeface="Times New Roman"/>
                <a:cs typeface="Times New Roman"/>
              </a:rPr>
              <a:t>. (How many </a:t>
            </a:r>
            <a:r>
              <a:rPr lang="en-US" sz="2400" i="1" dirty="0">
                <a:latin typeface="Times New Roman"/>
                <a:cs typeface="Times New Roman"/>
              </a:rPr>
              <a:t>ng</a:t>
            </a:r>
            <a:r>
              <a:rPr lang="en-US" sz="2400" dirty="0">
                <a:latin typeface="Times New Roman"/>
                <a:cs typeface="Times New Roman"/>
              </a:rPr>
              <a:t> is the range?)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50BB784-301F-3E5D-DE21-992121921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330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Lognormal Data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9E774C-E633-BF97-67D4-9E29149E533C}"/>
              </a:ext>
            </a:extLst>
          </p:cNvPr>
          <p:cNvSpPr/>
          <p:nvPr/>
        </p:nvSpPr>
        <p:spPr>
          <a:xfrm>
            <a:off x="108857" y="3815583"/>
            <a:ext cx="8995455" cy="182357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mu.log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    &lt;- 5.5</a:t>
            </a:r>
          </a:p>
          <a:p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sigma.log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 &lt;- 32</a:t>
            </a:r>
          </a:p>
          <a:p>
            <a:endParaRPr lang="en-US" sz="12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5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25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250" dirty="0">
                <a:solidFill>
                  <a:srgbClr val="FFFF00"/>
                </a:solidFill>
                <a:latin typeface="Courier"/>
                <a:cs typeface="Courier"/>
              </a:rPr>
              <a:t>(-7 &lt; log(X) &lt; 6): (cf. log-amounts in </a:t>
            </a:r>
            <a:r>
              <a:rPr lang="en-US" sz="1250" dirty="0" err="1">
                <a:solidFill>
                  <a:srgbClr val="FFFF00"/>
                </a:solidFill>
                <a:latin typeface="Courier"/>
                <a:cs typeface="Courier"/>
              </a:rPr>
              <a:t>cv_rsd.R</a:t>
            </a:r>
            <a:r>
              <a:rPr lang="en-US" sz="1250" dirty="0">
                <a:solidFill>
                  <a:srgbClr val="FFFF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plnorm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(6, </a:t>
            </a:r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meanlog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mu.log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sdlog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sigma.log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) - </a:t>
            </a:r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plnorm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(-7, </a:t>
            </a:r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meanlog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mu.log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sdlog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sigma.log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2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50" dirty="0">
                <a:solidFill>
                  <a:srgbClr val="FFFF00"/>
                </a:solidFill>
                <a:latin typeface="Courier"/>
                <a:cs typeface="Courier"/>
              </a:rPr>
              <a:t># How many ng is the range?:</a:t>
            </a:r>
          </a:p>
          <a:p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exp(6)</a:t>
            </a:r>
          </a:p>
          <a:p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exp(-7)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FD9C6D-ECB6-FC78-078E-F3F91DF3FC4B}"/>
              </a:ext>
            </a:extLst>
          </p:cNvPr>
          <p:cNvSpPr txBox="1"/>
          <p:nvPr/>
        </p:nvSpPr>
        <p:spPr>
          <a:xfrm>
            <a:off x="7739743" y="5685802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lognormal_ex.R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BC0DA3-E8DF-4D1E-CA58-F6E549374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817" y="2805535"/>
            <a:ext cx="6692787" cy="8128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B9F67C-3467-5048-007D-CE4AF4C26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136" y="5761172"/>
            <a:ext cx="4538376" cy="96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8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15E14CB-D405-37A3-5CAD-432DE8DEA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Quantile-Quantile Plots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D83A85A-9B8C-5817-55E9-6192972B5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C91D39-7C56-666D-5C3A-3CCA66C8264B}"/>
              </a:ext>
            </a:extLst>
          </p:cNvPr>
          <p:cNvSpPr/>
          <p:nvPr/>
        </p:nvSpPr>
        <p:spPr>
          <a:xfrm>
            <a:off x="12700" y="121858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Since we’re on the topic of probability distributions, lets now discuss a useful graphical tool to compare samples from arbitrary probability distributions. We’ll use a lot later as a diagnostic tool.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ED7673-1564-FAC0-20DA-8B492AD17D85}"/>
              </a:ext>
            </a:extLst>
          </p:cNvPr>
          <p:cNvSpPr/>
          <p:nvPr/>
        </p:nvSpPr>
        <p:spPr>
          <a:xfrm>
            <a:off x="12700" y="2503093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Quantile-quantile plot</a:t>
            </a:r>
            <a:r>
              <a:rPr lang="en-US" sz="2400" dirty="0">
                <a:latin typeface="Times New Roman"/>
                <a:cs typeface="Times New Roman"/>
              </a:rPr>
              <a:t> (</a:t>
            </a:r>
            <a:r>
              <a:rPr lang="en-US" sz="2400" b="1" dirty="0" err="1">
                <a:latin typeface="Times New Roman"/>
                <a:cs typeface="Times New Roman"/>
              </a:rPr>
              <a:t>qq</a:t>
            </a:r>
            <a:r>
              <a:rPr lang="en-US" sz="2400" b="1" dirty="0">
                <a:latin typeface="Times New Roman"/>
                <a:cs typeface="Times New Roman"/>
              </a:rPr>
              <a:t>-plot</a:t>
            </a:r>
            <a:r>
              <a:rPr lang="en-US" sz="2400" dirty="0">
                <a:latin typeface="Times New Roman"/>
                <a:cs typeface="Times New Roman"/>
              </a:rPr>
              <a:t>): A plot of two sets of ordered samples against each other.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If the two samples come from the same distribution, then their ordering should share similar percentiles and they should form a straight line.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4B3F0C-B6DB-F39A-74E8-2CE203726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26" y="4230532"/>
            <a:ext cx="2334192" cy="24474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132418-ECA7-1A76-6320-098E70539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36" y="4353432"/>
            <a:ext cx="2028827" cy="21417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CC7A9A-7024-FDE9-11CF-7FC1EA624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583" y="4353432"/>
            <a:ext cx="2054631" cy="213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8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FBF65EC-06EE-346E-EB44-8B0B71BB8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F257C92-AE5F-8C21-4A37-9E5593145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B8F9B0-CF61-A920-330D-E342E69A49C3}"/>
              </a:ext>
            </a:extLst>
          </p:cNvPr>
          <p:cNvSpPr/>
          <p:nvPr/>
        </p:nvSpPr>
        <p:spPr>
          <a:xfrm>
            <a:off x="23586" y="126212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Check to see how well unidentified C4-akyl benzene data from the gasoline data set below follows follows a standard normal distribution using a </a:t>
            </a:r>
            <a:r>
              <a:rPr lang="en-US" sz="2400" dirty="0" err="1">
                <a:latin typeface="Times New Roman"/>
                <a:cs typeface="Times New Roman"/>
              </a:rPr>
              <a:t>qq</a:t>
            </a:r>
            <a:r>
              <a:rPr lang="en-US" sz="2400" dirty="0">
                <a:latin typeface="Times New Roman"/>
                <a:cs typeface="Times New Roman"/>
              </a:rPr>
              <a:t>-plot: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584DF-531D-9523-C202-FA436846DBF4}"/>
              </a:ext>
            </a:extLst>
          </p:cNvPr>
          <p:cNvSpPr txBox="1"/>
          <p:nvPr/>
        </p:nvSpPr>
        <p:spPr>
          <a:xfrm>
            <a:off x="161018" y="2644207"/>
            <a:ext cx="884736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0.29569050, 0.20648248, 0.26693348, 0.21223481, 0.25198974, 0.23751277, 0.25585990, 0.20096679, 0.19726276,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0.15425261, 0.16483406, 0.18912258, 0.15739817, 0.15009366, 0.10737274, 0.11019686, 0.12513466, 0.09524371,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0.11218649, 0.11831685, 0.08995212, 0.15960698, 0.18276274, 0.18421865, 0.18959053, 0.17426713, 0.16382262,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0.17599096, 0.28697780, 0.28860089, 0.29051508, 0.25595839, 0.34949305, 0.29253407, 0.23217603, 0.10844975,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0.10404332, 0.09618116, 0.11909941, 0.09788748, 0.10919293, 0.09880065, 0.22318522, 0.21620975, 0.19462144,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0.19739592, 0.18673440, 0.19269031, 0.18278502, 0.09439924, 0.06428694, 0.07324709, 0.08058238, 0.06419378,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0.09414924, 0.07600200, 0.32917529, 0.32886336, 0.37166893, 0.17086414, 0.14853369, 0.13197682, 0.20217787,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0.20856402, 0.22020857, 0.28396187, 0.30769551, 0.31123136, 0.38733964, 0.40322122, 0.40450410, 0.23592761,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0.21981379, 0.23742448, 0.16887720, 0.16218831, 0.15824930, 0.14710371, 0.13743570, 0.14051266, 0.21783285,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0.21272617, 0.23454162, 0.17563793, 0.16575187, 0.17353579, 0.15081576, 0.12968366, 0.13749965, 0.13056509,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0.13839749, 0.12118398</a:t>
            </a:r>
          </a:p>
        </p:txBody>
      </p:sp>
    </p:spTree>
    <p:extLst>
      <p:ext uri="{BB962C8B-B14F-4D97-AF65-F5344CB8AC3E}">
        <p14:creationId xmlns:p14="http://schemas.microsoft.com/office/powerpoint/2010/main" val="4144354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F10A2C3-8238-347B-9D5F-883DAF253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68ED33-A841-AAC0-368C-715122063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764" y="3664487"/>
            <a:ext cx="2943866" cy="3184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E95DDF-3701-6F95-82F1-52BD515F6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906" y="3664487"/>
            <a:ext cx="2943866" cy="31841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347C65-E844-A7CD-2B15-C7892B92EA6C}"/>
              </a:ext>
            </a:extLst>
          </p:cNvPr>
          <p:cNvSpPr/>
          <p:nvPr/>
        </p:nvSpPr>
        <p:spPr>
          <a:xfrm>
            <a:off x="369888" y="337716"/>
            <a:ext cx="8452983" cy="3231654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chemeClr val="accent2"/>
                </a:solidFill>
                <a:latin typeface="Courier"/>
                <a:cs typeface="Courier"/>
              </a:rPr>
              <a:t>library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frequtils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fr-FR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data(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gas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x &lt;- gas$C4.alkylbenzene.unid.5</a:t>
            </a:r>
          </a:p>
          <a:p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endParaRPr lang="fr-FR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fr-FR" sz="1200" dirty="0" err="1">
                <a:solidFill>
                  <a:srgbClr val="FFFF00"/>
                </a:solidFill>
                <a:latin typeface="Courier"/>
                <a:cs typeface="Courier"/>
              </a:rPr>
              <a:t>Standardize</a:t>
            </a:r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 the data</a:t>
            </a:r>
          </a:p>
          <a:p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z.emp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 &lt;- (x-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mean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(x))/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endParaRPr lang="fr-FR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# QQ-plot </a:t>
            </a:r>
            <a:r>
              <a:rPr lang="fr-FR" sz="1200" dirty="0" err="1">
                <a:solidFill>
                  <a:srgbClr val="FFFF00"/>
                </a:solidFill>
                <a:latin typeface="Courier"/>
                <a:cs typeface="Courier"/>
              </a:rPr>
              <a:t>wrt</a:t>
            </a:r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/ standard normal distribution:</a:t>
            </a:r>
          </a:p>
          <a:p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qqnorm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z.emp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xlim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=c(-3,3),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ylim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=c(-3,3))</a:t>
            </a:r>
          </a:p>
          <a:p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qqline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z.emp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fr-FR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# A more </a:t>
            </a:r>
            <a:r>
              <a:rPr lang="fr-FR" sz="1200" dirty="0" err="1">
                <a:solidFill>
                  <a:srgbClr val="FFFF00"/>
                </a:solidFill>
                <a:latin typeface="Courier"/>
                <a:cs typeface="Courier"/>
              </a:rPr>
              <a:t>general</a:t>
            </a:r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fr-FR" sz="1200" dirty="0" err="1">
                <a:solidFill>
                  <a:srgbClr val="FFFF00"/>
                </a:solidFill>
                <a:latin typeface="Courier"/>
                <a:cs typeface="Courier"/>
              </a:rPr>
              <a:t>way</a:t>
            </a:r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 to </a:t>
            </a:r>
            <a:r>
              <a:rPr lang="fr-FR" sz="1200" dirty="0" err="1">
                <a:solidFill>
                  <a:srgbClr val="FFFF00"/>
                </a:solidFill>
                <a:latin typeface="Courier"/>
                <a:cs typeface="Courier"/>
              </a:rPr>
              <a:t>make</a:t>
            </a:r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 a QQ-plot:</a:t>
            </a:r>
          </a:p>
          <a:p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ref.dist.samp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rnorm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length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(x),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mean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 = 0,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 = 1)</a:t>
            </a:r>
          </a:p>
          <a:p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qqplot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ref.dist.samp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z.emp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, main=</a:t>
            </a:r>
            <a:r>
              <a:rPr lang="fr-FR" sz="1200" dirty="0">
                <a:solidFill>
                  <a:srgbClr val="00B050"/>
                </a:solidFill>
                <a:latin typeface="Courier"/>
                <a:cs typeface="Courier"/>
              </a:rPr>
              <a:t>"QQ-Plot"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xlim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=c(-3,3),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ylim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=c(-3,3))</a:t>
            </a:r>
          </a:p>
          <a:p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qqline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z.emp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, distribution =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function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(p){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qnorm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(p,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mean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 = 0,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 = 1)})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B286B1-D245-BAE0-C5BD-85485C00A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187" y="598714"/>
            <a:ext cx="2173443" cy="23508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27FFE5-C7AE-92F7-EAD9-99A874E06ABE}"/>
              </a:ext>
            </a:extLst>
          </p:cNvPr>
          <p:cNvSpPr txBox="1"/>
          <p:nvPr/>
        </p:nvSpPr>
        <p:spPr>
          <a:xfrm>
            <a:off x="271914" y="3501197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qqplot_ex.R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97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Probability Density Function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1193414"/>
            <a:ext cx="8686800" cy="18023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As we increase the number of “bins” the “bars” get thinner and thinner</a:t>
            </a:r>
          </a:p>
          <a:p>
            <a:pPr marL="1077913" lvl="1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If there are an infinite number of bins the bars get infinitesimally thin: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6" y="2919148"/>
            <a:ext cx="4323288" cy="37705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6" y="2922750"/>
            <a:ext cx="4323288" cy="37705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6" y="2909303"/>
            <a:ext cx="4334576" cy="37803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26" y="2928993"/>
            <a:ext cx="4323287" cy="37705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72" y="2928993"/>
            <a:ext cx="4329630" cy="37760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72" y="3069470"/>
            <a:ext cx="4318341" cy="37662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3768" y="2708822"/>
            <a:ext cx="4824719" cy="21444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ACBB41-680B-380C-84AB-C7722110D7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7712" y="5767615"/>
            <a:ext cx="2667000" cy="33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0E024-7C18-525F-1935-208573A54621}"/>
              </a:ext>
            </a:extLst>
          </p:cNvPr>
          <p:cNvSpPr txBox="1"/>
          <p:nvPr/>
        </p:nvSpPr>
        <p:spPr>
          <a:xfrm>
            <a:off x="484188" y="3429000"/>
            <a:ext cx="3717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4CC1"/>
                </a:solidFill>
                <a:latin typeface="Times New Roman" pitchFamily="18" charset="0"/>
              </a:rPr>
              <a:t>Probability </a:t>
            </a:r>
            <a:r>
              <a:rPr lang="en-GB" b="1" dirty="0">
                <a:solidFill>
                  <a:srgbClr val="004CC1"/>
                </a:solidFill>
                <a:latin typeface="Times New Roman" pitchFamily="18" charset="0"/>
              </a:rPr>
              <a:t>D</a:t>
            </a:r>
            <a:r>
              <a:rPr lang="en-GB" sz="1800" b="1" dirty="0">
                <a:solidFill>
                  <a:srgbClr val="004CC1"/>
                </a:solidFill>
                <a:latin typeface="Times New Roman" pitchFamily="18" charset="0"/>
              </a:rPr>
              <a:t>ensity Function</a:t>
            </a:r>
            <a:r>
              <a:rPr lang="en-GB" sz="1800" dirty="0">
                <a:solidFill>
                  <a:srgbClr val="004CC1"/>
                </a:solidFill>
                <a:latin typeface="Times New Roman" pitchFamily="18" charset="0"/>
              </a:rPr>
              <a:t> (</a:t>
            </a:r>
            <a:r>
              <a:rPr lang="en-GB" sz="1800" b="1" dirty="0">
                <a:solidFill>
                  <a:srgbClr val="004CC1"/>
                </a:solidFill>
                <a:latin typeface="Times New Roman" pitchFamily="18" charset="0"/>
              </a:rPr>
              <a:t>PDF</a:t>
            </a:r>
            <a:r>
              <a:rPr lang="en-GB" sz="1800" dirty="0">
                <a:solidFill>
                  <a:srgbClr val="004CC1"/>
                </a:solidFill>
                <a:latin typeface="Times New Roman" pitchFamily="18" charset="0"/>
              </a:rPr>
              <a:t>)</a:t>
            </a:r>
            <a:endParaRPr lang="en-US" dirty="0">
              <a:solidFill>
                <a:srgbClr val="004C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8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04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2205514"/>
            <a:ext cx="8940800" cy="387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2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Probability Density Function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463536"/>
            <a:ext cx="8686800" cy="9630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Use PDFs to get probabilities: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0595" y="2273617"/>
            <a:ext cx="3805499" cy="7712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518" y="3587306"/>
            <a:ext cx="80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x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83136" y="4110526"/>
            <a:ext cx="417578" cy="349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034604" y="2767059"/>
            <a:ext cx="1362506" cy="144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3C3AA83-66B1-2086-A9E3-805DCE6477C5}"/>
              </a:ext>
            </a:extLst>
          </p:cNvPr>
          <p:cNvSpPr txBox="1"/>
          <p:nvPr/>
        </p:nvSpPr>
        <p:spPr>
          <a:xfrm>
            <a:off x="5633718" y="3442331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Proper </a:t>
            </a:r>
            <a:r>
              <a:rPr lang="en-US" dirty="0" err="1">
                <a:latin typeface="Times New Roman"/>
                <a:cs typeface="Times New Roman"/>
              </a:rPr>
              <a:t>pdfs</a:t>
            </a:r>
            <a:r>
              <a:rPr lang="en-US" dirty="0">
                <a:latin typeface="Times New Roman"/>
                <a:cs typeface="Times New Roman"/>
              </a:rPr>
              <a:t> should be </a:t>
            </a:r>
            <a:r>
              <a:rPr lang="en-US" b="1" dirty="0">
                <a:latin typeface="Times New Roman"/>
                <a:cs typeface="Times New Roman"/>
              </a:rPr>
              <a:t>normalized</a:t>
            </a:r>
          </a:p>
        </p:txBody>
      </p:sp>
    </p:spTree>
    <p:extLst>
      <p:ext uri="{BB962C8B-B14F-4D97-AF65-F5344CB8AC3E}">
        <p14:creationId xmlns:p14="http://schemas.microsoft.com/office/powerpoint/2010/main" val="323955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Moments and Expectation Values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23222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Moments</a:t>
            </a:r>
            <a:r>
              <a:rPr lang="en-US" sz="2400" dirty="0">
                <a:latin typeface="Times New Roman"/>
                <a:cs typeface="Times New Roman"/>
              </a:rPr>
              <a:t> are numerical values that control a PDF’s location and shape properties.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E41A55-6099-F503-A884-5080F8ADD8E2}"/>
              </a:ext>
            </a:extLst>
          </p:cNvPr>
          <p:cNvSpPr/>
          <p:nvPr/>
        </p:nvSpPr>
        <p:spPr>
          <a:xfrm>
            <a:off x="751115" y="2189319"/>
            <a:ext cx="70126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1</a:t>
            </a:r>
            <a:r>
              <a:rPr lang="en-US" sz="2200" baseline="30000" dirty="0">
                <a:latin typeface="Times New Roman"/>
                <a:cs typeface="Times New Roman"/>
              </a:rPr>
              <a:t>st</a:t>
            </a:r>
            <a:r>
              <a:rPr lang="en-US" sz="2200" dirty="0">
                <a:latin typeface="Times New Roman"/>
                <a:cs typeface="Times New Roman"/>
              </a:rPr>
              <a:t>-order moment for </a:t>
            </a:r>
            <a:r>
              <a:rPr lang="en-US" sz="2200" i="1" dirty="0">
                <a:latin typeface="Times New Roman"/>
                <a:cs typeface="Times New Roman"/>
              </a:rPr>
              <a:t>X,</a:t>
            </a:r>
            <a:r>
              <a:rPr lang="en-US" sz="2200" dirty="0">
                <a:latin typeface="Times New Roman"/>
                <a:cs typeface="Times New Roman"/>
              </a:rPr>
              <a:t> i.e. the </a:t>
            </a:r>
            <a:r>
              <a:rPr lang="en-US" sz="2200" b="1" dirty="0">
                <a:latin typeface="Times New Roman"/>
                <a:cs typeface="Times New Roman"/>
              </a:rPr>
              <a:t>expectation value of X</a:t>
            </a:r>
            <a:r>
              <a:rPr lang="en-US" sz="2200" dirty="0">
                <a:latin typeface="Times New Roman"/>
                <a:cs typeface="Times New Roman"/>
              </a:rPr>
              <a:t>: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78DE337-B122-99FB-CA7A-B548123D2D41}"/>
              </a:ext>
            </a:extLst>
          </p:cNvPr>
          <p:cNvCxnSpPr>
            <a:cxnSpLocks/>
          </p:cNvCxnSpPr>
          <p:nvPr/>
        </p:nvCxnSpPr>
        <p:spPr>
          <a:xfrm flipV="1">
            <a:off x="6382657" y="3653225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AD72D08-45AB-927D-2CBB-08EA9791A3F4}"/>
              </a:ext>
            </a:extLst>
          </p:cNvPr>
          <p:cNvSpPr txBox="1"/>
          <p:nvPr/>
        </p:nvSpPr>
        <p:spPr>
          <a:xfrm>
            <a:off x="6040255" y="400985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4F7AC-A124-46E8-7142-F8A56FA9429A}"/>
              </a:ext>
            </a:extLst>
          </p:cNvPr>
          <p:cNvSpPr txBox="1"/>
          <p:nvPr/>
        </p:nvSpPr>
        <p:spPr>
          <a:xfrm>
            <a:off x="1192488" y="300986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location descriptor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797A43-AC74-438E-4BE4-446E12E5A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488" y="3029545"/>
            <a:ext cx="3572791" cy="10042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EBD5B8-EF95-8D12-1F08-7CA0F1785194}"/>
              </a:ext>
            </a:extLst>
          </p:cNvPr>
          <p:cNvSpPr/>
          <p:nvPr/>
        </p:nvSpPr>
        <p:spPr>
          <a:xfrm>
            <a:off x="417747" y="4692187"/>
            <a:ext cx="84908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Take-home message: Expectations are “average values”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71A2D8-E353-1344-40EA-85B62726E001}"/>
              </a:ext>
            </a:extLst>
          </p:cNvPr>
          <p:cNvSpPr txBox="1"/>
          <p:nvPr/>
        </p:nvSpPr>
        <p:spPr>
          <a:xfrm>
            <a:off x="566060" y="549665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Sample mean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BBC955-AD68-1266-5E37-205493CA266F}"/>
              </a:ext>
            </a:extLst>
          </p:cNvPr>
          <p:cNvSpPr txBox="1"/>
          <p:nvPr/>
        </p:nvSpPr>
        <p:spPr>
          <a:xfrm>
            <a:off x="566060" y="5944871"/>
            <a:ext cx="2340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This is the formula we usually use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B96734-34E2-893C-1C79-285793698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1507" y="5496738"/>
            <a:ext cx="2074636" cy="106419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9651BF-0567-503F-DBD5-AD5E1E3C1736}"/>
              </a:ext>
            </a:extLst>
          </p:cNvPr>
          <p:cNvSpPr/>
          <p:nvPr/>
        </p:nvSpPr>
        <p:spPr>
          <a:xfrm>
            <a:off x="2999476" y="5255239"/>
            <a:ext cx="3216267" cy="1551464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0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Moments and Expectation Values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23974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Important 2</a:t>
            </a:r>
            <a:r>
              <a:rPr lang="en-US" sz="2800" baseline="30000" dirty="0">
                <a:latin typeface="Times New Roman"/>
                <a:cs typeface="Times New Roman"/>
              </a:rPr>
              <a:t>nd</a:t>
            </a:r>
            <a:r>
              <a:rPr lang="en-US" sz="2800" dirty="0">
                <a:latin typeface="Times New Roman"/>
                <a:cs typeface="Times New Roman"/>
              </a:rPr>
              <a:t>-order moments: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r="54922"/>
          <a:stretch/>
        </p:blipFill>
        <p:spPr>
          <a:xfrm>
            <a:off x="560594" y="2105302"/>
            <a:ext cx="2641600" cy="4290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2791102"/>
            <a:ext cx="191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Second order central moment.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l="45078" b="-31707"/>
          <a:stretch/>
        </p:blipFill>
        <p:spPr>
          <a:xfrm>
            <a:off x="3202194" y="2105302"/>
            <a:ext cx="3218449" cy="56507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806032" y="2708478"/>
            <a:ext cx="213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It can be shown that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200" y="2156102"/>
            <a:ext cx="1569656" cy="38718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244" y="3813032"/>
            <a:ext cx="7518400" cy="5715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55588" y="4593566"/>
            <a:ext cx="301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Population standard deviation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52331" y="452423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spread descriptor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412525-B9B5-0235-766D-C528F468FB7E}"/>
              </a:ext>
            </a:extLst>
          </p:cNvPr>
          <p:cNvSpPr/>
          <p:nvPr/>
        </p:nvSpPr>
        <p:spPr>
          <a:xfrm>
            <a:off x="2682015" y="5230336"/>
            <a:ext cx="5791200" cy="1551464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E693AA-DEFC-0FF8-8087-3D9AE81F9E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1896" y="5388495"/>
            <a:ext cx="3781445" cy="1235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88178-14C4-F160-583E-73E0ABD186E1}"/>
              </a:ext>
            </a:extLst>
          </p:cNvPr>
          <p:cNvSpPr txBox="1"/>
          <p:nvPr/>
        </p:nvSpPr>
        <p:spPr>
          <a:xfrm>
            <a:off x="32658" y="5496658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Sample standard deviation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624FE-2415-3F27-00A4-DB707C6214A7}"/>
              </a:ext>
            </a:extLst>
          </p:cNvPr>
          <p:cNvSpPr txBox="1"/>
          <p:nvPr/>
        </p:nvSpPr>
        <p:spPr>
          <a:xfrm>
            <a:off x="32658" y="5944871"/>
            <a:ext cx="2340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This is the formula we usually use</a:t>
            </a:r>
          </a:p>
        </p:txBody>
      </p:sp>
    </p:spTree>
    <p:extLst>
      <p:ext uri="{BB962C8B-B14F-4D97-AF65-F5344CB8AC3E}">
        <p14:creationId xmlns:p14="http://schemas.microsoft.com/office/powerpoint/2010/main" val="63434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5" grpId="0"/>
      <p:bldP spid="26" grpId="0"/>
      <p:bldP spid="2" grpId="0" animBg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2410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Uniform Distribution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74088" y="1303396"/>
            <a:ext cx="3954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Mean: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4088" y="2128619"/>
            <a:ext cx="3954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Variance: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161" y="1244204"/>
            <a:ext cx="1816226" cy="5973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295" y="2099197"/>
            <a:ext cx="2089391" cy="5992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00" y="3376387"/>
            <a:ext cx="4089400" cy="3379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8200" y="3350987"/>
            <a:ext cx="4089400" cy="33797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CC72AF-3C80-933C-13C2-F667BD3399C1}"/>
              </a:ext>
            </a:extLst>
          </p:cNvPr>
          <p:cNvSpPr/>
          <p:nvPr/>
        </p:nvSpPr>
        <p:spPr>
          <a:xfrm>
            <a:off x="549426" y="1013755"/>
            <a:ext cx="34145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Uniform PDF: Same “likelihood” for all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63F9F-6327-E1D9-B73F-C8EA033C5477}"/>
              </a:ext>
            </a:extLst>
          </p:cNvPr>
          <p:cNvSpPr/>
          <p:nvPr/>
        </p:nvSpPr>
        <p:spPr>
          <a:xfrm>
            <a:off x="925286" y="2389883"/>
            <a:ext cx="24601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000" i="1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 left bound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>
                <a:latin typeface="Times New Roman"/>
                <a:cs typeface="Times New Roman"/>
              </a:rPr>
              <a:t>b </a:t>
            </a:r>
            <a:r>
              <a:rPr lang="en-US" sz="2000" dirty="0">
                <a:latin typeface="Times New Roman"/>
                <a:cs typeface="Times New Roman"/>
              </a:rPr>
              <a:t>right bound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8D51E9-9D5B-517E-F5FD-9CEBB297359E}"/>
              </a:ext>
            </a:extLst>
          </p:cNvPr>
          <p:cNvSpPr/>
          <p:nvPr/>
        </p:nvSpPr>
        <p:spPr>
          <a:xfrm>
            <a:off x="925286" y="1872598"/>
            <a:ext cx="20029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806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2410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 Distribution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01008" y="1157746"/>
            <a:ext cx="2186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Mean: </a:t>
            </a:r>
            <a:r>
              <a:rPr lang="en-US" sz="2400" dirty="0" err="1">
                <a:latin typeface="Symbol" charset="2"/>
                <a:cs typeface="Symbol" charset="2"/>
              </a:rPr>
              <a:t>m</a:t>
            </a:r>
            <a:r>
              <a:rPr lang="en-US" sz="2400" i="1" baseline="-25000" dirty="0" err="1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Symbol" charset="2"/>
                <a:cs typeface="Symbol" charset="2"/>
              </a:rPr>
              <a:t> = m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01008" y="1703894"/>
            <a:ext cx="28809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Variance: </a:t>
            </a:r>
            <a:r>
              <a:rPr lang="en-US" sz="2400" dirty="0">
                <a:latin typeface="Symbol" charset="2"/>
                <a:cs typeface="Symbol" charset="2"/>
              </a:rPr>
              <a:t>s</a:t>
            </a:r>
            <a:r>
              <a:rPr lang="en-US" sz="2400" baseline="30000" dirty="0">
                <a:latin typeface="Symbol" charset="2"/>
                <a:cs typeface="Symbol" charset="2"/>
              </a:rPr>
              <a:t>2</a:t>
            </a:r>
            <a:r>
              <a:rPr lang="en-US" sz="2400" i="1" baseline="-25000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Symbol" charset="2"/>
                <a:cs typeface="Symbol" charset="2"/>
              </a:rPr>
              <a:t> = s</a:t>
            </a:r>
            <a:r>
              <a:rPr lang="en-US" sz="2400" baseline="30000" dirty="0">
                <a:latin typeface="Symbol" charset="2"/>
                <a:cs typeface="Symbol" charset="2"/>
              </a:rPr>
              <a:t>2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081196"/>
            <a:ext cx="4216400" cy="3484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00" y="2902763"/>
            <a:ext cx="4432300" cy="36631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18EE2F-7980-B077-0BA4-C307BE6274A3}"/>
              </a:ext>
            </a:extLst>
          </p:cNvPr>
          <p:cNvSpPr/>
          <p:nvPr/>
        </p:nvSpPr>
        <p:spPr>
          <a:xfrm>
            <a:off x="358195" y="1313856"/>
            <a:ext cx="43662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Normal PDF: The “bell cure”. Also called Gaussian dist.</a:t>
            </a: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56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080599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 Points of interest for the Normal distribution: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8188" y="1683638"/>
            <a:ext cx="7948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If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 ~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dirty="0">
                <a:latin typeface="Symbol" charset="2"/>
                <a:cs typeface="Symbol" charset="2"/>
              </a:rPr>
              <a:t>m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dirty="0">
                <a:latin typeface="Symbol" charset="2"/>
                <a:cs typeface="Symbol" charset="2"/>
              </a:rPr>
              <a:t>s</a:t>
            </a:r>
            <a:r>
              <a:rPr lang="en-US" sz="2400" dirty="0">
                <a:latin typeface="Times New Roman"/>
                <a:cs typeface="Times New Roman"/>
              </a:rPr>
              <a:t>) we can “standardize” (transform) to the z-scale: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100" y="2514635"/>
            <a:ext cx="1689100" cy="719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200" y="2692400"/>
            <a:ext cx="1854200" cy="3748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68800" y="3111500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Standard normal distribution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b="19328"/>
          <a:stretch/>
        </p:blipFill>
        <p:spPr>
          <a:xfrm>
            <a:off x="2442176" y="3759200"/>
            <a:ext cx="4000500" cy="24384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868244" y="4648200"/>
            <a:ext cx="1027306" cy="1304775"/>
            <a:chOff x="3868244" y="4724400"/>
            <a:chExt cx="1027306" cy="1304775"/>
          </a:xfrm>
        </p:grpSpPr>
        <p:cxnSp>
          <p:nvCxnSpPr>
            <p:cNvPr id="16" name="Straight Connector 15"/>
            <p:cNvCxnSpPr/>
            <p:nvPr/>
          </p:nvCxnSpPr>
          <p:spPr>
            <a:xfrm rot="5400000" flipH="1" flipV="1">
              <a:off x="3221338" y="5380681"/>
              <a:ext cx="1295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4247056" y="5379887"/>
              <a:ext cx="1295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959767" y="4724400"/>
              <a:ext cx="79037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~ 68%</a:t>
              </a:r>
            </a:p>
            <a:p>
              <a:pPr algn="ctr"/>
              <a:r>
                <a:rPr lang="en-US" dirty="0"/>
                <a:t>±</a:t>
              </a:r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n-US" dirty="0">
                  <a:latin typeface="Symbol" charset="2"/>
                  <a:cs typeface="Symbol" charset="2"/>
                </a:rPr>
                <a:t>s</a:t>
              </a:r>
            </a:p>
            <a:p>
              <a:pPr algn="ctr"/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52006" y="4995664"/>
            <a:ext cx="2059782" cy="965098"/>
            <a:chOff x="3352006" y="5071864"/>
            <a:chExt cx="2059782" cy="965098"/>
          </a:xfrm>
        </p:grpSpPr>
        <p:cxnSp>
          <p:nvCxnSpPr>
            <p:cNvPr id="21" name="Straight Connector 20"/>
            <p:cNvCxnSpPr/>
            <p:nvPr/>
          </p:nvCxnSpPr>
          <p:spPr>
            <a:xfrm rot="5400000" flipH="1" flipV="1">
              <a:off x="3200400" y="5875981"/>
              <a:ext cx="304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5258594" y="5883768"/>
              <a:ext cx="304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999814" y="5071864"/>
              <a:ext cx="79037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~ 95%</a:t>
              </a:r>
            </a:p>
            <a:p>
              <a:pPr algn="ctr"/>
              <a:r>
                <a:rPr lang="en-US" dirty="0"/>
                <a:t>±</a:t>
              </a:r>
              <a:r>
                <a:rPr lang="en-US" dirty="0">
                  <a:latin typeface="Times New Roman"/>
                  <a:cs typeface="Times New Roman"/>
                </a:rPr>
                <a:t>2</a:t>
              </a:r>
              <a:r>
                <a:rPr lang="en-US" dirty="0">
                  <a:latin typeface="Symbol" charset="2"/>
                  <a:cs typeface="Symbol" charset="2"/>
                </a:rPr>
                <a:t>s</a:t>
              </a:r>
            </a:p>
            <a:p>
              <a:pPr algn="ctr"/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840522" y="5003457"/>
            <a:ext cx="3120240" cy="948724"/>
            <a:chOff x="2840522" y="5096819"/>
            <a:chExt cx="3120240" cy="948724"/>
          </a:xfrm>
        </p:grpSpPr>
        <p:cxnSp>
          <p:nvCxnSpPr>
            <p:cNvPr id="25" name="Straight Connector 24"/>
            <p:cNvCxnSpPr/>
            <p:nvPr/>
          </p:nvCxnSpPr>
          <p:spPr>
            <a:xfrm rot="5400000" flipH="1" flipV="1">
              <a:off x="2765116" y="5960762"/>
              <a:ext cx="152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 flipV="1">
              <a:off x="5883768" y="5968549"/>
              <a:ext cx="152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3995695" y="5096819"/>
              <a:ext cx="79037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~ 99%</a:t>
              </a:r>
            </a:p>
            <a:p>
              <a:pPr algn="ctr"/>
              <a:r>
                <a:rPr lang="en-US" dirty="0"/>
                <a:t>±</a:t>
              </a:r>
              <a:r>
                <a:rPr lang="en-US" dirty="0">
                  <a:latin typeface="Times New Roman"/>
                  <a:cs typeface="Times New Roman"/>
                </a:rPr>
                <a:t>3</a:t>
              </a:r>
              <a:r>
                <a:rPr lang="en-US" dirty="0">
                  <a:latin typeface="Symbol" charset="2"/>
                  <a:cs typeface="Symbol" charset="2"/>
                </a:rPr>
                <a:t>s</a:t>
              </a: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0" y="6286535"/>
            <a:ext cx="1701800" cy="4374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088" y="3944727"/>
            <a:ext cx="2170112" cy="37105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49288" y="4426295"/>
            <a:ext cx="167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Handy equation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108201" y="2364941"/>
            <a:ext cx="1891614" cy="975159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5900" y="3685398"/>
            <a:ext cx="2636688" cy="1148329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1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5255</TotalTime>
  <Words>1768</Words>
  <Application>Microsoft Macintosh PowerPoint</Application>
  <PresentationFormat>On-screen Show (4:3)</PresentationFormat>
  <Paragraphs>217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Courier</vt:lpstr>
      <vt:lpstr>Courier New</vt:lpstr>
      <vt:lpstr>Symbol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Petraco</dc:creator>
  <cp:lastModifiedBy>Nicholas Petraco</cp:lastModifiedBy>
  <cp:revision>50</cp:revision>
  <dcterms:created xsi:type="dcterms:W3CDTF">2024-01-09T20:38:02Z</dcterms:created>
  <dcterms:modified xsi:type="dcterms:W3CDTF">2024-02-21T15:42:32Z</dcterms:modified>
</cp:coreProperties>
</file>