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70"/>
  </p:normalViewPr>
  <p:slideViewPr>
    <p:cSldViewPr snapToGrid="0">
      <p:cViewPr varScale="1">
        <p:scale>
          <a:sx n="118" d="100"/>
          <a:sy n="118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01C6-CDAF-E842-B3DB-A0481A0AAA6A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1B119-DC68-6E4A-B135-B621177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C609-5824-7542-A2BC-3BEAA2859D3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D5A3-C6CD-B043-A4E1-9975175F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10" Type="http://schemas.openxmlformats.org/officeDocument/2006/relationships/image" Target="../media/image6.tiff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10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8992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28600" y="778935"/>
            <a:ext cx="8686800" cy="6008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>
                <a:solidFill>
                  <a:srgbClr val="000000"/>
                </a:solidFill>
                <a:latin typeface="Times New Roman" charset="0"/>
              </a:rPr>
              <a:t>Daubert</a:t>
            </a: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 is a benchmark!!!: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>
                <a:solidFill>
                  <a:srgbClr val="000000"/>
                </a:solidFill>
                <a:latin typeface="Times New Roman" charset="0"/>
              </a:rPr>
              <a:t>Daubert (1993)</a:t>
            </a: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- Judges are the “</a:t>
            </a:r>
            <a:r>
              <a:rPr lang="en-GB" sz="2800" b="1" dirty="0">
                <a:solidFill>
                  <a:srgbClr val="000000"/>
                </a:solidFill>
                <a:latin typeface="Times New Roman" charset="0"/>
              </a:rPr>
              <a:t>gatekeepers</a:t>
            </a: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” of scientific evidence.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Must determine if the science is reliable </a:t>
            </a:r>
            <a:endParaRPr lang="en-GB" sz="2400" dirty="0">
              <a:solidFill>
                <a:srgbClr val="000000"/>
              </a:solidFill>
              <a:latin typeface="Times New Roman" charset="0"/>
            </a:endParaRPr>
          </a:p>
          <a:p>
            <a:pPr marL="1801813" lvl="3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Has </a:t>
            </a:r>
            <a:r>
              <a:rPr lang="en-GB" sz="2400" b="1" u="sng" dirty="0">
                <a:solidFill>
                  <a:srgbClr val="000000"/>
                </a:solidFill>
                <a:latin typeface="Times New Roman" charset="0"/>
              </a:rPr>
              <a:t>empirical testing</a:t>
            </a: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 been done?</a:t>
            </a:r>
          </a:p>
          <a:p>
            <a:pPr marL="2259013" lvl="4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dirty="0">
                <a:solidFill>
                  <a:srgbClr val="000000"/>
                </a:solidFill>
                <a:latin typeface="Times New Roman" charset="0"/>
              </a:rPr>
              <a:t>Falsifiability</a:t>
            </a:r>
            <a:endParaRPr lang="en-GB" sz="2400" i="1" dirty="0">
              <a:solidFill>
                <a:srgbClr val="000000"/>
              </a:solidFill>
              <a:latin typeface="Times New Roman" charset="0"/>
            </a:endParaRPr>
          </a:p>
          <a:p>
            <a:pPr marL="1801813" lvl="3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Has the science been subject to </a:t>
            </a:r>
            <a:r>
              <a:rPr lang="en-GB" sz="2400" b="1" u="sng" dirty="0">
                <a:solidFill>
                  <a:srgbClr val="000000"/>
                </a:solidFill>
                <a:latin typeface="Times New Roman" charset="0"/>
              </a:rPr>
              <a:t>peer review</a:t>
            </a: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?</a:t>
            </a:r>
          </a:p>
          <a:p>
            <a:pPr marL="1801813" lvl="3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Are there known </a:t>
            </a:r>
            <a:r>
              <a:rPr lang="en-GB" sz="2400" b="1" u="sng" dirty="0">
                <a:solidFill>
                  <a:srgbClr val="000000"/>
                </a:solidFill>
                <a:latin typeface="Times New Roman" charset="0"/>
              </a:rPr>
              <a:t>error rates</a:t>
            </a: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? </a:t>
            </a:r>
          </a:p>
          <a:p>
            <a:pPr marL="1801813" lvl="3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Is there </a:t>
            </a:r>
            <a:r>
              <a:rPr lang="en-GB" sz="2400" b="1" u="sng" dirty="0">
                <a:solidFill>
                  <a:srgbClr val="000000"/>
                </a:solidFill>
                <a:latin typeface="Times New Roman" charset="0"/>
              </a:rPr>
              <a:t>general acceptance</a:t>
            </a:r>
            <a:r>
              <a:rPr lang="en-GB" sz="2400" u="sng" dirty="0">
                <a:solidFill>
                  <a:srgbClr val="000000"/>
                </a:solidFill>
                <a:latin typeface="Times New Roman" charset="0"/>
              </a:rPr>
              <a:t>?</a:t>
            </a:r>
          </a:p>
          <a:p>
            <a:pPr marL="2259013" lvl="4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u="sng" dirty="0">
                <a:solidFill>
                  <a:srgbClr val="000000"/>
                </a:solidFill>
                <a:latin typeface="Times New Roman" charset="0"/>
              </a:rPr>
              <a:t>Frye Standard (1928)</a:t>
            </a: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 essentially</a:t>
            </a:r>
            <a:endParaRPr lang="en-GB" sz="2800" dirty="0">
              <a:solidFill>
                <a:srgbClr val="000000"/>
              </a:solidFill>
              <a:latin typeface="Times New Roman" charset="0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Federal Government and 26(-ish) States are “Daubert States” 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1775" y="11571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“Legal” Science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89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31775" y="457200"/>
            <a:ext cx="86074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Statistics for DNA in a Nutshell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90600" y="1447800"/>
            <a:ext cx="7239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Statistics justify DNA profiling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Probability that unrelated people have the </a:t>
            </a:r>
            <a:r>
              <a:rPr lang="en-US" sz="2800" b="1" i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same DNA profile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is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so remote as to be considered a practical impossibility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6358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3619500"/>
            <a:ext cx="7239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Overview of how it works: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Measure the frequency of different </a:t>
            </a:r>
            <a:r>
              <a:rPr lang="en-US" sz="28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alleles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at 13 designated </a:t>
            </a:r>
            <a:r>
              <a:rPr lang="en-US" sz="28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loci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 in a “representative random sample” of a population</a:t>
            </a:r>
          </a:p>
        </p:txBody>
      </p:sp>
    </p:spTree>
    <p:extLst>
      <p:ext uri="{BB962C8B-B14F-4D97-AF65-F5344CB8AC3E}">
        <p14:creationId xmlns:p14="http://schemas.microsoft.com/office/powerpoint/2010/main" val="37189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31775" y="473075"/>
            <a:ext cx="86074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Aside: Statistics for DNA in a Nutshell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990600" y="1524000"/>
            <a:ext cx="7086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838200" y="1385888"/>
            <a:ext cx="70866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Nature seems to obey </a:t>
            </a:r>
            <a:r>
              <a:rPr lang="en-US" sz="28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Hardy-Weinberg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and </a:t>
            </a:r>
            <a:r>
              <a:rPr lang="en-US" sz="28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linkage </a:t>
            </a:r>
            <a:r>
              <a:rPr lang="en-US" sz="28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equilibria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These Laws of inheritance state that allele frequencies are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statistically independent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98650" y="3665538"/>
          <a:ext cx="52911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203200" progId="Equation.3">
                  <p:embed/>
                </p:oleObj>
              </mc:Choice>
              <mc:Fallback>
                <p:oleObj name="Equation" r:id="rId2" imgW="2768600" imgH="203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665538"/>
                        <a:ext cx="52911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26358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51300"/>
            <a:ext cx="7086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Multiply frequencies of alleles to get </a:t>
            </a:r>
            <a:r>
              <a:rPr lang="en-US" sz="2200" b="1" u="sng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frequencies of genotypes</a:t>
            </a:r>
            <a:r>
              <a:rPr lang="en-US" sz="22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at the chosen 13 loci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Multiply frequencies of 13 genotypes to get </a:t>
            </a:r>
            <a:r>
              <a:rPr lang="en-US" sz="2200" b="1" u="sng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frequency of profiles</a:t>
            </a:r>
            <a:r>
              <a:rPr lang="en-US" sz="22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 the population</a:t>
            </a:r>
            <a:endParaRPr lang="en-GB" sz="2200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400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990600" y="1447800"/>
            <a:ext cx="7086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38200" y="1066800"/>
            <a:ext cx="7086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>
              <a:solidFill>
                <a:srgbClr val="000000"/>
              </a:solidFill>
              <a:latin typeface="Times New Roman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Say there are only two alleles for each locus, </a:t>
            </a:r>
            <a:r>
              <a:rPr lang="en-US" sz="2200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</a:t>
            </a:r>
            <a:r>
              <a:rPr lang="en-US" sz="22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and </a:t>
            </a:r>
            <a:r>
              <a:rPr lang="en-US" sz="2200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Also say they all he the population frequencies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</a:t>
            </a:r>
            <a:r>
              <a:rPr lang="en-US" sz="20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= 70%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</a:t>
            </a:r>
            <a:r>
              <a:rPr lang="en-US" sz="20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= 30%</a:t>
            </a:r>
            <a:endParaRPr lang="en-GB" sz="200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40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231775" y="396875"/>
            <a:ext cx="86074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Aside: A Simple Model</a:t>
            </a:r>
          </a:p>
        </p:txBody>
      </p:sp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89275"/>
            <a:ext cx="58674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3810000" y="6421438"/>
            <a:ext cx="16716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Number of Loci</a:t>
            </a:r>
            <a:endParaRPr lang="en-US"/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 rot="-5400000">
            <a:off x="402432" y="4461668"/>
            <a:ext cx="2146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Probability of Profile</a:t>
            </a:r>
            <a:endParaRPr lang="en-US"/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4395788" y="3297238"/>
            <a:ext cx="18526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 genotypes </a:t>
            </a:r>
            <a:r>
              <a:rPr lang="en-US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AA</a:t>
            </a:r>
            <a:endParaRPr lang="en-US" i="1"/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4495800" y="4059238"/>
            <a:ext cx="1762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 genotypes </a:t>
            </a:r>
            <a:r>
              <a:rPr lang="en-US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aa</a:t>
            </a:r>
            <a:endParaRPr lang="en-US" i="1"/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5486400" y="5486400"/>
            <a:ext cx="1787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 genotypes </a:t>
            </a:r>
            <a:r>
              <a:rPr lang="en-US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Aa</a:t>
            </a:r>
            <a:endParaRPr lang="en-US" i="1"/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4862513" y="4841875"/>
            <a:ext cx="35194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Genotypes a mix of </a:t>
            </a:r>
            <a:r>
              <a:rPr lang="en-US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AA</a:t>
            </a:r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, </a:t>
            </a:r>
            <a:r>
              <a:rPr lang="en-US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Aa</a:t>
            </a:r>
            <a:r>
              <a:rPr lang="en-US">
                <a:solidFill>
                  <a:schemeClr val="tx1"/>
                </a:solidFill>
                <a:latin typeface="Times New Roman" charset="0"/>
                <a:cs typeface="Times New Roman" charset="0"/>
              </a:rPr>
              <a:t> and </a:t>
            </a:r>
            <a:r>
              <a:rPr lang="en-US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aa</a:t>
            </a:r>
            <a:endParaRPr lang="en-US" i="1"/>
          </a:p>
        </p:txBody>
      </p:sp>
      <p:cxnSp>
        <p:nvCxnSpPr>
          <p:cNvPr id="13326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4129088" y="3490913"/>
            <a:ext cx="280987" cy="0"/>
          </a:xfrm>
          <a:prstGeom prst="straightConnector1">
            <a:avLst/>
          </a:prstGeom>
          <a:noFill/>
          <a:ln w="22225">
            <a:solidFill>
              <a:srgbClr val="813F57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8"/>
          <p:cNvCxnSpPr>
            <a:cxnSpLocks noChangeShapeType="1"/>
          </p:cNvCxnSpPr>
          <p:nvPr/>
        </p:nvCxnSpPr>
        <p:spPr bwMode="auto">
          <a:xfrm rot="10800000" flipV="1">
            <a:off x="2590800" y="4240213"/>
            <a:ext cx="1957388" cy="0"/>
          </a:xfrm>
          <a:prstGeom prst="straightConnector1">
            <a:avLst/>
          </a:prstGeom>
          <a:noFill/>
          <a:ln w="22225">
            <a:solidFill>
              <a:srgbClr val="8E7C3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20"/>
          <p:cNvCxnSpPr>
            <a:cxnSpLocks noChangeShapeType="1"/>
          </p:cNvCxnSpPr>
          <p:nvPr/>
        </p:nvCxnSpPr>
        <p:spPr bwMode="auto">
          <a:xfrm rot="10800000" flipV="1">
            <a:off x="3505200" y="5029200"/>
            <a:ext cx="1398588" cy="0"/>
          </a:xfrm>
          <a:prstGeom prst="straightConnector1">
            <a:avLst/>
          </a:prstGeom>
          <a:noFill/>
          <a:ln w="22225">
            <a:solidFill>
              <a:srgbClr val="26FA2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traight Arrow Connector 22"/>
          <p:cNvCxnSpPr>
            <a:cxnSpLocks noChangeShapeType="1"/>
          </p:cNvCxnSpPr>
          <p:nvPr/>
        </p:nvCxnSpPr>
        <p:spPr bwMode="auto">
          <a:xfrm rot="10800000">
            <a:off x="3581400" y="5638800"/>
            <a:ext cx="1981200" cy="26988"/>
          </a:xfrm>
          <a:prstGeom prst="straightConnector1">
            <a:avLst/>
          </a:prstGeom>
          <a:noFill/>
          <a:ln w="2222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572000" y="4695825"/>
            <a:ext cx="4419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100" i="1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AA ×  </a:t>
            </a:r>
            <a:r>
              <a:rPr lang="en-US" sz="1100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2</a:t>
            </a:r>
            <a:r>
              <a:rPr lang="en-US" sz="1100" i="1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Aa ×  aa ×  </a:t>
            </a:r>
            <a:r>
              <a:rPr lang="en-US" sz="1100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2</a:t>
            </a:r>
            <a:r>
              <a:rPr lang="en-US" sz="1100" i="1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Aa ×  AA × AA × aa × </a:t>
            </a:r>
            <a:r>
              <a:rPr lang="en-US" sz="1100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2</a:t>
            </a:r>
            <a:r>
              <a:rPr lang="en-US" sz="1100" i="1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Aa ×  </a:t>
            </a:r>
            <a:r>
              <a:rPr lang="en-US" sz="1100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2</a:t>
            </a:r>
            <a:r>
              <a:rPr lang="en-US" sz="1100" i="1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Aa ×  </a:t>
            </a:r>
            <a:r>
              <a:rPr lang="en-US" sz="1100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2</a:t>
            </a:r>
            <a:r>
              <a:rPr lang="en-US" sz="1100" i="1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Aa ×  aa × </a:t>
            </a:r>
            <a:r>
              <a:rPr lang="en-US" sz="1100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2</a:t>
            </a:r>
            <a:r>
              <a:rPr lang="en-US" sz="1100" i="1">
                <a:solidFill>
                  <a:schemeClr val="tx1"/>
                </a:solidFill>
                <a:latin typeface="Times New Roman" charset="0"/>
                <a:ea typeface="Calibri" charset="0"/>
                <a:cs typeface="Times New Roman" charset="0"/>
              </a:rPr>
              <a:t>Aa</a:t>
            </a:r>
            <a:endParaRPr lang="en-US" sz="1100">
              <a:solidFill>
                <a:schemeClr val="tx1"/>
              </a:solidFill>
              <a:ea typeface="Calibri" charset="0"/>
              <a:cs typeface="Times New Roman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6358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22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1" grpId="0"/>
      <p:bldP spid="13322" grpId="0"/>
      <p:bldP spid="13323" grpId="0"/>
      <p:bldP spid="13324" grpId="0"/>
      <p:bldP spid="13325" grpId="0"/>
      <p:bldP spid="133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990600" y="1524000"/>
            <a:ext cx="7086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31775" y="777875"/>
            <a:ext cx="86074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DNA Profiling is a Bad Analogy </a:t>
            </a:r>
          </a:p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for other forms of Physical Evidence!!!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4800" y="1600200"/>
            <a:ext cx="8534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Alleles are like subclass characteristics (R. Nichols)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Subclass characteristics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: A subset of characteristics common to some but not all objects of the same class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6358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2100" y="3390900"/>
            <a:ext cx="8534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Not all categories of physical evidence (most?!) have: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Well defined subclass characteristics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Finite number of subclass characteristics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2100" y="5473700"/>
            <a:ext cx="85344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Makes computation of “frequencies” difficult if not impossible</a:t>
            </a:r>
          </a:p>
        </p:txBody>
      </p:sp>
    </p:spTree>
    <p:extLst>
      <p:ext uri="{BB962C8B-B14F-4D97-AF65-F5344CB8AC3E}">
        <p14:creationId xmlns:p14="http://schemas.microsoft.com/office/powerpoint/2010/main" val="21750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6" descr="1798 Copper Cent Die B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629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143000" y="838200"/>
            <a:ext cx="7010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  Tool marks, footwear, tires can have subclass characteristics, but they are notoriously difficult to ID</a:t>
            </a:r>
          </a:p>
          <a:p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 </a:t>
            </a:r>
          </a:p>
          <a:p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	</a:t>
            </a:r>
          </a:p>
          <a:p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6358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389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52400" y="1722518"/>
            <a:ext cx="8534400" cy="156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Individual characteristics more common 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Difficult to characterize them and measure their frequencies of occurrence!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6358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2915800"/>
            <a:ext cx="8534400" cy="176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Features of physical evidence can be mutable over time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Allelic frequencies are assumed not to change!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392856"/>
            <a:ext cx="8534400" cy="24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Statistical independence for the frequencies of the selected physical evidence features may be difficult or impossible to prove.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Combining of individual probabilities into a product “profile” would not be justified.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1775" y="777875"/>
            <a:ext cx="86074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DNA Profiling is a Bad Analogy </a:t>
            </a:r>
          </a:p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for other forms of Physical Evidence!!!</a:t>
            </a:r>
          </a:p>
        </p:txBody>
      </p:sp>
    </p:spTree>
    <p:extLst>
      <p:ext uri="{BB962C8B-B14F-4D97-AF65-F5344CB8AC3E}">
        <p14:creationId xmlns:p14="http://schemas.microsoft.com/office/powerpoint/2010/main" val="42169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39887" y="3064659"/>
            <a:ext cx="8686800" cy="1817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process of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data analysis is a craft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Carefully consider the problem and choose appropriate methods.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The are usually many approaches…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 What </a:t>
            </a:r>
            <a:r>
              <a:rPr lang="en-GB" sz="4000" i="1" u="sng" dirty="0">
                <a:solidFill>
                  <a:srgbClr val="000000"/>
                </a:solidFill>
                <a:latin typeface="Times New Roman" pitchFamily="18" charset="0"/>
              </a:rPr>
              <a:t>Can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We Do?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890" y="1142742"/>
            <a:ext cx="8686800" cy="1817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Practitioners and data/metrology experts work together to quantify their problems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Note: some problems are not quantifiable, but it needs to be clearly articulated why.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890" y="4995056"/>
            <a:ext cx="8686800" cy="1397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Write up analysis as an S.O.P. if it makes sense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Forensic science is messy. Much analysis may remain bespoke to the case and </a:t>
            </a:r>
            <a:r>
              <a:rPr lang="en-GB" sz="2200" i="1" u="sng" dirty="0">
                <a:solidFill>
                  <a:srgbClr val="000000"/>
                </a:solidFill>
                <a:latin typeface="Times New Roman" pitchFamily="18" charset="0"/>
              </a:rPr>
              <a:t>not “S.O.P.-able”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779" y="6350000"/>
            <a:ext cx="6441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Science by the numbers isn’t always possible, … and boring.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13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548</Words>
  <Application>Microsoft Macintosh PowerPoint</Application>
  <PresentationFormat>On-screen Show (4:3)</PresentationFormat>
  <Paragraphs>77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2</cp:revision>
  <dcterms:created xsi:type="dcterms:W3CDTF">2024-01-26T17:37:33Z</dcterms:created>
  <dcterms:modified xsi:type="dcterms:W3CDTF">2024-01-26T18:15:19Z</dcterms:modified>
</cp:coreProperties>
</file>