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0"/>
  </p:notesMasterIdLst>
  <p:sldIdLst>
    <p:sldId id="287" r:id="rId2"/>
    <p:sldId id="359" r:id="rId3"/>
    <p:sldId id="440" r:id="rId4"/>
    <p:sldId id="441" r:id="rId5"/>
    <p:sldId id="368" r:id="rId6"/>
    <p:sldId id="370" r:id="rId7"/>
    <p:sldId id="371" r:id="rId8"/>
    <p:sldId id="372" r:id="rId9"/>
    <p:sldId id="360" r:id="rId10"/>
    <p:sldId id="373" r:id="rId11"/>
    <p:sldId id="385" r:id="rId12"/>
    <p:sldId id="386" r:id="rId13"/>
    <p:sldId id="387" r:id="rId14"/>
    <p:sldId id="379" r:id="rId15"/>
    <p:sldId id="383" r:id="rId16"/>
    <p:sldId id="384" r:id="rId17"/>
    <p:sldId id="382" r:id="rId18"/>
    <p:sldId id="278" r:id="rId19"/>
    <p:sldId id="279" r:id="rId20"/>
    <p:sldId id="280" r:id="rId21"/>
    <p:sldId id="288" r:id="rId22"/>
    <p:sldId id="376" r:id="rId23"/>
    <p:sldId id="375" r:id="rId24"/>
    <p:sldId id="377" r:id="rId25"/>
    <p:sldId id="378" r:id="rId26"/>
    <p:sldId id="380" r:id="rId27"/>
    <p:sldId id="381" r:id="rId28"/>
    <p:sldId id="388" r:id="rId29"/>
    <p:sldId id="389" r:id="rId30"/>
    <p:sldId id="413" r:id="rId31"/>
    <p:sldId id="414" r:id="rId32"/>
    <p:sldId id="415" r:id="rId33"/>
    <p:sldId id="431" r:id="rId34"/>
    <p:sldId id="435" r:id="rId35"/>
    <p:sldId id="436" r:id="rId36"/>
    <p:sldId id="424" r:id="rId37"/>
    <p:sldId id="439" r:id="rId38"/>
    <p:sldId id="438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22"/>
    <p:restoredTop sz="96154"/>
  </p:normalViewPr>
  <p:slideViewPr>
    <p:cSldViewPr snapToGrid="0">
      <p:cViewPr varScale="1">
        <p:scale>
          <a:sx n="118" d="100"/>
          <a:sy n="118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5CAB2-CB40-274B-8D93-9EA0833F433C}" type="datetimeFigureOut">
              <a:rPr lang="en-US" smtClean="0"/>
              <a:t>3/11/24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70E148-CDAA-1849-ACE0-D1F523FA8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05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183C9-5454-D249-8874-543BDF5729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58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183C9-5454-D249-8874-543BDF5729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58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183C9-5454-D249-8874-543BDF57299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58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9421-8AA4-3D4D-AC7F-5823DB4D6433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CFF2E-2588-C64A-990A-062FED9E3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25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9421-8AA4-3D4D-AC7F-5823DB4D6433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CFF2E-2588-C64A-990A-062FED9E3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4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9421-8AA4-3D4D-AC7F-5823DB4D6433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CFF2E-2588-C64A-990A-062FED9E3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94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9421-8AA4-3D4D-AC7F-5823DB4D6433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CFF2E-2588-C64A-990A-062FED9E3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9421-8AA4-3D4D-AC7F-5823DB4D6433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CFF2E-2588-C64A-990A-062FED9E3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9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9421-8AA4-3D4D-AC7F-5823DB4D6433}" type="datetimeFigureOut">
              <a:rPr lang="en-US" smtClean="0"/>
              <a:t>3/11/24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CFF2E-2588-C64A-990A-062FED9E3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08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9421-8AA4-3D4D-AC7F-5823DB4D6433}" type="datetimeFigureOut">
              <a:rPr lang="en-US" smtClean="0"/>
              <a:t>3/11/24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CFF2E-2588-C64A-990A-062FED9E3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80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9421-8AA4-3D4D-AC7F-5823DB4D6433}" type="datetimeFigureOut">
              <a:rPr lang="en-US" smtClean="0"/>
              <a:t>3/11/24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CFF2E-2588-C64A-990A-062FED9E3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77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9421-8AA4-3D4D-AC7F-5823DB4D6433}" type="datetimeFigureOut">
              <a:rPr lang="en-US" smtClean="0"/>
              <a:t>3/11/24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CFF2E-2588-C64A-990A-062FED9E3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76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9421-8AA4-3D4D-AC7F-5823DB4D6433}" type="datetimeFigureOut">
              <a:rPr lang="en-US" smtClean="0"/>
              <a:t>3/11/24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CFF2E-2588-C64A-990A-062FED9E3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67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9421-8AA4-3D4D-AC7F-5823DB4D6433}" type="datetimeFigureOut">
              <a:rPr lang="en-US" smtClean="0"/>
              <a:t>3/11/24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CFF2E-2588-C64A-990A-062FED9E3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3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49421-8AA4-3D4D-AC7F-5823DB4D6433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CFF2E-2588-C64A-990A-062FED9E3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95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image" Target="../media/image8.emf"/><Relationship Id="rId3" Type="http://schemas.openxmlformats.org/officeDocument/2006/relationships/image" Target="../media/image15.png"/><Relationship Id="rId7" Type="http://schemas.openxmlformats.org/officeDocument/2006/relationships/image" Target="../media/image19.emf"/><Relationship Id="rId12" Type="http://schemas.openxmlformats.org/officeDocument/2006/relationships/image" Target="../media/image2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emf"/><Relationship Id="rId11" Type="http://schemas.openxmlformats.org/officeDocument/2006/relationships/image" Target="../media/image23.emf"/><Relationship Id="rId5" Type="http://schemas.openxmlformats.org/officeDocument/2006/relationships/image" Target="../media/image17.emf"/><Relationship Id="rId15" Type="http://schemas.openxmlformats.org/officeDocument/2006/relationships/image" Target="../media/image10.emf"/><Relationship Id="rId10" Type="http://schemas.openxmlformats.org/officeDocument/2006/relationships/image" Target="../media/image22.emf"/><Relationship Id="rId4" Type="http://schemas.openxmlformats.org/officeDocument/2006/relationships/image" Target="../media/image16.png"/><Relationship Id="rId9" Type="http://schemas.openxmlformats.org/officeDocument/2006/relationships/image" Target="../media/image21.emf"/><Relationship Id="rId1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25.png"/><Relationship Id="rId7" Type="http://schemas.openxmlformats.org/officeDocument/2006/relationships/image" Target="../media/image21.emf"/><Relationship Id="rId12" Type="http://schemas.openxmlformats.org/officeDocument/2006/relationships/image" Target="../media/image2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emf"/><Relationship Id="rId11" Type="http://schemas.openxmlformats.org/officeDocument/2006/relationships/image" Target="../media/image10.emf"/><Relationship Id="rId5" Type="http://schemas.openxmlformats.org/officeDocument/2006/relationships/image" Target="../media/image17.emf"/><Relationship Id="rId10" Type="http://schemas.openxmlformats.org/officeDocument/2006/relationships/image" Target="../media/image9.emf"/><Relationship Id="rId4" Type="http://schemas.openxmlformats.org/officeDocument/2006/relationships/image" Target="../media/image26.png"/><Relationship Id="rId9" Type="http://schemas.openxmlformats.org/officeDocument/2006/relationships/image" Target="../media/image23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28.png"/><Relationship Id="rId7" Type="http://schemas.openxmlformats.org/officeDocument/2006/relationships/image" Target="../media/image9.emf"/><Relationship Id="rId12" Type="http://schemas.openxmlformats.org/officeDocument/2006/relationships/image" Target="../media/image3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emf"/><Relationship Id="rId11" Type="http://schemas.openxmlformats.org/officeDocument/2006/relationships/image" Target="../media/image24.emf"/><Relationship Id="rId5" Type="http://schemas.openxmlformats.org/officeDocument/2006/relationships/image" Target="../media/image21.emf"/><Relationship Id="rId10" Type="http://schemas.openxmlformats.org/officeDocument/2006/relationships/image" Target="../media/image19.emf"/><Relationship Id="rId4" Type="http://schemas.openxmlformats.org/officeDocument/2006/relationships/image" Target="../media/image29.png"/><Relationship Id="rId9" Type="http://schemas.openxmlformats.org/officeDocument/2006/relationships/image" Target="../media/image18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emf"/><Relationship Id="rId5" Type="http://schemas.openxmlformats.org/officeDocument/2006/relationships/image" Target="../media/image40.emf"/><Relationship Id="rId4" Type="http://schemas.openxmlformats.org/officeDocument/2006/relationships/image" Target="../media/image39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emf"/><Relationship Id="rId5" Type="http://schemas.openxmlformats.org/officeDocument/2006/relationships/image" Target="../media/image45.emf"/><Relationship Id="rId4" Type="http://schemas.openxmlformats.org/officeDocument/2006/relationships/image" Target="../media/image44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3.emf"/><Relationship Id="rId4" Type="http://schemas.openxmlformats.org/officeDocument/2006/relationships/image" Target="../media/image52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5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emf"/><Relationship Id="rId5" Type="http://schemas.openxmlformats.org/officeDocument/2006/relationships/image" Target="../media/image62.emf"/><Relationship Id="rId4" Type="http://schemas.openxmlformats.org/officeDocument/2006/relationships/image" Target="../media/image6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E1D1BC-C72D-1348-9888-3027E12F4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B7846C97-A739-4545-A154-02B64FEDE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Interval Estimation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DAC61C-703C-EF41-ACB5-42B6BE096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180" y="1573308"/>
            <a:ext cx="5748564" cy="44854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88EE5D-200D-6948-9BDC-01A8B8BFBE61}"/>
              </a:ext>
            </a:extLst>
          </p:cNvPr>
          <p:cNvSpPr txBox="1"/>
          <p:nvPr/>
        </p:nvSpPr>
        <p:spPr>
          <a:xfrm>
            <a:off x="1511300" y="6021005"/>
            <a:ext cx="19452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Credit: It’s a Wonderful Life</a:t>
            </a:r>
          </a:p>
        </p:txBody>
      </p:sp>
    </p:spTree>
    <p:extLst>
      <p:ext uri="{BB962C8B-B14F-4D97-AF65-F5344CB8AC3E}">
        <p14:creationId xmlns:p14="http://schemas.microsoft.com/office/powerpoint/2010/main" val="819769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28600" y="945546"/>
            <a:ext cx="8686800" cy="557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Compute a 99% two sided confidence interval for the the RI of a glass shard using this sample set: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231775" y="220608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Example: Confidence Intervals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76200" y="1958340"/>
          <a:ext cx="3201988" cy="4137660"/>
        </p:xfrm>
        <a:graphic>
          <a:graphicData uri="http://schemas.openxmlformats.org/drawingml/2006/table">
            <a:tbl>
              <a:tblPr/>
              <a:tblGrid>
                <a:gridCol w="1490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Fragment #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Fragment 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456710" y="4185015"/>
            <a:ext cx="55462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  <a:sym typeface="Mathematica1"/>
              </a:rPr>
              <a:t>Putting this together:</a:t>
            </a:r>
          </a:p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[1.520052 - (3.17)(0.00001), 1.520052 + (3.17)(0.00001)]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304310" y="5147708"/>
            <a:ext cx="562332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99% CI for sample = [1.52002, 1.52009]</a:t>
            </a:r>
            <a:endParaRPr lang="en-US" sz="2600" dirty="0"/>
          </a:p>
        </p:txBody>
      </p:sp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4872" y="1587622"/>
            <a:ext cx="2747632" cy="255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53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B2577E2-F274-8C4E-A5D2-65805A5D5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220608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Two vs. One-Sided Intervals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335638-D4F4-5505-098B-FC7676FD0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6B6F19-4C13-CD95-AD9E-A1D0CFFD58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67"/>
          <a:stretch/>
        </p:blipFill>
        <p:spPr>
          <a:xfrm>
            <a:off x="315682" y="1060755"/>
            <a:ext cx="3962399" cy="42468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F15783-6AA6-F0BA-C4A1-4A5D2BF3A8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267"/>
          <a:stretch/>
        </p:blipFill>
        <p:spPr>
          <a:xfrm>
            <a:off x="4879203" y="1060755"/>
            <a:ext cx="3962399" cy="424685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3F8A3F-5ECC-DB97-35FC-86A7FD462C65}"/>
              </a:ext>
            </a:extLst>
          </p:cNvPr>
          <p:cNvCxnSpPr/>
          <p:nvPr/>
        </p:nvCxnSpPr>
        <p:spPr>
          <a:xfrm flipV="1">
            <a:off x="1189313" y="4670966"/>
            <a:ext cx="293915" cy="4898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D04EF9-3E5A-5655-C63C-B3372089523B}"/>
              </a:ext>
            </a:extLst>
          </p:cNvPr>
          <p:cNvCxnSpPr>
            <a:cxnSpLocks/>
          </p:cNvCxnSpPr>
          <p:nvPr/>
        </p:nvCxnSpPr>
        <p:spPr>
          <a:xfrm flipH="1" flipV="1">
            <a:off x="3124193" y="4670966"/>
            <a:ext cx="293915" cy="4898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0ED40416-6731-105A-9AB4-63E9DF6723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285" y="5136550"/>
            <a:ext cx="304254" cy="1730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B0F1CD7-4065-F83B-4E1C-C158E07345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2220" y="5125407"/>
            <a:ext cx="149144" cy="1730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FE649FA-AA74-53E3-57E3-F384C438B1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7332" y="5111058"/>
            <a:ext cx="417603" cy="22073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0D0A21E-E35C-5166-2874-C405E54EB0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23931" y="5112428"/>
            <a:ext cx="572713" cy="22073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D75D13F-F31A-6BD9-B47D-98A40383CD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47887" y="5472841"/>
            <a:ext cx="160712" cy="26517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5369BB6-7E51-295E-2BCD-034C3220701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01550" y="3404558"/>
            <a:ext cx="612433" cy="196583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D44039-7E71-DC5F-2030-79949EDDB333}"/>
              </a:ext>
            </a:extLst>
          </p:cNvPr>
          <p:cNvCxnSpPr/>
          <p:nvPr/>
        </p:nvCxnSpPr>
        <p:spPr>
          <a:xfrm flipV="1">
            <a:off x="5761310" y="4670964"/>
            <a:ext cx="293915" cy="4898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93CA256-51FC-0D92-6BEA-F23AA8553EFD}"/>
              </a:ext>
            </a:extLst>
          </p:cNvPr>
          <p:cNvCxnSpPr>
            <a:cxnSpLocks/>
          </p:cNvCxnSpPr>
          <p:nvPr/>
        </p:nvCxnSpPr>
        <p:spPr>
          <a:xfrm flipH="1" flipV="1">
            <a:off x="7696190" y="4670964"/>
            <a:ext cx="293915" cy="4898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21E1076-DC55-DC52-AFFD-DE3B8B4B5742}"/>
              </a:ext>
            </a:extLst>
          </p:cNvPr>
          <p:cNvCxnSpPr>
            <a:cxnSpLocks/>
          </p:cNvCxnSpPr>
          <p:nvPr/>
        </p:nvCxnSpPr>
        <p:spPr>
          <a:xfrm flipH="1" flipV="1">
            <a:off x="6872974" y="4722053"/>
            <a:ext cx="148308" cy="7208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B4C462-676B-534D-010F-F2E0D01DE692}"/>
              </a:ext>
            </a:extLst>
          </p:cNvPr>
          <p:cNvCxnSpPr/>
          <p:nvPr/>
        </p:nvCxnSpPr>
        <p:spPr>
          <a:xfrm flipV="1">
            <a:off x="3102422" y="4285607"/>
            <a:ext cx="0" cy="411480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CF6157F-2A0E-1C48-BBC0-AA334073F431}"/>
              </a:ext>
            </a:extLst>
          </p:cNvPr>
          <p:cNvCxnSpPr/>
          <p:nvPr/>
        </p:nvCxnSpPr>
        <p:spPr>
          <a:xfrm flipV="1">
            <a:off x="1502220" y="4285604"/>
            <a:ext cx="0" cy="411480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8A35AAE-A750-1C35-DFE0-09D3F77F2C6F}"/>
              </a:ext>
            </a:extLst>
          </p:cNvPr>
          <p:cNvSpPr txBox="1"/>
          <p:nvPr/>
        </p:nvSpPr>
        <p:spPr>
          <a:xfrm>
            <a:off x="1804263" y="3642639"/>
            <a:ext cx="1007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(say 0.95)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FD07909-62C7-EBE3-AB10-81DCB6FE330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62658" y="3404558"/>
            <a:ext cx="612433" cy="19658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352F9F8-51EA-EC41-A32B-0518BB675227}"/>
              </a:ext>
            </a:extLst>
          </p:cNvPr>
          <p:cNvSpPr txBox="1"/>
          <p:nvPr/>
        </p:nvSpPr>
        <p:spPr>
          <a:xfrm>
            <a:off x="6365371" y="3642639"/>
            <a:ext cx="1007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(say 0.95)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C155233-8462-55AB-5AC4-DAD80E02CA65}"/>
              </a:ext>
            </a:extLst>
          </p:cNvPr>
          <p:cNvCxnSpPr/>
          <p:nvPr/>
        </p:nvCxnSpPr>
        <p:spPr>
          <a:xfrm flipV="1">
            <a:off x="7652651" y="4296493"/>
            <a:ext cx="0" cy="411480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EB83A2D-53B0-08AB-B520-2497D9093E92}"/>
              </a:ext>
            </a:extLst>
          </p:cNvPr>
          <p:cNvCxnSpPr/>
          <p:nvPr/>
        </p:nvCxnSpPr>
        <p:spPr>
          <a:xfrm flipV="1">
            <a:off x="6052449" y="4296490"/>
            <a:ext cx="0" cy="411480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68818953-B305-B1A9-FB2C-003000C6BA3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75513" y="5419341"/>
            <a:ext cx="319904" cy="24550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4BBD7E3-8CDF-6A00-C793-4A734B96592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35071" y="5423118"/>
            <a:ext cx="327343" cy="24550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4E34799-4501-1A62-24DC-124B9D49B79D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6403347" y="2834918"/>
            <a:ext cx="81228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9BEE362-2AD5-B74A-2EA3-A2F19030C2B7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6111224" y="3813699"/>
            <a:ext cx="1353799" cy="914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672E679-ADF2-88AB-A3AB-C77E3EC2B71C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6588408" y="2105571"/>
            <a:ext cx="487369" cy="3291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9DA592F-55B3-4482-5CCF-7FD31338D317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7287522" y="4476380"/>
            <a:ext cx="351989" cy="2377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0602466-4041-144F-1456-15D7EB32F53D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1842235" y="2824032"/>
            <a:ext cx="81228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5B70DC9-3717-5127-E268-6E4A15FCF30A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1550112" y="3802813"/>
            <a:ext cx="1353799" cy="914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974AFCC-8CAC-D3E5-8AF0-73200F64CE4A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2027296" y="2094685"/>
            <a:ext cx="487369" cy="3291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3A5974E-06B2-0BAB-EFAF-6395E88B03C8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2726410" y="4465494"/>
            <a:ext cx="351989" cy="2377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7BA886D4-086F-95F8-A3DA-78A2D01EFF3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27606" y="5928599"/>
            <a:ext cx="2585626" cy="321091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0C919F21-5408-B893-92D5-0408F2638CB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46868" y="6484976"/>
            <a:ext cx="363339" cy="27884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F4AB813-6B18-17B4-ED28-0DD3BC36B01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081952" y="6487085"/>
            <a:ext cx="371789" cy="278842"/>
          </a:xfrm>
          <a:prstGeom prst="rect">
            <a:avLst/>
          </a:prstGeom>
        </p:spPr>
      </p:pic>
      <p:sp>
        <p:nvSpPr>
          <p:cNvPr id="52" name="Left Brace 51">
            <a:extLst>
              <a:ext uri="{FF2B5EF4-FFF2-40B4-BE49-F238E27FC236}">
                <a16:creationId xmlns:a16="http://schemas.microsoft.com/office/drawing/2014/main" id="{DE2C440B-F942-AA06-D7C7-CA2E9C286B89}"/>
              </a:ext>
            </a:extLst>
          </p:cNvPr>
          <p:cNvSpPr/>
          <p:nvPr/>
        </p:nvSpPr>
        <p:spPr>
          <a:xfrm rot="16200000">
            <a:off x="3747764" y="5802256"/>
            <a:ext cx="196605" cy="1103520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Left Brace 52">
            <a:extLst>
              <a:ext uri="{FF2B5EF4-FFF2-40B4-BE49-F238E27FC236}">
                <a16:creationId xmlns:a16="http://schemas.microsoft.com/office/drawing/2014/main" id="{24958CFE-C885-81A1-E06C-E77A49F03083}"/>
              </a:ext>
            </a:extLst>
          </p:cNvPr>
          <p:cNvSpPr/>
          <p:nvPr/>
        </p:nvSpPr>
        <p:spPr>
          <a:xfrm rot="16200000">
            <a:off x="5075821" y="5802254"/>
            <a:ext cx="196605" cy="1103520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1BE3259-D9E8-8BC8-F2E3-584ACEDFC52D}"/>
              </a:ext>
            </a:extLst>
          </p:cNvPr>
          <p:cNvSpPr txBox="1"/>
          <p:nvPr/>
        </p:nvSpPr>
        <p:spPr>
          <a:xfrm>
            <a:off x="1635624" y="5886435"/>
            <a:ext cx="1623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Two-Sided CI:</a:t>
            </a:r>
          </a:p>
        </p:txBody>
      </p:sp>
    </p:spTree>
    <p:extLst>
      <p:ext uri="{BB962C8B-B14F-4D97-AF65-F5344CB8AC3E}">
        <p14:creationId xmlns:p14="http://schemas.microsoft.com/office/powerpoint/2010/main" val="77768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52" grpId="0" animBg="1"/>
      <p:bldP spid="53" grpId="0" animBg="1"/>
      <p:bldP spid="5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CFF12E55-C2E0-9275-10B8-6B3CA3F8F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220608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Two vs. One-Sided Intervals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BD01C2-B617-8FD0-255D-614CE89F6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FBF59A-0D87-4425-D7A0-59398E11B1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57"/>
          <a:stretch/>
        </p:blipFill>
        <p:spPr>
          <a:xfrm>
            <a:off x="315682" y="1077686"/>
            <a:ext cx="3944999" cy="424685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76FA7A4-AC99-02C3-64C4-2E6B708F7A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657"/>
          <a:stretch/>
        </p:blipFill>
        <p:spPr>
          <a:xfrm>
            <a:off x="4894205" y="1077685"/>
            <a:ext cx="3944999" cy="4246857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202221A-0FD6-F0A6-2C90-855A30623A73}"/>
              </a:ext>
            </a:extLst>
          </p:cNvPr>
          <p:cNvCxnSpPr/>
          <p:nvPr/>
        </p:nvCxnSpPr>
        <p:spPr>
          <a:xfrm flipV="1">
            <a:off x="1330827" y="4670966"/>
            <a:ext cx="293915" cy="4898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B04F16DD-E20D-AC72-2A68-6C2D3A1E34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7799" y="5136550"/>
            <a:ext cx="304254" cy="17300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B17FE99-0173-4BCC-3DE5-2CA001F270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4560" y="5112428"/>
            <a:ext cx="572713" cy="22073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27D7C29-8FC6-9DEC-8718-F4C21939B1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7887" y="5472841"/>
            <a:ext cx="160712" cy="26517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E86D2D3-5BB7-4534-CC8B-962834DC7F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1550" y="3404558"/>
            <a:ext cx="612433" cy="196583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D1D08FF-84CE-77A2-3656-22F176FB3C4C}"/>
              </a:ext>
            </a:extLst>
          </p:cNvPr>
          <p:cNvCxnSpPr/>
          <p:nvPr/>
        </p:nvCxnSpPr>
        <p:spPr>
          <a:xfrm flipV="1">
            <a:off x="5891939" y="4670964"/>
            <a:ext cx="293915" cy="4898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007DDA-858A-61E7-6506-FE66B762A7C4}"/>
              </a:ext>
            </a:extLst>
          </p:cNvPr>
          <p:cNvCxnSpPr>
            <a:cxnSpLocks/>
          </p:cNvCxnSpPr>
          <p:nvPr/>
        </p:nvCxnSpPr>
        <p:spPr>
          <a:xfrm flipH="1" flipV="1">
            <a:off x="6872974" y="4722053"/>
            <a:ext cx="148308" cy="7208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9BC09E0-F348-1652-DE31-4BE6FEECC313}"/>
              </a:ext>
            </a:extLst>
          </p:cNvPr>
          <p:cNvCxnSpPr/>
          <p:nvPr/>
        </p:nvCxnSpPr>
        <p:spPr>
          <a:xfrm flipV="1">
            <a:off x="1632848" y="4013461"/>
            <a:ext cx="0" cy="704088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2DB91BF-C3A3-EE3D-2F2A-ED9D7B42CE70}"/>
              </a:ext>
            </a:extLst>
          </p:cNvPr>
          <p:cNvSpPr txBox="1"/>
          <p:nvPr/>
        </p:nvSpPr>
        <p:spPr>
          <a:xfrm>
            <a:off x="1804263" y="3642639"/>
            <a:ext cx="1007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(say 0.95)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1358D40-1947-5717-1926-3C41AB45B1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62658" y="3404558"/>
            <a:ext cx="612433" cy="19658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8C22249-EA99-B1A8-87E0-F0E93AFE16DB}"/>
              </a:ext>
            </a:extLst>
          </p:cNvPr>
          <p:cNvSpPr txBox="1"/>
          <p:nvPr/>
        </p:nvSpPr>
        <p:spPr>
          <a:xfrm>
            <a:off x="6365371" y="3642639"/>
            <a:ext cx="1007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(say 0.95)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68C27E7-94F1-A969-F55B-1E31B24552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06142" y="5419341"/>
            <a:ext cx="319904" cy="24550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68BD3FC-C773-0DF5-B00C-BA2DA3F403C8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1842235" y="2824032"/>
            <a:ext cx="81228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78E3020-76DE-A6CF-2BF1-1CCA4FD6067E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1691630" y="3879015"/>
            <a:ext cx="1218419" cy="8229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AD2F32E-F40E-7FE8-E80E-914D35C7C1DC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2016410" y="2094685"/>
            <a:ext cx="487369" cy="3291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2D65D76-D707-0A2E-AB03-60C0AD9169DD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2922355" y="4487266"/>
            <a:ext cx="351989" cy="2377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0E099C7-F9F5-EED2-D61D-BE1D62A19914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3858522" y="4617892"/>
            <a:ext cx="135381" cy="914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5A84B5C-21AF-97B1-2E86-A8C420E527E8}"/>
              </a:ext>
            </a:extLst>
          </p:cNvPr>
          <p:cNvCxnSpPr/>
          <p:nvPr/>
        </p:nvCxnSpPr>
        <p:spPr>
          <a:xfrm flipV="1">
            <a:off x="6215738" y="4024344"/>
            <a:ext cx="0" cy="704088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5350DA1-1289-E221-E8FF-92D501A06385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6425125" y="2834915"/>
            <a:ext cx="81228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4FE29A0-4AC0-AA4D-E583-047AA8A9490C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6274520" y="3889898"/>
            <a:ext cx="1218419" cy="8229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7150D88-6822-40DD-93A2-B2F5ED0F6DFC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6599300" y="2105568"/>
            <a:ext cx="487369" cy="3291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2B8697E-FF1D-98E1-C889-28773AD179C4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7505245" y="4498149"/>
            <a:ext cx="351989" cy="2377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F3EF33F-D60B-40A3-E2DF-3DA0786D49A0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8441412" y="4628775"/>
            <a:ext cx="135381" cy="914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>
            <a:extLst>
              <a:ext uri="{FF2B5EF4-FFF2-40B4-BE49-F238E27FC236}">
                <a16:creationId xmlns:a16="http://schemas.microsoft.com/office/drawing/2014/main" id="{78B222F8-8B34-8497-B3EC-B12872A7BFD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51668" y="6441432"/>
            <a:ext cx="363339" cy="278842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96E05CFF-1EF9-1222-49BB-0BDC624A8A6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51324" y="6443541"/>
            <a:ext cx="371789" cy="278842"/>
          </a:xfrm>
          <a:prstGeom prst="rect">
            <a:avLst/>
          </a:prstGeom>
        </p:spPr>
      </p:pic>
      <p:sp>
        <p:nvSpPr>
          <p:cNvPr id="84" name="Left Brace 83">
            <a:extLst>
              <a:ext uri="{FF2B5EF4-FFF2-40B4-BE49-F238E27FC236}">
                <a16:creationId xmlns:a16="http://schemas.microsoft.com/office/drawing/2014/main" id="{B04E070E-CA50-E693-886B-548DE379CAF5}"/>
              </a:ext>
            </a:extLst>
          </p:cNvPr>
          <p:cNvSpPr/>
          <p:nvPr/>
        </p:nvSpPr>
        <p:spPr>
          <a:xfrm rot="16200000">
            <a:off x="4052564" y="5758712"/>
            <a:ext cx="196605" cy="1103520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Left Brace 84">
            <a:extLst>
              <a:ext uri="{FF2B5EF4-FFF2-40B4-BE49-F238E27FC236}">
                <a16:creationId xmlns:a16="http://schemas.microsoft.com/office/drawing/2014/main" id="{0E7C8889-78C4-E1D7-E44F-A6B50E84515E}"/>
              </a:ext>
            </a:extLst>
          </p:cNvPr>
          <p:cNvSpPr/>
          <p:nvPr/>
        </p:nvSpPr>
        <p:spPr>
          <a:xfrm rot="16200000">
            <a:off x="4879883" y="6183252"/>
            <a:ext cx="229265" cy="287093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A7F93BF5-B21D-00EB-6EB1-11C7E7A7F62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65740" y="5890797"/>
            <a:ext cx="1623614" cy="321426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BFAFECA9-6C27-D3CC-0D24-A121A0E944F8}"/>
              </a:ext>
            </a:extLst>
          </p:cNvPr>
          <p:cNvSpPr txBox="1"/>
          <p:nvPr/>
        </p:nvSpPr>
        <p:spPr>
          <a:xfrm>
            <a:off x="1330827" y="5853777"/>
            <a:ext cx="2309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One-Sided Lower CI:</a:t>
            </a:r>
          </a:p>
        </p:txBody>
      </p:sp>
    </p:spTree>
    <p:extLst>
      <p:ext uri="{BB962C8B-B14F-4D97-AF65-F5344CB8AC3E}">
        <p14:creationId xmlns:p14="http://schemas.microsoft.com/office/powerpoint/2010/main" val="10077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  <p:bldP spid="84" grpId="0" animBg="1"/>
      <p:bldP spid="85" grpId="0" animBg="1"/>
      <p:bldP spid="8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CFF12E55-C2E0-9275-10B8-6B3CA3F8F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220608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Two vs. One-Sided Intervals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BD01C2-B617-8FD0-255D-614CE89F6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1EA4C51-385A-F9E5-EB05-66B46776B2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57"/>
          <a:stretch/>
        </p:blipFill>
        <p:spPr>
          <a:xfrm>
            <a:off x="315682" y="1077683"/>
            <a:ext cx="3944999" cy="4246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6D307E-315D-4629-6AF8-8FBFA79049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808"/>
          <a:stretch/>
        </p:blipFill>
        <p:spPr>
          <a:xfrm>
            <a:off x="4894207" y="1080579"/>
            <a:ext cx="3938258" cy="4246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31001A-1402-D280-EC84-1CA47269BD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7887" y="5472841"/>
            <a:ext cx="160712" cy="2651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98B454-CEFD-DF88-EFA2-D4EB4661A6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1550" y="3404558"/>
            <a:ext cx="612433" cy="19658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F4C147-B292-08C7-ADA6-AEAB8BEB15BB}"/>
              </a:ext>
            </a:extLst>
          </p:cNvPr>
          <p:cNvCxnSpPr>
            <a:cxnSpLocks/>
          </p:cNvCxnSpPr>
          <p:nvPr/>
        </p:nvCxnSpPr>
        <p:spPr>
          <a:xfrm flipH="1" flipV="1">
            <a:off x="6872974" y="4722053"/>
            <a:ext cx="148308" cy="7208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B8632-4AAB-6709-B708-B02C38CDF6C5}"/>
              </a:ext>
            </a:extLst>
          </p:cNvPr>
          <p:cNvCxnSpPr/>
          <p:nvPr/>
        </p:nvCxnSpPr>
        <p:spPr>
          <a:xfrm flipV="1">
            <a:off x="2939138" y="4013461"/>
            <a:ext cx="0" cy="704088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ADE7B15-DE47-61C1-B7C3-7B375912C4CC}"/>
              </a:ext>
            </a:extLst>
          </p:cNvPr>
          <p:cNvSpPr txBox="1"/>
          <p:nvPr/>
        </p:nvSpPr>
        <p:spPr>
          <a:xfrm>
            <a:off x="1804263" y="3642639"/>
            <a:ext cx="1007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(say 0.95)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65AD74C-0E48-3354-7E49-72E80A5084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2658" y="3404558"/>
            <a:ext cx="612433" cy="19658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22E1F22-E5C7-A83B-5CF8-578AD36587D2}"/>
              </a:ext>
            </a:extLst>
          </p:cNvPr>
          <p:cNvSpPr txBox="1"/>
          <p:nvPr/>
        </p:nvSpPr>
        <p:spPr>
          <a:xfrm>
            <a:off x="6365371" y="3642639"/>
            <a:ext cx="1007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(say 0.95)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14D856B-72E5-0572-7CD2-AC7F38FB0409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1842235" y="2824032"/>
            <a:ext cx="81228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CCCBE3-D889-AEDA-9BBC-DA7DACA16F6E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1691630" y="3879015"/>
            <a:ext cx="1218419" cy="8229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40F77E8-EC99-C00D-CC96-D81D85959819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2016410" y="2094685"/>
            <a:ext cx="487369" cy="3291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5B43CFA-1F54-9C24-6AE4-676A3211C1F8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962927" y="4487266"/>
            <a:ext cx="351989" cy="2377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87F89F7-D0FF-ED95-7436-51B53187A84B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73061" y="4617892"/>
            <a:ext cx="135381" cy="914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6D2E207-CCC9-28C1-AAE3-1B393745C2E6}"/>
              </a:ext>
            </a:extLst>
          </p:cNvPr>
          <p:cNvCxnSpPr/>
          <p:nvPr/>
        </p:nvCxnSpPr>
        <p:spPr>
          <a:xfrm flipV="1">
            <a:off x="7511138" y="4024344"/>
            <a:ext cx="0" cy="704088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CB67647-49C5-D715-3673-C6AB0ACFDFBB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6425125" y="2834915"/>
            <a:ext cx="81228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44711D3-7550-775A-2178-2CA084ED82B5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6274520" y="3889898"/>
            <a:ext cx="1218419" cy="8229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14DFA8B-8AB3-8861-92C2-5901E7B020C6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6599300" y="2105568"/>
            <a:ext cx="487369" cy="3291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5CA2DA9E-9700-B361-EEC1-9B29B84BC2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1296" y="6441432"/>
            <a:ext cx="363339" cy="27884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7D0589D-3F7F-AE0A-3F91-BE483CA02B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51324" y="6443541"/>
            <a:ext cx="371789" cy="278842"/>
          </a:xfrm>
          <a:prstGeom prst="rect">
            <a:avLst/>
          </a:prstGeom>
        </p:spPr>
      </p:pic>
      <p:sp>
        <p:nvSpPr>
          <p:cNvPr id="30" name="Left Brace 29">
            <a:extLst>
              <a:ext uri="{FF2B5EF4-FFF2-40B4-BE49-F238E27FC236}">
                <a16:creationId xmlns:a16="http://schemas.microsoft.com/office/drawing/2014/main" id="{B0485B9A-9133-76BD-8946-2B8D35898971}"/>
              </a:ext>
            </a:extLst>
          </p:cNvPr>
          <p:cNvSpPr/>
          <p:nvPr/>
        </p:nvSpPr>
        <p:spPr>
          <a:xfrm rot="16200000">
            <a:off x="4694820" y="5758712"/>
            <a:ext cx="196605" cy="1103520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66E007B3-7632-3027-DDD6-B7E232AAD082}"/>
              </a:ext>
            </a:extLst>
          </p:cNvPr>
          <p:cNvSpPr/>
          <p:nvPr/>
        </p:nvSpPr>
        <p:spPr>
          <a:xfrm rot="16200000">
            <a:off x="3800735" y="6072932"/>
            <a:ext cx="196607" cy="453302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224F44-361C-643F-8ACD-55C38FBAB466}"/>
              </a:ext>
            </a:extLst>
          </p:cNvPr>
          <p:cNvSpPr txBox="1"/>
          <p:nvPr/>
        </p:nvSpPr>
        <p:spPr>
          <a:xfrm>
            <a:off x="1330827" y="5853777"/>
            <a:ext cx="2296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One-Sided Upper CI: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EA22324-D385-EAEF-096E-4BEBB69EE1D3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2780835" y="4628778"/>
            <a:ext cx="135381" cy="914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1389548-217C-8373-D03C-40BADA2CEF0B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534926" y="4487266"/>
            <a:ext cx="351989" cy="2377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7E64A41-BBA5-0DF3-4CAC-15C963EC7DCD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045060" y="4617892"/>
            <a:ext cx="135381" cy="914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3E124F-55E2-3E02-50D5-764110181FE0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7352834" y="4628778"/>
            <a:ext cx="135381" cy="914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C1534C9-4B6E-B457-8417-FCC46E4717E1}"/>
              </a:ext>
            </a:extLst>
          </p:cNvPr>
          <p:cNvCxnSpPr>
            <a:cxnSpLocks/>
          </p:cNvCxnSpPr>
          <p:nvPr/>
        </p:nvCxnSpPr>
        <p:spPr>
          <a:xfrm flipH="1" flipV="1">
            <a:off x="2971793" y="4670966"/>
            <a:ext cx="293915" cy="4898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5694040E-BAE7-A4C9-F1AA-75CFCD993B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29820" y="5125407"/>
            <a:ext cx="149144" cy="17300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8FB2F91-E879-D855-3B4C-56BC35A282C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64932" y="5111058"/>
            <a:ext cx="417603" cy="220733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0248AEC-343F-8807-7CE1-A5E30D7C2100}"/>
              </a:ext>
            </a:extLst>
          </p:cNvPr>
          <p:cNvCxnSpPr>
            <a:cxnSpLocks/>
          </p:cNvCxnSpPr>
          <p:nvPr/>
        </p:nvCxnSpPr>
        <p:spPr>
          <a:xfrm flipH="1" flipV="1">
            <a:off x="7543790" y="4670964"/>
            <a:ext cx="293915" cy="4898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F1D9D9D2-B58B-5512-06CB-0131B594102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82671" y="5423118"/>
            <a:ext cx="327343" cy="24550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B82765AC-E182-B3A2-B58D-64F96FE689D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64065" y="5894041"/>
            <a:ext cx="1831689" cy="3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25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220608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Another Exercise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86241" y="1121555"/>
            <a:ext cx="852031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A suspect, one Mr. B. Mayhew is captured by law enforcement officials in possession of many mini-Ziploc baggies containing what is determined to be very pure, dry methamphetamine. The forensic lab’s analytical balances are reliable to 4-decimal places. The baggies are emptied and collected into one mass of crystals. 10 mass measurements are taken (units </a:t>
            </a:r>
            <a:r>
              <a:rPr lang="en-US" i="1" u="sng" dirty="0">
                <a:latin typeface="Times New Roman"/>
                <a:cs typeface="Times New Roman"/>
              </a:rPr>
              <a:t>g</a:t>
            </a:r>
            <a:r>
              <a:rPr lang="en-US" dirty="0">
                <a:latin typeface="Times New Roman"/>
                <a:cs typeface="Times New Roman"/>
              </a:rPr>
              <a:t>):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8887" y="3947458"/>
            <a:ext cx="85203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AutoNum type="alphaLcPeriod"/>
            </a:pPr>
            <a:r>
              <a:rPr lang="en-US" dirty="0">
                <a:latin typeface="Times New Roman"/>
                <a:cs typeface="Times New Roman"/>
              </a:rPr>
              <a:t>Compute the one-sided 95% CI for the lower bound on the mean mass</a:t>
            </a:r>
          </a:p>
          <a:p>
            <a:pPr marL="342900" indent="-342900">
              <a:buFontTx/>
              <a:buAutoNum type="alphaLcPeriod"/>
            </a:pPr>
            <a:r>
              <a:rPr lang="en-US" dirty="0">
                <a:latin typeface="Times New Roman"/>
                <a:cs typeface="Times New Roman"/>
              </a:rPr>
              <a:t>Compute the one-sided 95% CI for the upper bound on the mean mass</a:t>
            </a:r>
          </a:p>
          <a:p>
            <a:pPr marL="342900" indent="-342900">
              <a:buFontTx/>
              <a:buAutoNum type="alphaLcPeriod"/>
            </a:pPr>
            <a:r>
              <a:rPr lang="en-US" dirty="0">
                <a:latin typeface="Times New Roman"/>
                <a:cs typeface="Times New Roman"/>
              </a:rPr>
              <a:t>Sketch pictures of where these CIs would appear on the approximate sampling distribution for the meth’s mass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1986594" y="2905164"/>
            <a:ext cx="44761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49.9996, 49.9994, 49.9993, 49.9996, 49.9995, 49.9995, 49.9995, 49.9994, 49.9995, 49.9994</a:t>
            </a:r>
          </a:p>
        </p:txBody>
      </p:sp>
    </p:spTree>
    <p:extLst>
      <p:ext uri="{BB962C8B-B14F-4D97-AF65-F5344CB8AC3E}">
        <p14:creationId xmlns:p14="http://schemas.microsoft.com/office/powerpoint/2010/main" val="3499082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614" y="67764"/>
            <a:ext cx="9007231" cy="6740309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FFFF00"/>
                </a:solidFill>
                <a:latin typeface="Courier"/>
                <a:cs typeface="Courier"/>
              </a:rPr>
              <a:t># Data for some of Mr. Mayhew's seizure:</a:t>
            </a:r>
          </a:p>
          <a:p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x &lt;- c(49.9996,49.9994,49.9993,49.9996,49.9995,</a:t>
            </a:r>
          </a:p>
          <a:p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       49.9995,49.9995,49.9994,49.9995,49.9994)</a:t>
            </a:r>
          </a:p>
          <a:p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n &lt;- length(x)</a:t>
            </a:r>
          </a:p>
          <a:p>
            <a:endParaRPr lang="en-US" sz="135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350" dirty="0">
                <a:solidFill>
                  <a:srgbClr val="FFFF00"/>
                </a:solidFill>
                <a:latin typeface="Courier"/>
                <a:cs typeface="Courier"/>
              </a:rPr>
              <a:t># a. </a:t>
            </a:r>
            <a:r>
              <a:rPr lang="en-US" sz="1350" b="1" dirty="0">
                <a:solidFill>
                  <a:srgbClr val="FF151A"/>
                </a:solidFill>
                <a:latin typeface="Courier"/>
                <a:cs typeface="Courier"/>
              </a:rPr>
              <a:t>**One-sided lower bound.</a:t>
            </a:r>
            <a:r>
              <a:rPr lang="en-US" sz="1350" dirty="0">
                <a:solidFill>
                  <a:srgbClr val="FFFF00"/>
                </a:solidFill>
                <a:latin typeface="Courier"/>
                <a:cs typeface="Courier"/>
              </a:rPr>
              <a:t> The assumed "upper limit" is Infinity</a:t>
            </a:r>
          </a:p>
          <a:p>
            <a:r>
              <a:rPr lang="en-US" sz="1350" dirty="0">
                <a:solidFill>
                  <a:srgbClr val="FFFF00"/>
                </a:solidFill>
                <a:latin typeface="Courier"/>
                <a:cs typeface="Courier"/>
              </a:rPr>
              <a:t># Estimate of the mean:</a:t>
            </a:r>
          </a:p>
          <a:p>
            <a:r>
              <a:rPr lang="en-US" sz="1350" dirty="0" err="1">
                <a:solidFill>
                  <a:srgbClr val="FFFFFF"/>
                </a:solidFill>
                <a:latin typeface="Courier"/>
                <a:cs typeface="Courier"/>
              </a:rPr>
              <a:t>mu.hat</a:t>
            </a:r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 &lt;- mean(x)</a:t>
            </a:r>
          </a:p>
          <a:p>
            <a:endParaRPr lang="en-US" sz="135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350" dirty="0">
                <a:solidFill>
                  <a:srgbClr val="FFFF00"/>
                </a:solidFill>
                <a:latin typeface="Courier"/>
                <a:cs typeface="Courier"/>
              </a:rPr>
              <a:t># Standard deviation of the data:</a:t>
            </a:r>
          </a:p>
          <a:p>
            <a:r>
              <a:rPr lang="en-US" sz="1350" dirty="0" err="1">
                <a:solidFill>
                  <a:srgbClr val="FFFFFF"/>
                </a:solidFill>
                <a:latin typeface="Courier"/>
                <a:cs typeface="Courier"/>
              </a:rPr>
              <a:t>sdx.hat</a:t>
            </a:r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 &lt;- </a:t>
            </a:r>
            <a:r>
              <a:rPr lang="en-US" sz="1350" dirty="0" err="1">
                <a:solidFill>
                  <a:srgbClr val="FFFFFF"/>
                </a:solidFill>
                <a:latin typeface="Courier"/>
                <a:cs typeface="Courier"/>
              </a:rPr>
              <a:t>sd</a:t>
            </a:r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(x)</a:t>
            </a:r>
          </a:p>
          <a:p>
            <a:endParaRPr lang="en-US" sz="135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350" dirty="0">
                <a:solidFill>
                  <a:srgbClr val="FFFF00"/>
                </a:solidFill>
                <a:latin typeface="Courier"/>
                <a:cs typeface="Courier"/>
              </a:rPr>
              <a:t># Standard error of the mean estimate:</a:t>
            </a:r>
          </a:p>
          <a:p>
            <a:r>
              <a:rPr lang="en-US" sz="1350" dirty="0" err="1">
                <a:solidFill>
                  <a:srgbClr val="FFFFFF"/>
                </a:solidFill>
                <a:latin typeface="Courier"/>
                <a:cs typeface="Courier"/>
              </a:rPr>
              <a:t>se.hat</a:t>
            </a:r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 &lt;- </a:t>
            </a:r>
            <a:r>
              <a:rPr lang="en-US" sz="1350" dirty="0" err="1">
                <a:solidFill>
                  <a:srgbClr val="FFFFFF"/>
                </a:solidFill>
                <a:latin typeface="Courier"/>
                <a:cs typeface="Courier"/>
              </a:rPr>
              <a:t>sd</a:t>
            </a:r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(x)/</a:t>
            </a:r>
            <a:r>
              <a:rPr lang="en-US" sz="1350" dirty="0" err="1">
                <a:solidFill>
                  <a:srgbClr val="FFFFFF"/>
                </a:solidFill>
                <a:latin typeface="Courier"/>
                <a:cs typeface="Courier"/>
              </a:rPr>
              <a:t>sqrt</a:t>
            </a:r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(n)</a:t>
            </a:r>
          </a:p>
          <a:p>
            <a:endParaRPr lang="en-US" sz="135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350" dirty="0">
                <a:solidFill>
                  <a:srgbClr val="FFFF00"/>
                </a:solidFill>
                <a:latin typeface="Courier"/>
                <a:cs typeface="Courier"/>
              </a:rPr>
              <a:t># Compute </a:t>
            </a:r>
            <a:r>
              <a:rPr lang="en-US" sz="1350" dirty="0" err="1">
                <a:solidFill>
                  <a:srgbClr val="FFFF00"/>
                </a:solidFill>
                <a:latin typeface="Courier"/>
                <a:cs typeface="Courier"/>
              </a:rPr>
              <a:t>tc</a:t>
            </a:r>
            <a:r>
              <a:rPr lang="en-US" sz="1350" dirty="0">
                <a:solidFill>
                  <a:srgbClr val="FFFF00"/>
                </a:solidFill>
                <a:latin typeface="Courier"/>
                <a:cs typeface="Courier"/>
              </a:rPr>
              <a:t> for given sample size and chosen confidence level:</a:t>
            </a:r>
          </a:p>
          <a:p>
            <a:r>
              <a:rPr lang="en-US" sz="1350" dirty="0" err="1">
                <a:solidFill>
                  <a:srgbClr val="FFFFFF"/>
                </a:solidFill>
                <a:latin typeface="Courier"/>
                <a:cs typeface="Courier"/>
              </a:rPr>
              <a:t>conf</a:t>
            </a:r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  &lt;- 0.95</a:t>
            </a:r>
          </a:p>
          <a:p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alpha &lt;- 1-conf</a:t>
            </a:r>
          </a:p>
          <a:p>
            <a:r>
              <a:rPr lang="en-US" sz="1350" dirty="0" err="1">
                <a:solidFill>
                  <a:srgbClr val="FFFFFF"/>
                </a:solidFill>
                <a:latin typeface="Courier"/>
                <a:cs typeface="Courier"/>
              </a:rPr>
              <a:t>tc</a:t>
            </a:r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    &lt;- </a:t>
            </a:r>
            <a:r>
              <a:rPr lang="en-US" sz="1350" dirty="0" err="1">
                <a:solidFill>
                  <a:srgbClr val="FFFFFF"/>
                </a:solidFill>
                <a:latin typeface="Courier"/>
                <a:cs typeface="Courier"/>
              </a:rPr>
              <a:t>qt</a:t>
            </a:r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(1 - alpha, </a:t>
            </a:r>
            <a:r>
              <a:rPr lang="en-US" sz="1350" dirty="0" err="1">
                <a:solidFill>
                  <a:srgbClr val="FFFFFF"/>
                </a:solidFill>
                <a:latin typeface="Courier"/>
                <a:cs typeface="Courier"/>
              </a:rPr>
              <a:t>df</a:t>
            </a:r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 = n-1)</a:t>
            </a:r>
            <a:r>
              <a:rPr lang="en-US" sz="1350" dirty="0">
                <a:solidFill>
                  <a:srgbClr val="FFFF00"/>
                </a:solidFill>
                <a:latin typeface="Courier"/>
                <a:cs typeface="Courier"/>
              </a:rPr>
              <a:t> # </a:t>
            </a:r>
            <a:r>
              <a:rPr lang="en-US" sz="1350" b="1" dirty="0">
                <a:solidFill>
                  <a:srgbClr val="FF151A"/>
                </a:solidFill>
                <a:latin typeface="Courier"/>
                <a:cs typeface="Courier"/>
              </a:rPr>
              <a:t>**This is the big change. </a:t>
            </a:r>
          </a:p>
          <a:p>
            <a:r>
              <a:rPr lang="en-US" sz="1350" dirty="0">
                <a:solidFill>
                  <a:srgbClr val="FFFF00"/>
                </a:solidFill>
                <a:latin typeface="Courier"/>
                <a:cs typeface="Courier"/>
              </a:rPr>
              <a:t>                                 # Now we don't split the alpha between the tails.</a:t>
            </a:r>
          </a:p>
          <a:p>
            <a:r>
              <a:rPr lang="en-US" sz="1350" dirty="0">
                <a:solidFill>
                  <a:srgbClr val="FFFF00"/>
                </a:solidFill>
                <a:latin typeface="Courier"/>
                <a:cs typeface="Courier"/>
              </a:rPr>
              <a:t>                                 # For the lower bound we </a:t>
            </a:r>
            <a:r>
              <a:rPr lang="en-US" sz="1350" b="1" dirty="0">
                <a:solidFill>
                  <a:srgbClr val="FF151A"/>
                </a:solidFill>
                <a:latin typeface="Courier"/>
                <a:cs typeface="Courier"/>
              </a:rPr>
              <a:t>put all the alpha on </a:t>
            </a:r>
          </a:p>
          <a:p>
            <a:r>
              <a:rPr lang="en-US" sz="1350" dirty="0">
                <a:solidFill>
                  <a:srgbClr val="FFFF00"/>
                </a:solidFill>
                <a:latin typeface="Courier"/>
                <a:cs typeface="Courier"/>
              </a:rPr>
              <a:t>                                 # </a:t>
            </a:r>
            <a:r>
              <a:rPr lang="en-US" sz="1350" b="1" dirty="0">
                <a:solidFill>
                  <a:srgbClr val="FF151A"/>
                </a:solidFill>
                <a:latin typeface="Courier"/>
                <a:cs typeface="Courier"/>
              </a:rPr>
              <a:t>the lower tail</a:t>
            </a:r>
            <a:r>
              <a:rPr lang="en-US" sz="1350" dirty="0">
                <a:solidFill>
                  <a:srgbClr val="FFFF00"/>
                </a:solidFill>
                <a:latin typeface="Courier"/>
                <a:cs typeface="Courier"/>
              </a:rPr>
              <a:t>. Therefore -</a:t>
            </a:r>
            <a:r>
              <a:rPr lang="en-US" sz="1350" dirty="0" err="1">
                <a:solidFill>
                  <a:srgbClr val="FFFF00"/>
                </a:solidFill>
                <a:latin typeface="Courier"/>
                <a:cs typeface="Courier"/>
              </a:rPr>
              <a:t>tc</a:t>
            </a:r>
            <a:r>
              <a:rPr lang="en-US" sz="1350" dirty="0">
                <a:solidFill>
                  <a:srgbClr val="FFFF00"/>
                </a:solidFill>
                <a:latin typeface="Courier"/>
                <a:cs typeface="Courier"/>
              </a:rPr>
              <a:t>!</a:t>
            </a:r>
          </a:p>
          <a:p>
            <a:endParaRPr lang="en-US" sz="135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350" dirty="0">
                <a:solidFill>
                  <a:srgbClr val="FFFF00"/>
                </a:solidFill>
                <a:latin typeface="Courier"/>
                <a:cs typeface="Courier"/>
              </a:rPr>
              <a:t># Put the One-sided lower bound CI together:</a:t>
            </a:r>
          </a:p>
          <a:p>
            <a:r>
              <a:rPr lang="en-US" sz="1350" dirty="0" err="1">
                <a:solidFill>
                  <a:srgbClr val="FFFFFF"/>
                </a:solidFill>
                <a:latin typeface="Courier"/>
                <a:cs typeface="Courier"/>
              </a:rPr>
              <a:t>mu.hat.lo</a:t>
            </a:r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 &lt;- </a:t>
            </a:r>
            <a:r>
              <a:rPr lang="en-US" sz="1350" dirty="0" err="1">
                <a:solidFill>
                  <a:srgbClr val="FFFFFF"/>
                </a:solidFill>
                <a:latin typeface="Courier"/>
                <a:cs typeface="Courier"/>
              </a:rPr>
              <a:t>mu.hat</a:t>
            </a:r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 - </a:t>
            </a:r>
            <a:r>
              <a:rPr lang="en-US" sz="1350" dirty="0" err="1">
                <a:solidFill>
                  <a:srgbClr val="FFFFFF"/>
                </a:solidFill>
                <a:latin typeface="Courier"/>
                <a:cs typeface="Courier"/>
              </a:rPr>
              <a:t>tc</a:t>
            </a:r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*</a:t>
            </a:r>
            <a:r>
              <a:rPr lang="en-US" sz="1350" dirty="0" err="1">
                <a:solidFill>
                  <a:srgbClr val="FFFFFF"/>
                </a:solidFill>
                <a:latin typeface="Courier"/>
                <a:cs typeface="Courier"/>
              </a:rPr>
              <a:t>se.hat</a:t>
            </a:r>
            <a:endParaRPr lang="en-US" sz="135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c(</a:t>
            </a:r>
            <a:r>
              <a:rPr lang="en-US" sz="1350" dirty="0" err="1">
                <a:solidFill>
                  <a:srgbClr val="FFFFFF"/>
                </a:solidFill>
                <a:latin typeface="Courier"/>
                <a:cs typeface="Courier"/>
              </a:rPr>
              <a:t>mu.hat.lo</a:t>
            </a:r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, </a:t>
            </a:r>
            <a:r>
              <a:rPr lang="en-US" sz="1350" dirty="0" err="1">
                <a:solidFill>
                  <a:srgbClr val="FFFFFF"/>
                </a:solidFill>
                <a:latin typeface="Courier"/>
                <a:cs typeface="Courier"/>
              </a:rPr>
              <a:t>Inf</a:t>
            </a:r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)</a:t>
            </a:r>
          </a:p>
          <a:p>
            <a:endParaRPr lang="en-US" sz="1350" dirty="0">
              <a:solidFill>
                <a:srgbClr val="FFFF00"/>
              </a:solidFill>
              <a:latin typeface="Courier"/>
              <a:cs typeface="Courier"/>
            </a:endParaRPr>
          </a:p>
          <a:p>
            <a:endParaRPr lang="en-US" sz="135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350" dirty="0">
                <a:solidFill>
                  <a:srgbClr val="FFFF00"/>
                </a:solidFill>
                <a:latin typeface="Courier"/>
                <a:cs typeface="Courier"/>
              </a:rPr>
              <a:t># b. </a:t>
            </a:r>
            <a:r>
              <a:rPr lang="en-US" sz="1350" b="1" dirty="0">
                <a:solidFill>
                  <a:srgbClr val="FF151A"/>
                </a:solidFill>
                <a:latin typeface="Courier"/>
                <a:cs typeface="Courier"/>
              </a:rPr>
              <a:t>**One-sided upper bound.</a:t>
            </a:r>
            <a:r>
              <a:rPr lang="en-US" sz="1350" dirty="0">
                <a:solidFill>
                  <a:srgbClr val="FFFF00"/>
                </a:solidFill>
                <a:latin typeface="Courier"/>
                <a:cs typeface="Courier"/>
              </a:rPr>
              <a:t> The assumed "lower limit" is -Infinity</a:t>
            </a:r>
          </a:p>
          <a:p>
            <a:r>
              <a:rPr lang="en-US" sz="1350" dirty="0">
                <a:solidFill>
                  <a:srgbClr val="FFFF00"/>
                </a:solidFill>
                <a:latin typeface="Courier"/>
                <a:cs typeface="Courier"/>
              </a:rPr>
              <a:t># Everything is the same except now we </a:t>
            </a:r>
            <a:r>
              <a:rPr lang="en-US" sz="1350" b="1" dirty="0">
                <a:solidFill>
                  <a:srgbClr val="FF151A"/>
                </a:solidFill>
                <a:latin typeface="Courier"/>
                <a:cs typeface="Courier"/>
              </a:rPr>
              <a:t>put all the alpha in the upper tail</a:t>
            </a:r>
            <a:r>
              <a:rPr lang="en-US" sz="1350" dirty="0">
                <a:solidFill>
                  <a:srgbClr val="FFFF00"/>
                </a:solidFill>
                <a:latin typeface="Courier"/>
                <a:cs typeface="Courier"/>
              </a:rPr>
              <a:t>.</a:t>
            </a:r>
          </a:p>
          <a:p>
            <a:r>
              <a:rPr lang="en-US" sz="1350" dirty="0" err="1">
                <a:solidFill>
                  <a:srgbClr val="FFFFFF"/>
                </a:solidFill>
                <a:latin typeface="Courier"/>
                <a:cs typeface="Courier"/>
              </a:rPr>
              <a:t>mu.hat.hi</a:t>
            </a:r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 &lt;- </a:t>
            </a:r>
            <a:r>
              <a:rPr lang="en-US" sz="1350" dirty="0" err="1">
                <a:solidFill>
                  <a:srgbClr val="FFFFFF"/>
                </a:solidFill>
                <a:latin typeface="Courier"/>
                <a:cs typeface="Courier"/>
              </a:rPr>
              <a:t>mu.hat</a:t>
            </a:r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 + </a:t>
            </a:r>
            <a:r>
              <a:rPr lang="en-US" sz="1350" dirty="0" err="1">
                <a:solidFill>
                  <a:srgbClr val="FFFFFF"/>
                </a:solidFill>
                <a:latin typeface="Courier"/>
                <a:cs typeface="Courier"/>
              </a:rPr>
              <a:t>tc</a:t>
            </a:r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*</a:t>
            </a:r>
            <a:r>
              <a:rPr lang="en-US" sz="1350" dirty="0" err="1">
                <a:solidFill>
                  <a:srgbClr val="FFFFFF"/>
                </a:solidFill>
                <a:latin typeface="Courier"/>
                <a:cs typeface="Courier"/>
              </a:rPr>
              <a:t>se.hat</a:t>
            </a:r>
            <a:endParaRPr lang="en-US" sz="135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c(-</a:t>
            </a:r>
            <a:r>
              <a:rPr lang="en-US" sz="1350" dirty="0" err="1">
                <a:solidFill>
                  <a:srgbClr val="FFFFFF"/>
                </a:solidFill>
                <a:latin typeface="Courier"/>
                <a:cs typeface="Courier"/>
              </a:rPr>
              <a:t>Inf</a:t>
            </a:r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, </a:t>
            </a:r>
            <a:r>
              <a:rPr lang="en-US" sz="1350" dirty="0" err="1">
                <a:solidFill>
                  <a:srgbClr val="FFFFFF"/>
                </a:solidFill>
                <a:latin typeface="Courier"/>
                <a:cs typeface="Courier"/>
              </a:rPr>
              <a:t>mu.hat.hi</a:t>
            </a:r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6756F1-D062-AF99-5CB3-2AE449C7EAA1}"/>
              </a:ext>
            </a:extLst>
          </p:cNvPr>
          <p:cNvSpPr txBox="1"/>
          <p:nvPr/>
        </p:nvSpPr>
        <p:spPr>
          <a:xfrm>
            <a:off x="5660569" y="2079170"/>
            <a:ext cx="183255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ci_onesided_ex.R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105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220608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Another Exercise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500" y="2133600"/>
            <a:ext cx="52070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292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572846"/>
            <a:ext cx="4545889" cy="33118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106" y="1572845"/>
            <a:ext cx="4545889" cy="33118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55499" y="4884670"/>
            <a:ext cx="32917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One sided, lower bound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626015" y="4850883"/>
            <a:ext cx="3343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One sided, upper bound</a:t>
            </a:r>
            <a:endParaRPr lang="en-US" sz="2400" b="1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31775" y="220608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Another Exercise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10887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394726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Bootstrap Confidence Intervals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0" y="1156726"/>
            <a:ext cx="883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So how do we compute a (1 − </a:t>
            </a:r>
            <a:r>
              <a:rPr lang="en-US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)×100% confidence interval given a set of data??</a:t>
            </a:r>
          </a:p>
        </p:txBody>
      </p:sp>
      <p:sp>
        <p:nvSpPr>
          <p:cNvPr id="5" name="Rectangle 4"/>
          <p:cNvSpPr/>
          <p:nvPr/>
        </p:nvSpPr>
        <p:spPr>
          <a:xfrm>
            <a:off x="18720" y="2140123"/>
            <a:ext cx="8839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For any parameter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, you can try to obtain bootstrap based CIs</a:t>
            </a:r>
          </a:p>
        </p:txBody>
      </p:sp>
      <p:sp>
        <p:nvSpPr>
          <p:cNvPr id="8" name="Rectangle 7"/>
          <p:cNvSpPr/>
          <p:nvPr/>
        </p:nvSpPr>
        <p:spPr>
          <a:xfrm>
            <a:off x="34420" y="2742598"/>
            <a:ext cx="8839200" cy="1405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For a sample of size </a:t>
            </a:r>
            <a:r>
              <a:rPr lang="en-US" sz="24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Obtain a bootstrap sampling distribution for </a:t>
            </a:r>
            <a:r>
              <a:rPr lang="en-US" sz="2400" i="1" dirty="0">
                <a:solidFill>
                  <a:srgbClr val="000000"/>
                </a:solidFill>
                <a:latin typeface="Symbol" charset="2"/>
                <a:cs typeface="Symbol" charset="2"/>
              </a:rPr>
              <a:t>q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: </a:t>
            </a:r>
            <a:r>
              <a:rPr lang="en-US" sz="2400" b="1" dirty="0" err="1">
                <a:solidFill>
                  <a:srgbClr val="000000"/>
                </a:solidFill>
                <a:latin typeface="Courier"/>
                <a:cs typeface="Courier"/>
              </a:rPr>
              <a:t>boot.reps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  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Find the (1 − </a:t>
            </a:r>
            <a:r>
              <a:rPr lang="en-US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)×100% empirical percentiles:</a:t>
            </a:r>
          </a:p>
        </p:txBody>
      </p:sp>
      <p:sp>
        <p:nvSpPr>
          <p:cNvPr id="7" name="Rectangle 6"/>
          <p:cNvSpPr/>
          <p:nvPr/>
        </p:nvSpPr>
        <p:spPr>
          <a:xfrm>
            <a:off x="-7913" y="4542671"/>
            <a:ext cx="70636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6363"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000" b="1" dirty="0" err="1">
                <a:solidFill>
                  <a:srgbClr val="000000"/>
                </a:solidFill>
                <a:latin typeface="Courier"/>
                <a:cs typeface="Courier"/>
              </a:rPr>
              <a:t>quantile</a:t>
            </a:r>
            <a:r>
              <a:rPr lang="en-US" sz="2000" b="1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"/>
                <a:cs typeface="Courier"/>
              </a:rPr>
              <a:t>boot.reps</a:t>
            </a:r>
            <a:r>
              <a:rPr lang="en-US" sz="2000" b="1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urier"/>
                <a:cs typeface="Courier"/>
              </a:rPr>
              <a:t>probs</a:t>
            </a:r>
            <a:r>
              <a:rPr lang="en-US" sz="2000" b="1" dirty="0">
                <a:solidFill>
                  <a:srgbClr val="000000"/>
                </a:solidFill>
                <a:latin typeface="Courier"/>
                <a:cs typeface="Courier"/>
              </a:rPr>
              <a:t>=c(a/2, 1-a/2))</a:t>
            </a:r>
            <a:endParaRPr lang="en-US" sz="20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33914" y="4540115"/>
            <a:ext cx="1504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Two sided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5840380" y="5218281"/>
            <a:ext cx="32917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One sided, lower bound</a:t>
            </a:r>
            <a:endParaRPr lang="en-US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5837559" y="5963343"/>
            <a:ext cx="3343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One sided, upper bound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1" y="5252684"/>
            <a:ext cx="58403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6363"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000" b="1" dirty="0" err="1">
                <a:solidFill>
                  <a:srgbClr val="000000"/>
                </a:solidFill>
                <a:latin typeface="Courier"/>
                <a:cs typeface="Courier"/>
              </a:rPr>
              <a:t>quantile</a:t>
            </a:r>
            <a:r>
              <a:rPr lang="en-US" sz="2000" b="1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"/>
                <a:cs typeface="Courier"/>
              </a:rPr>
              <a:t>boot.reps</a:t>
            </a:r>
            <a:r>
              <a:rPr lang="en-US" sz="2000" b="1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urier"/>
                <a:cs typeface="Courier"/>
              </a:rPr>
              <a:t>probs</a:t>
            </a:r>
            <a:r>
              <a:rPr lang="en-US" sz="2000" b="1" dirty="0">
                <a:solidFill>
                  <a:srgbClr val="000000"/>
                </a:solidFill>
                <a:latin typeface="Courier"/>
                <a:cs typeface="Courier"/>
              </a:rPr>
              <a:t>=c(a))</a:t>
            </a:r>
            <a:endParaRPr lang="en-US" sz="20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420" y="6001897"/>
            <a:ext cx="61603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6363"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000" b="1" dirty="0" err="1">
                <a:solidFill>
                  <a:srgbClr val="000000"/>
                </a:solidFill>
                <a:latin typeface="Courier"/>
                <a:cs typeface="Courier"/>
              </a:rPr>
              <a:t>quantile</a:t>
            </a:r>
            <a:r>
              <a:rPr lang="en-US" sz="2000" b="1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"/>
                <a:cs typeface="Courier"/>
              </a:rPr>
              <a:t>boot.reps</a:t>
            </a:r>
            <a:r>
              <a:rPr lang="en-US" sz="2000" b="1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urier"/>
                <a:cs typeface="Courier"/>
              </a:rPr>
              <a:t>probs</a:t>
            </a:r>
            <a:r>
              <a:rPr lang="en-US" sz="2000" b="1" dirty="0">
                <a:solidFill>
                  <a:srgbClr val="000000"/>
                </a:solidFill>
                <a:latin typeface="Courier"/>
                <a:cs typeface="Courier"/>
              </a:rPr>
              <a:t>=c(1-a))</a:t>
            </a:r>
            <a:endParaRPr lang="en-US" sz="20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212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6241" y="1121555"/>
            <a:ext cx="85203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Consider again the case of Mr. B. Mayhew with seizure mass measurements of: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31775" y="394726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Example: Bootstrap Confidence Intervals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304776" y="3411728"/>
            <a:ext cx="852031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lphaLcPeriod"/>
            </a:pPr>
            <a:r>
              <a:rPr lang="en-US" dirty="0">
                <a:latin typeface="Times New Roman"/>
                <a:cs typeface="Times New Roman"/>
              </a:rPr>
              <a:t>Compute the mean mass estimate via the bootstrap. </a:t>
            </a:r>
          </a:p>
          <a:p>
            <a:pPr marL="342900" indent="-342900">
              <a:buAutoNum type="alphaLcPeriod"/>
            </a:pPr>
            <a:r>
              <a:rPr lang="en-US" dirty="0">
                <a:latin typeface="Times New Roman"/>
                <a:cs typeface="Times New Roman"/>
              </a:rPr>
              <a:t>What is your bootstrap standard error estimate for the estimated mean?</a:t>
            </a:r>
          </a:p>
          <a:p>
            <a:pPr marL="342900" indent="-342900">
              <a:buFontTx/>
              <a:buAutoNum type="alphaLcPeriod"/>
            </a:pPr>
            <a:r>
              <a:rPr lang="en-US" dirty="0">
                <a:latin typeface="Times New Roman"/>
                <a:cs typeface="Times New Roman"/>
              </a:rPr>
              <a:t>Compute the two-sided 99% CI for the mean mass via the non-parametric bootstrap. </a:t>
            </a:r>
          </a:p>
          <a:p>
            <a:pPr marL="342900" indent="-342900">
              <a:buFontTx/>
              <a:buAutoNum type="alphaLcPeriod"/>
            </a:pPr>
            <a:r>
              <a:rPr lang="en-US" dirty="0">
                <a:latin typeface="Times New Roman"/>
                <a:cs typeface="Times New Roman"/>
              </a:rPr>
              <a:t>Compute the one-sided lower bound 99% CI for the mean mass via the non-parametric bootstrap. </a:t>
            </a:r>
          </a:p>
          <a:p>
            <a:pPr marL="342900" indent="-342900">
              <a:buFontTx/>
              <a:buAutoNum type="alphaLcPeriod"/>
            </a:pPr>
            <a:r>
              <a:rPr lang="en-US" dirty="0">
                <a:latin typeface="Times New Roman"/>
                <a:cs typeface="Times New Roman"/>
              </a:rPr>
              <a:t>Compute the one-sided upper bound 99% CI for the mean mass via the non-parametric bootstrap.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4A356D-B098-FED7-F00E-009779D1C5A1}"/>
              </a:ext>
            </a:extLst>
          </p:cNvPr>
          <p:cNvSpPr/>
          <p:nvPr/>
        </p:nvSpPr>
        <p:spPr>
          <a:xfrm>
            <a:off x="2095451" y="1924583"/>
            <a:ext cx="44761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49.9996, 49.9994, 49.9993, 49.9996, 49.9995, 49.9995, 49.9995, 49.9994, 49.9995, 49.9994</a:t>
            </a:r>
          </a:p>
        </p:txBody>
      </p:sp>
    </p:spTree>
    <p:extLst>
      <p:ext uri="{BB962C8B-B14F-4D97-AF65-F5344CB8AC3E}">
        <p14:creationId xmlns:p14="http://schemas.microsoft.com/office/powerpoint/2010/main" val="2395146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1291865"/>
            <a:ext cx="8987246" cy="52624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We are interested in </a:t>
            </a:r>
            <a:r>
              <a:rPr lang="en-GB" sz="2600" b="1" i="1" u="sng" dirty="0">
                <a:solidFill>
                  <a:srgbClr val="000000"/>
                </a:solidFill>
                <a:latin typeface="Times New Roman" pitchFamily="18" charset="0"/>
              </a:rPr>
              <a:t>methods that produce</a:t>
            </a: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 an interval:</a:t>
            </a:r>
          </a:p>
        </p:txBody>
      </p:sp>
      <p:pic>
        <p:nvPicPr>
          <p:cNvPr id="51" name="Picture 5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4125956"/>
            <a:ext cx="8987246" cy="213045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Common interval methods for:</a:t>
            </a:r>
            <a:endParaRPr lang="en-GB" sz="26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Confidence intervals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Prediction intervals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Tolerance intervals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Probability/Credibility intervals (Bayesian)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Interval Estimation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2754366"/>
            <a:ext cx="8987246" cy="117106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Given the assumptions of the methods are satisfied, the interval covers the true value of the parameter </a:t>
            </a:r>
            <a:r>
              <a:rPr lang="en-GB" sz="2400" b="1" i="1" u="sng" dirty="0">
                <a:solidFill>
                  <a:srgbClr val="000000"/>
                </a:solidFill>
                <a:latin typeface="Times New Roman" pitchFamily="18" charset="0"/>
              </a:rPr>
              <a:t>with (approximate) probability at least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1 – </a:t>
            </a:r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088" y="1911684"/>
            <a:ext cx="1473200" cy="6096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3890214" y="4785880"/>
            <a:ext cx="1191130" cy="13368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890214" y="5245754"/>
            <a:ext cx="1191130" cy="13368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890214" y="5732365"/>
            <a:ext cx="1191130" cy="13368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283867" y="6108903"/>
            <a:ext cx="1191130" cy="13368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03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31775" y="178006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Example: Bootstrap Confidence Intervals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3F581F-058C-1F46-A39E-28DF4605F0AA}"/>
              </a:ext>
            </a:extLst>
          </p:cNvPr>
          <p:cNvSpPr txBox="1"/>
          <p:nvPr/>
        </p:nvSpPr>
        <p:spPr>
          <a:xfrm>
            <a:off x="335667" y="974726"/>
            <a:ext cx="8484243" cy="544764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  <a:latin typeface="Courier" pitchFamily="2" charset="0"/>
              </a:rPr>
              <a:t># The data:</a:t>
            </a:r>
          </a:p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x &lt;- c(49.9996,49.9994,49.9993,49.9996,49.9995,49.9995,49.9995,49.9994,49.9995,49.9994) </a:t>
            </a:r>
          </a:p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n &lt;- length(x) </a:t>
            </a:r>
            <a:r>
              <a:rPr lang="en-US" sz="1200" dirty="0">
                <a:solidFill>
                  <a:srgbClr val="FFFF00"/>
                </a:solidFill>
                <a:latin typeface="Courier" pitchFamily="2" charset="0"/>
              </a:rPr>
              <a:t># Sample size</a:t>
            </a:r>
          </a:p>
          <a:p>
            <a:endParaRPr lang="en-US" sz="12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 pitchFamily="2" charset="0"/>
              </a:rPr>
              <a:t># Approximate sampling distribution of the mean via the bootstrap:</a:t>
            </a:r>
          </a:p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B &lt;- 2000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 pitchFamily="2" charset="0"/>
              </a:rPr>
              <a:t>boot.samp</a:t>
            </a: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 &lt;- </a:t>
            </a:r>
            <a:r>
              <a:rPr lang="en-US" sz="1200" dirty="0" err="1">
                <a:solidFill>
                  <a:schemeClr val="bg1"/>
                </a:solidFill>
                <a:latin typeface="Courier" pitchFamily="2" charset="0"/>
              </a:rPr>
              <a:t>sapply</a:t>
            </a: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(1:B, function(xx){mean(sample(x, size = n, replace = T))})</a:t>
            </a:r>
          </a:p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hist(</a:t>
            </a:r>
            <a:r>
              <a:rPr lang="en-US" sz="1200" dirty="0" err="1">
                <a:solidFill>
                  <a:schemeClr val="bg1"/>
                </a:solidFill>
                <a:latin typeface="Courier" pitchFamily="2" charset="0"/>
              </a:rPr>
              <a:t>boot.samp</a:t>
            </a: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)</a:t>
            </a:r>
          </a:p>
          <a:p>
            <a:endParaRPr lang="en-US" sz="12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 pitchFamily="2" charset="0"/>
              </a:rPr>
              <a:t># a. </a:t>
            </a:r>
            <a:r>
              <a:rPr lang="en-US" sz="1200" dirty="0" err="1">
                <a:solidFill>
                  <a:srgbClr val="FFFF00"/>
                </a:solidFill>
                <a:latin typeface="Courier" pitchFamily="2" charset="0"/>
              </a:rPr>
              <a:t>Boostrap</a:t>
            </a:r>
            <a:r>
              <a:rPr lang="en-US" sz="1200" dirty="0">
                <a:solidFill>
                  <a:srgbClr val="FFFF00"/>
                </a:solidFill>
                <a:latin typeface="Courier" pitchFamily="2" charset="0"/>
              </a:rPr>
              <a:t> estimate of the mean:</a:t>
            </a:r>
          </a:p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mean(</a:t>
            </a:r>
            <a:r>
              <a:rPr lang="en-US" sz="1200" dirty="0" err="1">
                <a:solidFill>
                  <a:schemeClr val="bg1"/>
                </a:solidFill>
                <a:latin typeface="Courier" pitchFamily="2" charset="0"/>
              </a:rPr>
              <a:t>boot.samp</a:t>
            </a: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)</a:t>
            </a:r>
          </a:p>
          <a:p>
            <a:endParaRPr lang="en-US" sz="12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 pitchFamily="2" charset="0"/>
              </a:rPr>
              <a:t># b. Bootstrap estimate of the standard error of the mean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 pitchFamily="2" charset="0"/>
              </a:rPr>
              <a:t>sd</a:t>
            </a: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" pitchFamily="2" charset="0"/>
              </a:rPr>
              <a:t>boot.samp</a:t>
            </a: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)</a:t>
            </a:r>
          </a:p>
          <a:p>
            <a:endParaRPr lang="en-US" sz="12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 pitchFamily="2" charset="0"/>
              </a:rPr>
              <a:t># c. Two-sided 99% CI for the mean mass via the bootstrap:</a:t>
            </a:r>
          </a:p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conf &lt;- 0.99</a:t>
            </a:r>
          </a:p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a    &lt;- 1 - conf</a:t>
            </a:r>
          </a:p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quantile(</a:t>
            </a:r>
            <a:r>
              <a:rPr lang="en-US" sz="1200" dirty="0" err="1">
                <a:solidFill>
                  <a:schemeClr val="bg1"/>
                </a:solidFill>
                <a:latin typeface="Courier" pitchFamily="2" charset="0"/>
              </a:rPr>
              <a:t>boot.samp</a:t>
            </a: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, probs=c(a/2, 1-a/2))</a:t>
            </a:r>
          </a:p>
          <a:p>
            <a:endParaRPr lang="en-US" sz="12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 pitchFamily="2" charset="0"/>
              </a:rPr>
              <a:t># One-sided lower bound 99% CI for the mean mass via the bootstrap. </a:t>
            </a:r>
          </a:p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conf &lt;- 0.99</a:t>
            </a:r>
          </a:p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a    &lt;- 1 - conf</a:t>
            </a:r>
          </a:p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quantile(</a:t>
            </a:r>
            <a:r>
              <a:rPr lang="en-US" sz="1200" dirty="0" err="1">
                <a:solidFill>
                  <a:schemeClr val="bg1"/>
                </a:solidFill>
                <a:latin typeface="Courier" pitchFamily="2" charset="0"/>
              </a:rPr>
              <a:t>boot.samp</a:t>
            </a: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, probs=c(a))</a:t>
            </a:r>
          </a:p>
          <a:p>
            <a:endParaRPr lang="en-US" sz="12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 pitchFamily="2" charset="0"/>
              </a:rPr>
              <a:t># One-sided lower bound 99% CI for the mean mass via the bootstrap. </a:t>
            </a:r>
          </a:p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conf &lt;- 0.99</a:t>
            </a:r>
          </a:p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a    &lt;- 1 - conf</a:t>
            </a:r>
          </a:p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quantile(</a:t>
            </a:r>
            <a:r>
              <a:rPr lang="en-US" sz="1200" dirty="0" err="1">
                <a:solidFill>
                  <a:schemeClr val="bg1"/>
                </a:solidFill>
                <a:latin typeface="Courier" pitchFamily="2" charset="0"/>
              </a:rPr>
              <a:t>boot.samp</a:t>
            </a: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, probs=c(1 - a))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702F52-9AFA-6F59-13B1-734E867FA348}"/>
              </a:ext>
            </a:extLst>
          </p:cNvPr>
          <p:cNvSpPr txBox="1"/>
          <p:nvPr/>
        </p:nvSpPr>
        <p:spPr>
          <a:xfrm>
            <a:off x="6553194" y="3352797"/>
            <a:ext cx="18710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ci_bootstrap_ex.R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873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55F55C-9180-8D48-B0FA-59C9CA5A6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318" y="1101177"/>
            <a:ext cx="7197363" cy="5755620"/>
          </a:xfrm>
          <a:prstGeom prst="rect">
            <a:avLst/>
          </a:prstGeom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F6D36650-1BE3-E543-8A2E-37B85E87E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394726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Example: Bootstrap Confidence Intervals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5BAA8B-AFC0-E441-A059-3D50B130E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27521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6636" y="3104703"/>
            <a:ext cx="5151029" cy="7123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6363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Prior Knowledge × Data =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126872" y="3098683"/>
            <a:ext cx="4026632" cy="7123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6363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Updated Knowledge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021300" y="4434514"/>
            <a:ext cx="5151029" cy="7123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6363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Prior × Data = Posterior</a:t>
            </a:r>
          </a:p>
        </p:txBody>
      </p:sp>
      <p:sp>
        <p:nvSpPr>
          <p:cNvPr id="2" name="Rectangle 1"/>
          <p:cNvSpPr/>
          <p:nvPr/>
        </p:nvSpPr>
        <p:spPr>
          <a:xfrm>
            <a:off x="563556" y="5709414"/>
            <a:ext cx="80989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6363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If you have the posterior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pdf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you can get anything else you need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1E24EA2-7DB6-D5CE-5F5C-6C8197924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Bayesian Probability Intervals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53A1B8-0B5C-1A63-6E67-3C31AF4FF56C}"/>
              </a:ext>
            </a:extLst>
          </p:cNvPr>
          <p:cNvSpPr/>
          <p:nvPr/>
        </p:nvSpPr>
        <p:spPr>
          <a:xfrm>
            <a:off x="128290" y="1352697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Now let’s go through the basics of “</a:t>
            </a:r>
            <a:r>
              <a:rPr lang="en-US" sz="2800" b="1" i="1" u="sng" dirty="0">
                <a:latin typeface="Times New Roman"/>
                <a:cs typeface="Times New Roman"/>
              </a:rPr>
              <a:t>Bayesian</a:t>
            </a:r>
            <a:r>
              <a:rPr lang="en-US" sz="2800" dirty="0">
                <a:latin typeface="Times New Roman"/>
                <a:cs typeface="Times New Roman"/>
              </a:rPr>
              <a:t>” analysis of the measurement process. In a nutshell:</a:t>
            </a:r>
          </a:p>
        </p:txBody>
      </p:sp>
    </p:spTree>
    <p:extLst>
      <p:ext uri="{BB962C8B-B14F-4D97-AF65-F5344CB8AC3E}">
        <p14:creationId xmlns:p14="http://schemas.microsoft.com/office/powerpoint/2010/main" val="160146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0" y="1451057"/>
            <a:ext cx="91440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This analysis can get complicated quick!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>
                <a:latin typeface="Times New Roman"/>
                <a:cs typeface="Times New Roman"/>
              </a:rPr>
              <a:t>Again, in forensic science we are mostly interested in the parameters </a:t>
            </a:r>
            <a:r>
              <a:rPr lang="en-US" sz="2200" b="1" i="1" u="sng" dirty="0">
                <a:latin typeface="Times New Roman"/>
                <a:cs typeface="Times New Roman"/>
              </a:rPr>
              <a:t>mean</a:t>
            </a:r>
            <a:r>
              <a:rPr lang="en-US" sz="2200" dirty="0">
                <a:latin typeface="Times New Roman"/>
                <a:cs typeface="Times New Roman"/>
              </a:rPr>
              <a:t>: </a:t>
            </a:r>
            <a:r>
              <a:rPr lang="en-US" sz="2200" dirty="0">
                <a:latin typeface="Symbol" charset="2"/>
                <a:cs typeface="Symbol" charset="2"/>
              </a:rPr>
              <a:t>m</a:t>
            </a:r>
            <a:r>
              <a:rPr lang="en-US" sz="2200" dirty="0">
                <a:latin typeface="Times New Roman"/>
                <a:cs typeface="Times New Roman"/>
              </a:rPr>
              <a:t> and the </a:t>
            </a:r>
            <a:r>
              <a:rPr lang="en-US" sz="2200" b="1" i="1" u="sng" dirty="0">
                <a:latin typeface="Times New Roman"/>
                <a:cs typeface="Times New Roman"/>
              </a:rPr>
              <a:t>standard deviation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Symbol" charset="2"/>
                <a:cs typeface="Symbol" charset="2"/>
              </a:rPr>
              <a:t>s</a:t>
            </a:r>
            <a:r>
              <a:rPr lang="en-US" sz="2200" i="1" baseline="-25000" dirty="0" err="1">
                <a:latin typeface="Times New Roman"/>
                <a:cs typeface="Times New Roman"/>
              </a:rPr>
              <a:t>X</a:t>
            </a:r>
            <a:r>
              <a:rPr lang="en-US" sz="2200" dirty="0">
                <a:latin typeface="Times New Roman"/>
                <a:cs typeface="Times New Roman"/>
              </a:rPr>
              <a:t>, of the data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57" y="3225781"/>
            <a:ext cx="9144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A fairly general Bayesian version of the (very relevant) problem for</a:t>
            </a:r>
            <a:r>
              <a:rPr lang="en-US" sz="2400" dirty="0">
                <a:latin typeface="Symbol" charset="2"/>
                <a:cs typeface="Symbol" charset="2"/>
              </a:rPr>
              <a:t> m </a:t>
            </a:r>
            <a:r>
              <a:rPr lang="en-US" sz="2400" dirty="0">
                <a:latin typeface="Times New Roman"/>
                <a:cs typeface="Times New Roman"/>
              </a:rPr>
              <a:t>can be worked out with pencil-and-paper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>
                <a:latin typeface="Times New Roman"/>
                <a:cs typeface="Times New Roman"/>
              </a:rPr>
              <a:t>Note: most Bayesian analysis cannot be done without a computer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857" y="4546298"/>
            <a:ext cx="8855114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200" dirty="0">
                <a:latin typeface="Times New Roman"/>
                <a:cs typeface="Times New Roman"/>
              </a:rPr>
              <a:t>We need two new symbols, but we’ve used them before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     is the </a:t>
            </a:r>
            <a:r>
              <a:rPr lang="en-US" sz="2000" b="1" dirty="0">
                <a:latin typeface="Times New Roman"/>
                <a:cs typeface="Times New Roman"/>
              </a:rPr>
              <a:t>sample average </a:t>
            </a:r>
            <a:r>
              <a:rPr lang="en-US" sz="2000" dirty="0">
                <a:latin typeface="Times New Roman"/>
                <a:cs typeface="Times New Roman"/>
              </a:rPr>
              <a:t>(was     previous to this in frequentist analysis)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i="1" dirty="0">
                <a:latin typeface="Times New Roman"/>
                <a:cs typeface="Times New Roman"/>
              </a:rPr>
              <a:t>s</a:t>
            </a:r>
            <a:r>
              <a:rPr lang="en-US" sz="2000" dirty="0">
                <a:latin typeface="Times New Roman"/>
                <a:cs typeface="Times New Roman"/>
              </a:rPr>
              <a:t>    is the </a:t>
            </a:r>
            <a:r>
              <a:rPr lang="en-US" sz="2000" b="1" dirty="0">
                <a:latin typeface="Times New Roman"/>
                <a:cs typeface="Times New Roman"/>
              </a:rPr>
              <a:t>sample standard deviation </a:t>
            </a:r>
            <a:r>
              <a:rPr lang="en-US" sz="2000" dirty="0">
                <a:latin typeface="Times New Roman"/>
                <a:cs typeface="Times New Roman"/>
              </a:rPr>
              <a:t>(was         previous to this in frequentist analysis)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849" y="4998227"/>
            <a:ext cx="155443" cy="1554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6089" y="4976528"/>
            <a:ext cx="166110" cy="2610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3528" y="5277763"/>
            <a:ext cx="326643" cy="24307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CF22447-F012-3CB6-8A2B-9F3FDC13E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Bayesian Probability Intervals</a:t>
            </a:r>
          </a:p>
        </p:txBody>
      </p:sp>
    </p:spTree>
    <p:extLst>
      <p:ext uri="{BB962C8B-B14F-4D97-AF65-F5344CB8AC3E}">
        <p14:creationId xmlns:p14="http://schemas.microsoft.com/office/powerpoint/2010/main" val="184470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3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6142" b="47106"/>
          <a:stretch/>
        </p:blipFill>
        <p:spPr>
          <a:xfrm>
            <a:off x="4124202" y="3930303"/>
            <a:ext cx="4747042" cy="432062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174074" y="2085673"/>
            <a:ext cx="32615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Likelihood (data model):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33970" y="3885796"/>
            <a:ext cx="36204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Prior belief about the mean: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53762" y="5261861"/>
            <a:ext cx="39961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Prior belief about the variance: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0180" y="1513271"/>
            <a:ext cx="2934925" cy="6900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4606" y="2410333"/>
            <a:ext cx="2854813" cy="7181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2583" y="5157109"/>
            <a:ext cx="3091803" cy="78938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12AEA57-BEEA-8E76-6588-C5561944E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Bayesian Probability Intervals</a:t>
            </a:r>
          </a:p>
        </p:txBody>
      </p:sp>
    </p:spTree>
    <p:extLst>
      <p:ext uri="{BB962C8B-B14F-4D97-AF65-F5344CB8AC3E}">
        <p14:creationId xmlns:p14="http://schemas.microsoft.com/office/powerpoint/2010/main" val="56206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1049910" y="1510761"/>
            <a:ext cx="6881811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Putting these ingredients into Bayes’ theorem we get the updated (posterior) beliefs about </a:t>
            </a:r>
            <a:r>
              <a:rPr lang="en-US" sz="2400" dirty="0">
                <a:latin typeface="Symbol" charset="2"/>
                <a:cs typeface="Symbol" charset="2"/>
              </a:rPr>
              <a:t>m</a:t>
            </a:r>
            <a:r>
              <a:rPr lang="en-US" sz="2400" dirty="0">
                <a:latin typeface="Times New Roman"/>
                <a:cs typeface="Times New Roman"/>
              </a:rPr>
              <a:t>, informed by the data: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944" y="4290646"/>
            <a:ext cx="4025900" cy="469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0141" y="5192706"/>
            <a:ext cx="7342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u="sng" dirty="0">
                <a:latin typeface="Times New Roman"/>
                <a:cs typeface="Times New Roman"/>
              </a:rPr>
              <a:t>Exactly</a:t>
            </a:r>
            <a:r>
              <a:rPr lang="en-US" sz="2800" dirty="0">
                <a:latin typeface="Times New Roman"/>
                <a:cs typeface="Times New Roman"/>
              </a:rPr>
              <a:t> the same result as in frequentist analysis.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46818" y="6105945"/>
            <a:ext cx="6930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We just interpret probability differently, </a:t>
            </a:r>
            <a:r>
              <a:rPr lang="en-US" sz="2400" i="1" dirty="0">
                <a:latin typeface="Times New Roman"/>
                <a:cs typeface="Times New Roman"/>
              </a:rPr>
              <a:t>i.e.</a:t>
            </a:r>
            <a:r>
              <a:rPr lang="en-US" sz="2400" dirty="0">
                <a:latin typeface="Times New Roman"/>
                <a:cs typeface="Times New Roman"/>
              </a:rPr>
              <a:t> as “belief”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9223" y="2861110"/>
            <a:ext cx="2565400" cy="9398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880508" y="2923938"/>
            <a:ext cx="25016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/>
                <a:cs typeface="Times New Roman"/>
              </a:rPr>
              <a:t>posterior mean</a:t>
            </a:r>
            <a:endParaRPr lang="en-US" sz="2800" b="1" dirty="0"/>
          </a:p>
        </p:txBody>
      </p:sp>
      <p:sp>
        <p:nvSpPr>
          <p:cNvPr id="12" name="Rectangle 11"/>
          <p:cNvSpPr/>
          <p:nvPr/>
        </p:nvSpPr>
        <p:spPr>
          <a:xfrm>
            <a:off x="2723276" y="2711090"/>
            <a:ext cx="2967186" cy="1176606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759145-7941-24A8-3B6E-D0A2805D2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Bayesian Probability Intervals</a:t>
            </a:r>
          </a:p>
        </p:txBody>
      </p:sp>
    </p:spTree>
    <p:extLst>
      <p:ext uri="{BB962C8B-B14F-4D97-AF65-F5344CB8AC3E}">
        <p14:creationId xmlns:p14="http://schemas.microsoft.com/office/powerpoint/2010/main" val="429367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304800" y="3107988"/>
            <a:ext cx="8686800" cy="45066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Construction depends on: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04800" y="4059370"/>
            <a:ext cx="5032140" cy="44354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Sample standard deviation </a:t>
            </a:r>
            <a:r>
              <a:rPr lang="en-GB" sz="2200" i="1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63592" y="4979018"/>
            <a:ext cx="7064308" cy="13351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Level of “credibility” (</a:t>
            </a:r>
            <a:r>
              <a:rPr lang="en-GB" sz="2200" i="1" dirty="0">
                <a:solidFill>
                  <a:srgbClr val="000000"/>
                </a:solidFill>
                <a:latin typeface="Times New Roman" pitchFamily="18" charset="0"/>
              </a:rPr>
              <a:t>i.e.</a:t>
            </a: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 belief or probability) 1-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endParaRPr lang="en-GB" sz="2200" dirty="0">
              <a:solidFill>
                <a:srgbClr val="000000"/>
              </a:solidFill>
              <a:latin typeface="Symbol" pitchFamily="18" charset="2"/>
            </a:endParaRPr>
          </a:p>
          <a:p>
            <a:pPr marL="1344613" lvl="2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α 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is still significance level</a:t>
            </a:r>
          </a:p>
          <a:p>
            <a:pPr marL="1344613" lvl="2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Use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α 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to compute </a:t>
            </a:r>
            <a:r>
              <a:rPr lang="en-GB" sz="2400" i="1" dirty="0" err="1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GB" sz="2400" i="1" baseline="-25000" dirty="0" err="1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-value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35078" y="1090122"/>
            <a:ext cx="8686800" cy="108995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A Bayesian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probability interval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PI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 for a mean: 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(1-α)×100% PI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" name="Left Brace 3"/>
          <p:cNvSpPr/>
          <p:nvPr/>
        </p:nvSpPr>
        <p:spPr>
          <a:xfrm rot="16200000">
            <a:off x="4107466" y="1684018"/>
            <a:ext cx="285908" cy="140714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 rot="16200000">
            <a:off x="5693848" y="1662678"/>
            <a:ext cx="270411" cy="142654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304800" y="3558648"/>
            <a:ext cx="8686800" cy="56247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Sample size </a:t>
            </a:r>
            <a:r>
              <a:rPr lang="en-GB" sz="22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278668" y="4497577"/>
            <a:ext cx="2870932" cy="33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Sample average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670" y="4589901"/>
            <a:ext cx="244823" cy="18513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1756" y="2602850"/>
            <a:ext cx="546100" cy="3175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7461" y="2602850"/>
            <a:ext cx="558800" cy="3175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9219" y="1642885"/>
            <a:ext cx="2867170" cy="6167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FDCED3B-5F41-0C04-5DCD-081FF3A08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Bayesian Probability Intervals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60BA44-11B9-7248-7B02-313A35167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71" y="6344551"/>
            <a:ext cx="6542326" cy="44354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Bayeisan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PI’s are also called Credibility Intervals</a:t>
            </a:r>
          </a:p>
        </p:txBody>
      </p:sp>
    </p:spTree>
    <p:extLst>
      <p:ext uri="{BB962C8B-B14F-4D97-AF65-F5344CB8AC3E}">
        <p14:creationId xmlns:p14="http://schemas.microsoft.com/office/powerpoint/2010/main" val="191624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10" grpId="0"/>
      <p:bldP spid="11" grpId="0"/>
      <p:bldP spid="16" grpId="0"/>
      <p:bldP spid="17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31775" y="1003716"/>
            <a:ext cx="8686800" cy="7875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Compute a 99% two sided PI for the the RI of a glass shard using this sample set: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231775" y="220608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Revisit Example: Credibility (Probability) Intervals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76200" y="1958340"/>
          <a:ext cx="2579995" cy="3406140"/>
        </p:xfrm>
        <a:graphic>
          <a:graphicData uri="http://schemas.openxmlformats.org/drawingml/2006/table">
            <a:tbl>
              <a:tblPr/>
              <a:tblGrid>
                <a:gridCol w="1174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5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Fragment #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Fragment 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2913838" y="4330440"/>
            <a:ext cx="55462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  <a:sym typeface="Mathematica1"/>
              </a:rPr>
              <a:t>Putting this together:</a:t>
            </a:r>
          </a:p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[1.520052 - (3.17)(0.00001), 1.520052 + (3.17)(0.00001)]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62260" y="5680932"/>
            <a:ext cx="81245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Given the data and our prior assumptions we believe with </a:t>
            </a:r>
          </a:p>
          <a:p>
            <a:pPr algn="ctr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99% probability that </a:t>
            </a: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the mean RI 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is [1.52002, 1.52009]</a:t>
            </a:r>
            <a:endParaRPr lang="en-US" sz="2400" dirty="0"/>
          </a:p>
        </p:txBody>
      </p:sp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046" y="1578931"/>
            <a:ext cx="2905098" cy="263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233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3093" y="2541080"/>
            <a:ext cx="9104312" cy="126928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Other types of intervals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6606849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829429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31775" y="253235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Prediction Intervals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1775" y="1218049"/>
            <a:ext cx="8742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What if we’re not interested in a range of plausible parameter values for a distribution, </a:t>
            </a:r>
            <a:r>
              <a:rPr lang="en-US" sz="2400" b="1" i="1" u="sng" dirty="0">
                <a:latin typeface="Times New Roman"/>
                <a:cs typeface="Times New Roman"/>
              </a:rPr>
              <a:t>but a range actual future measurements</a:t>
            </a:r>
            <a:r>
              <a:rPr lang="en-US" sz="2400" dirty="0">
                <a:latin typeface="Times New Roman"/>
                <a:cs typeface="Times New Roman"/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1775" y="2894449"/>
            <a:ext cx="83437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Prediction Interval</a:t>
            </a:r>
            <a:r>
              <a:rPr lang="en-US" sz="2400" dirty="0">
                <a:latin typeface="Times New Roman"/>
                <a:cs typeface="Times New Roman"/>
              </a:rPr>
              <a:t>: Intervals produced by </a:t>
            </a:r>
            <a:r>
              <a:rPr lang="en-US" sz="2400" b="1" i="1" u="sng" dirty="0">
                <a:latin typeface="Times New Roman"/>
                <a:cs typeface="Times New Roman"/>
              </a:rPr>
              <a:t>a method</a:t>
            </a:r>
            <a:r>
              <a:rPr lang="en-US" sz="2400" dirty="0">
                <a:latin typeface="Times New Roman"/>
                <a:cs typeface="Times New Roman"/>
              </a:rPr>
              <a:t> which takes a sample of </a:t>
            </a:r>
            <a:r>
              <a:rPr lang="en-US" sz="2400" i="1" dirty="0">
                <a:latin typeface="Times New Roman"/>
                <a:cs typeface="Times New Roman"/>
              </a:rPr>
              <a:t>n</a:t>
            </a:r>
            <a:r>
              <a:rPr lang="en-US" sz="2400" dirty="0">
                <a:latin typeface="Times New Roman"/>
                <a:cs typeface="Times New Roman"/>
              </a:rPr>
              <a:t> measurements and covers the </a:t>
            </a:r>
            <a:r>
              <a:rPr lang="en-US" sz="2400" i="1" dirty="0">
                <a:latin typeface="Times New Roman"/>
                <a:cs typeface="Times New Roman"/>
              </a:rPr>
              <a:t>n</a:t>
            </a:r>
            <a:r>
              <a:rPr lang="en-US" sz="2400" baseline="30000" dirty="0">
                <a:latin typeface="Times New Roman"/>
                <a:cs typeface="Times New Roman"/>
              </a:rPr>
              <a:t>th </a:t>
            </a:r>
            <a:r>
              <a:rPr lang="en-US" sz="2400" dirty="0">
                <a:latin typeface="Times New Roman"/>
                <a:cs typeface="Times New Roman"/>
              </a:rPr>
              <a:t>+ 1 measurement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(1 − </a:t>
            </a:r>
            <a:r>
              <a:rPr lang="en-US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)×100%</a:t>
            </a:r>
            <a:r>
              <a:rPr lang="en-US" sz="2400" dirty="0">
                <a:latin typeface="Times New Roman"/>
                <a:cs typeface="Times New Roman"/>
              </a:rPr>
              <a:t> of the time: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6" y="4636939"/>
            <a:ext cx="2003227" cy="41041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99874" y="5655325"/>
            <a:ext cx="80028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latin typeface="Times New Roman"/>
                <a:cs typeface="Times New Roman"/>
              </a:rPr>
              <a:t>Note:</a:t>
            </a:r>
            <a:r>
              <a:rPr lang="en-US" sz="2400" dirty="0">
                <a:latin typeface="Times New Roman"/>
                <a:cs typeface="Times New Roman"/>
              </a:rPr>
              <a:t> prediction is with respect to </a:t>
            </a:r>
            <a:r>
              <a:rPr lang="en-US" sz="2400" i="1" u="sng" dirty="0">
                <a:latin typeface="Times New Roman"/>
                <a:cs typeface="Times New Roman"/>
              </a:rPr>
              <a:t>data</a:t>
            </a:r>
            <a:r>
              <a:rPr lang="en-US" sz="2400" dirty="0">
                <a:latin typeface="Times New Roman"/>
                <a:cs typeface="Times New Roman"/>
              </a:rPr>
              <a:t> and </a:t>
            </a:r>
            <a:r>
              <a:rPr lang="en-US" sz="2400" i="1" u="sng" dirty="0">
                <a:latin typeface="Times New Roman"/>
                <a:cs typeface="Times New Roman"/>
              </a:rPr>
              <a:t>NOT</a:t>
            </a:r>
            <a:r>
              <a:rPr lang="en-US" sz="2400" i="1" dirty="0">
                <a:latin typeface="Times New Roman"/>
                <a:cs typeface="Times New Roman"/>
              </a:rPr>
              <a:t> </a:t>
            </a:r>
            <a:r>
              <a:rPr lang="en-US" sz="2400" i="1" u="sng" dirty="0">
                <a:latin typeface="Times New Roman"/>
                <a:cs typeface="Times New Roman"/>
              </a:rPr>
              <a:t>parameters</a:t>
            </a:r>
            <a:endParaRPr lang="en-US" sz="2400" i="1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13BDCD-E00E-82C4-52BF-611FCB31E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837" y="4712061"/>
            <a:ext cx="4162623" cy="33409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824951-09CC-8E97-09F2-B629C6EBAACD}"/>
              </a:ext>
            </a:extLst>
          </p:cNvPr>
          <p:cNvCxnSpPr>
            <a:cxnSpLocks/>
          </p:cNvCxnSpPr>
          <p:nvPr/>
        </p:nvCxnSpPr>
        <p:spPr>
          <a:xfrm>
            <a:off x="5410205" y="4874805"/>
            <a:ext cx="566057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50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231775" y="394726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Confidence Intervals</a:t>
            </a:r>
          </a:p>
        </p:txBody>
      </p:sp>
      <p:pic>
        <p:nvPicPr>
          <p:cNvPr id="51" name="Picture 5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31775" y="1260902"/>
            <a:ext cx="868362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600" dirty="0">
                <a:solidFill>
                  <a:srgbClr val="000000"/>
                </a:solidFill>
                <a:latin typeface="Times New Roman" pitchFamily="18" charset="0"/>
              </a:rPr>
              <a:t>Say we are interested in a range of plausible values for a parameter </a:t>
            </a:r>
            <a:r>
              <a:rPr lang="en-US" sz="2600" i="1" dirty="0">
                <a:solidFill>
                  <a:srgbClr val="000000"/>
                </a:solidFill>
                <a:latin typeface="Symbol" charset="2"/>
                <a:cs typeface="Symbol" charset="2"/>
              </a:rPr>
              <a:t>q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4F21EB-5D2C-DC7B-625F-28B32E9EB43C}"/>
              </a:ext>
            </a:extLst>
          </p:cNvPr>
          <p:cNvSpPr/>
          <p:nvPr/>
        </p:nvSpPr>
        <p:spPr>
          <a:xfrm>
            <a:off x="915987" y="3272639"/>
            <a:ext cx="7239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200" i="1" u="sng" dirty="0">
                <a:solidFill>
                  <a:srgbClr val="000000"/>
                </a:solidFill>
                <a:latin typeface="Times New Roman" pitchFamily="18" charset="0"/>
              </a:rPr>
              <a:t>BEFORE</a:t>
            </a:r>
            <a:r>
              <a:rPr lang="en-US" sz="2200" dirty="0">
                <a:solidFill>
                  <a:srgbClr val="000000"/>
                </a:solidFill>
                <a:latin typeface="Times New Roman" pitchFamily="18" charset="0"/>
              </a:rPr>
              <a:t> we collect the data, we can devise </a:t>
            </a:r>
            <a:r>
              <a:rPr lang="en-US" sz="2200" i="1" u="sng" dirty="0">
                <a:solidFill>
                  <a:srgbClr val="000000"/>
                </a:solidFill>
                <a:latin typeface="Times New Roman" pitchFamily="18" charset="0"/>
              </a:rPr>
              <a:t>procedure</a:t>
            </a:r>
            <a:r>
              <a:rPr lang="en-US" sz="2200" dirty="0">
                <a:solidFill>
                  <a:srgbClr val="000000"/>
                </a:solidFill>
                <a:latin typeface="Times New Roman" pitchFamily="18" charset="0"/>
              </a:rPr>
              <a:t> such that: 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BD1749-1F31-378E-C665-0D739146941A}"/>
              </a:ext>
            </a:extLst>
          </p:cNvPr>
          <p:cNvSpPr/>
          <p:nvPr/>
        </p:nvSpPr>
        <p:spPr>
          <a:xfrm>
            <a:off x="653142" y="2269573"/>
            <a:ext cx="7239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Consider experiments that will collect a samples of data and give us estimate for       and       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4372257-8C40-AB8C-3E61-526D7ED4AE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4972"/>
          <a:stretch/>
        </p:blipFill>
        <p:spPr>
          <a:xfrm>
            <a:off x="4768007" y="2671531"/>
            <a:ext cx="360462" cy="3637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B3A77BD-78D0-0F75-E1E3-D07D3759E9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879"/>
          <a:stretch/>
        </p:blipFill>
        <p:spPr>
          <a:xfrm>
            <a:off x="5706295" y="2684899"/>
            <a:ext cx="402584" cy="363723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383C83-D2FD-026E-E01F-7CF7E6D02F62}"/>
              </a:ext>
            </a:extLst>
          </p:cNvPr>
          <p:cNvCxnSpPr/>
          <p:nvPr/>
        </p:nvCxnSpPr>
        <p:spPr>
          <a:xfrm flipV="1">
            <a:off x="2711307" y="5066436"/>
            <a:ext cx="0" cy="3689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0182312-8BFB-DCDA-289A-9BEADDA56716}"/>
              </a:ext>
            </a:extLst>
          </p:cNvPr>
          <p:cNvCxnSpPr/>
          <p:nvPr/>
        </p:nvCxnSpPr>
        <p:spPr>
          <a:xfrm flipV="1">
            <a:off x="4681815" y="5069111"/>
            <a:ext cx="0" cy="3689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2FA502F-B7AE-66D8-258D-1F0D61103D08}"/>
              </a:ext>
            </a:extLst>
          </p:cNvPr>
          <p:cNvSpPr txBox="1"/>
          <p:nvPr/>
        </p:nvSpPr>
        <p:spPr>
          <a:xfrm>
            <a:off x="311931" y="5025273"/>
            <a:ext cx="2441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/>
                <a:cs typeface="Times New Roman"/>
              </a:rPr>
              <a:t>Estimates we will get from the sample we have yet to collect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441F2F-74DA-D8D6-D25E-0149FF07B624}"/>
              </a:ext>
            </a:extLst>
          </p:cNvPr>
          <p:cNvCxnSpPr/>
          <p:nvPr/>
        </p:nvCxnSpPr>
        <p:spPr>
          <a:xfrm>
            <a:off x="2697939" y="5435403"/>
            <a:ext cx="19873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9E4B17C7-F021-92A7-B089-A0498DE67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8096" y="4490557"/>
            <a:ext cx="5003800" cy="558800"/>
          </a:xfrm>
          <a:prstGeom prst="rect">
            <a:avLst/>
          </a:prstGeom>
        </p:spPr>
      </p:pic>
      <p:sp>
        <p:nvSpPr>
          <p:cNvPr id="19" name="Left Brace 18">
            <a:extLst>
              <a:ext uri="{FF2B5EF4-FFF2-40B4-BE49-F238E27FC236}">
                <a16:creationId xmlns:a16="http://schemas.microsoft.com/office/drawing/2014/main" id="{2F398076-26C1-F3C6-C03B-89EF2823F7F8}"/>
              </a:ext>
            </a:extLst>
          </p:cNvPr>
          <p:cNvSpPr/>
          <p:nvPr/>
        </p:nvSpPr>
        <p:spPr>
          <a:xfrm rot="16200000">
            <a:off x="6327324" y="4578409"/>
            <a:ext cx="304800" cy="1148444"/>
          </a:xfrm>
          <a:prstGeom prst="leftBrac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347308-771A-89B4-707D-06D35419FCBD}"/>
              </a:ext>
            </a:extLst>
          </p:cNvPr>
          <p:cNvCxnSpPr/>
          <p:nvPr/>
        </p:nvCxnSpPr>
        <p:spPr>
          <a:xfrm flipH="1">
            <a:off x="6971896" y="4416366"/>
            <a:ext cx="375961" cy="24688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BECE315-EF6E-D414-E118-2254C7BF2A46}"/>
              </a:ext>
            </a:extLst>
          </p:cNvPr>
          <p:cNvSpPr txBox="1"/>
          <p:nvPr/>
        </p:nvSpPr>
        <p:spPr>
          <a:xfrm>
            <a:off x="6468838" y="5190278"/>
            <a:ext cx="1590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of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F14858-6E51-9461-0656-2AF75BC33443}"/>
              </a:ext>
            </a:extLst>
          </p:cNvPr>
          <p:cNvSpPr txBox="1"/>
          <p:nvPr/>
        </p:nvSpPr>
        <p:spPr>
          <a:xfrm>
            <a:off x="7116336" y="4134414"/>
            <a:ext cx="1670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of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significance</a:t>
            </a:r>
          </a:p>
        </p:txBody>
      </p:sp>
    </p:spTree>
    <p:extLst>
      <p:ext uri="{BB962C8B-B14F-4D97-AF65-F5344CB8AC3E}">
        <p14:creationId xmlns:p14="http://schemas.microsoft.com/office/powerpoint/2010/main" val="427933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  <p:bldP spid="19" grpId="0" animBg="1"/>
      <p:bldP spid="21" grpId="0"/>
      <p:bldP spid="2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1" y="1488927"/>
            <a:ext cx="4635500" cy="35640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49801" y="3997637"/>
            <a:ext cx="174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Measure </a:t>
            </a:r>
            <a:r>
              <a:rPr lang="en-US" i="1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 pulls: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541708" y="3640070"/>
            <a:ext cx="112826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674425" y="3481320"/>
            <a:ext cx="0" cy="31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541710" y="3481320"/>
            <a:ext cx="0" cy="31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>
            <a:spLocks noChangeAspect="1"/>
          </p:cNvSpPr>
          <p:nvPr/>
        </p:nvSpPr>
        <p:spPr>
          <a:xfrm>
            <a:off x="7968366" y="4122041"/>
            <a:ext cx="155367" cy="155448"/>
          </a:xfrm>
          <a:prstGeom prst="ellipse">
            <a:avLst/>
          </a:prstGeom>
          <a:solidFill>
            <a:srgbClr val="FF0000"/>
          </a:solidFill>
          <a:ln>
            <a:solidFill>
              <a:srgbClr val="FF151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7084678" y="3563870"/>
            <a:ext cx="152320" cy="152400"/>
          </a:xfrm>
          <a:prstGeom prst="ellipse">
            <a:avLst/>
          </a:prstGeom>
          <a:solidFill>
            <a:srgbClr val="03FF04"/>
          </a:solidFill>
          <a:ln>
            <a:solidFill>
              <a:srgbClr val="03FF0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6807798" y="4196124"/>
            <a:ext cx="10093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819565" y="4037374"/>
            <a:ext cx="0" cy="31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807800" y="4037374"/>
            <a:ext cx="0" cy="31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638470" y="3139326"/>
            <a:ext cx="9271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565570" y="2980576"/>
            <a:ext cx="0" cy="31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638470" y="2980576"/>
            <a:ext cx="0" cy="31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>
            <a:spLocks noChangeAspect="1"/>
          </p:cNvSpPr>
          <p:nvPr/>
        </p:nvSpPr>
        <p:spPr>
          <a:xfrm>
            <a:off x="7181438" y="3063126"/>
            <a:ext cx="152320" cy="152400"/>
          </a:xfrm>
          <a:prstGeom prst="ellipse">
            <a:avLst/>
          </a:prstGeom>
          <a:solidFill>
            <a:srgbClr val="03FF04"/>
          </a:solidFill>
          <a:ln>
            <a:solidFill>
              <a:srgbClr val="03FF0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6517518" y="2650680"/>
            <a:ext cx="14208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952610" y="2491930"/>
            <a:ext cx="0" cy="31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517520" y="2491930"/>
            <a:ext cx="0" cy="31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>
            <a:spLocks noChangeAspect="1"/>
          </p:cNvSpPr>
          <p:nvPr/>
        </p:nvSpPr>
        <p:spPr>
          <a:xfrm>
            <a:off x="7544288" y="2574480"/>
            <a:ext cx="152320" cy="152400"/>
          </a:xfrm>
          <a:prstGeom prst="ellipse">
            <a:avLst/>
          </a:prstGeom>
          <a:solidFill>
            <a:srgbClr val="03FF04"/>
          </a:solidFill>
          <a:ln>
            <a:solidFill>
              <a:srgbClr val="03FF0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6807800" y="2214043"/>
            <a:ext cx="9271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734900" y="2055293"/>
            <a:ext cx="0" cy="31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807800" y="2055293"/>
            <a:ext cx="0" cy="31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>
            <a:spLocks noChangeAspect="1"/>
          </p:cNvSpPr>
          <p:nvPr/>
        </p:nvSpPr>
        <p:spPr>
          <a:xfrm>
            <a:off x="7350768" y="2137843"/>
            <a:ext cx="152320" cy="152400"/>
          </a:xfrm>
          <a:prstGeom prst="ellipse">
            <a:avLst/>
          </a:prstGeom>
          <a:solidFill>
            <a:srgbClr val="03FF04"/>
          </a:solidFill>
          <a:ln>
            <a:solidFill>
              <a:srgbClr val="03FF0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6904560" y="1713299"/>
            <a:ext cx="9271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843755" y="1554549"/>
            <a:ext cx="0" cy="31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904560" y="1554549"/>
            <a:ext cx="0" cy="31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>
            <a:spLocks noChangeAspect="1"/>
          </p:cNvSpPr>
          <p:nvPr/>
        </p:nvSpPr>
        <p:spPr>
          <a:xfrm>
            <a:off x="7133058" y="1637099"/>
            <a:ext cx="152320" cy="152400"/>
          </a:xfrm>
          <a:prstGeom prst="ellipse">
            <a:avLst/>
          </a:prstGeom>
          <a:solidFill>
            <a:srgbClr val="03FF04"/>
          </a:solidFill>
          <a:ln>
            <a:solidFill>
              <a:srgbClr val="03FF0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6662658" y="1224653"/>
            <a:ext cx="10368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710710" y="1065903"/>
            <a:ext cx="0" cy="31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650565" y="1065903"/>
            <a:ext cx="0" cy="31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>
            <a:spLocks noChangeAspect="1"/>
          </p:cNvSpPr>
          <p:nvPr/>
        </p:nvSpPr>
        <p:spPr>
          <a:xfrm>
            <a:off x="7350768" y="1148453"/>
            <a:ext cx="152320" cy="152400"/>
          </a:xfrm>
          <a:prstGeom prst="ellipse">
            <a:avLst/>
          </a:prstGeom>
          <a:solidFill>
            <a:srgbClr val="03FF04"/>
          </a:solidFill>
          <a:ln>
            <a:solidFill>
              <a:srgbClr val="03FF0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>
            <a:off x="6444948" y="5733656"/>
            <a:ext cx="121970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674425" y="5574906"/>
            <a:ext cx="0" cy="31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444950" y="5574906"/>
            <a:ext cx="0" cy="31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>
            <a:spLocks noChangeAspect="1"/>
          </p:cNvSpPr>
          <p:nvPr/>
        </p:nvSpPr>
        <p:spPr>
          <a:xfrm>
            <a:off x="7290293" y="5657456"/>
            <a:ext cx="152320" cy="152400"/>
          </a:xfrm>
          <a:prstGeom prst="ellipse">
            <a:avLst/>
          </a:prstGeom>
          <a:solidFill>
            <a:srgbClr val="03FF04"/>
          </a:solidFill>
          <a:ln>
            <a:solidFill>
              <a:srgbClr val="03FF0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7158553" y="5232912"/>
            <a:ext cx="107339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242890" y="5074162"/>
            <a:ext cx="0" cy="31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158555" y="5074162"/>
            <a:ext cx="0" cy="31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>
            <a:spLocks noChangeAspect="1"/>
          </p:cNvSpPr>
          <p:nvPr/>
        </p:nvSpPr>
        <p:spPr>
          <a:xfrm>
            <a:off x="7217723" y="5156712"/>
            <a:ext cx="152320" cy="152400"/>
          </a:xfrm>
          <a:prstGeom prst="ellipse">
            <a:avLst/>
          </a:prstGeom>
          <a:solidFill>
            <a:srgbClr val="03FF04"/>
          </a:solidFill>
          <a:ln>
            <a:solidFill>
              <a:srgbClr val="03FF0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6952938" y="4744266"/>
            <a:ext cx="112826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085655" y="4585516"/>
            <a:ext cx="0" cy="31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952940" y="4585516"/>
            <a:ext cx="0" cy="31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>
            <a:spLocks noChangeAspect="1"/>
          </p:cNvSpPr>
          <p:nvPr/>
        </p:nvSpPr>
        <p:spPr>
          <a:xfrm>
            <a:off x="7423338" y="4668066"/>
            <a:ext cx="152320" cy="152400"/>
          </a:xfrm>
          <a:prstGeom prst="ellipse">
            <a:avLst/>
          </a:prstGeom>
          <a:solidFill>
            <a:srgbClr val="03FF04"/>
          </a:solidFill>
          <a:ln>
            <a:solidFill>
              <a:srgbClr val="03FF0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757061" y="3489168"/>
            <a:ext cx="174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Measure </a:t>
            </a:r>
            <a:r>
              <a:rPr lang="en-US" i="1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 pulls: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744966" y="5081352"/>
            <a:ext cx="174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Measure </a:t>
            </a:r>
            <a:r>
              <a:rPr lang="en-US" i="1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 pulls: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752226" y="4572883"/>
            <a:ext cx="174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Measure </a:t>
            </a:r>
            <a:r>
              <a:rPr lang="en-US" i="1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 pulls: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761896" y="2029906"/>
            <a:ext cx="174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Measure </a:t>
            </a:r>
            <a:r>
              <a:rPr lang="en-US" i="1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 pulls: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769156" y="1521437"/>
            <a:ext cx="174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Measure </a:t>
            </a:r>
            <a:r>
              <a:rPr lang="en-US" i="1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 pulls: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757061" y="2980576"/>
            <a:ext cx="174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Measure </a:t>
            </a:r>
            <a:r>
              <a:rPr lang="en-US" i="1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 pulls: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764321" y="2472107"/>
            <a:ext cx="174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Measure </a:t>
            </a:r>
            <a:r>
              <a:rPr lang="en-US" i="1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 pulls: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752226" y="5547603"/>
            <a:ext cx="174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Measure </a:t>
            </a:r>
            <a:r>
              <a:rPr lang="en-US" i="1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 pulls: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769156" y="1027892"/>
            <a:ext cx="174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Measure </a:t>
            </a:r>
            <a:r>
              <a:rPr lang="en-US" i="1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 pulls:</a:t>
            </a:r>
          </a:p>
        </p:txBody>
      </p:sp>
      <p:pic>
        <p:nvPicPr>
          <p:cNvPr id="58" name="Picture 5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9" name="Rectangle 4"/>
          <p:cNvSpPr>
            <a:spLocks noChangeArrowheads="1"/>
          </p:cNvSpPr>
          <p:nvPr/>
        </p:nvSpPr>
        <p:spPr bwMode="auto">
          <a:xfrm>
            <a:off x="231775" y="253235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Prediction Intervals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4337" y="961435"/>
            <a:ext cx="313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Meaning of a 90% (frequentist) Prediction Interval: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356559" y="6121661"/>
            <a:ext cx="4286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90% of these things will cover the </a:t>
            </a:r>
            <a:r>
              <a:rPr lang="en-US" i="1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+1</a:t>
            </a:r>
            <a:r>
              <a:rPr lang="en-US" baseline="30000" dirty="0">
                <a:latin typeface="Times New Roman"/>
                <a:cs typeface="Times New Roman"/>
              </a:rPr>
              <a:t>th </a:t>
            </a:r>
            <a:r>
              <a:rPr lang="en-US" dirty="0">
                <a:latin typeface="Times New Roman"/>
                <a:cs typeface="Times New Roman"/>
              </a:rPr>
              <a:t>measurement (“</a:t>
            </a:r>
            <a:r>
              <a:rPr lang="en-US" i="1" u="sng" dirty="0">
                <a:latin typeface="Times New Roman"/>
                <a:cs typeface="Times New Roman"/>
              </a:rPr>
              <a:t>Hit</a:t>
            </a:r>
            <a:r>
              <a:rPr lang="en-US" dirty="0">
                <a:latin typeface="Times New Roman"/>
                <a:cs typeface="Times New Roman"/>
              </a:rPr>
              <a:t>”) in the long run</a:t>
            </a:r>
          </a:p>
        </p:txBody>
      </p:sp>
      <p:sp>
        <p:nvSpPr>
          <p:cNvPr id="6" name="Freeform 5"/>
          <p:cNvSpPr/>
          <p:nvPr/>
        </p:nvSpPr>
        <p:spPr>
          <a:xfrm>
            <a:off x="2394857" y="1188218"/>
            <a:ext cx="2394857" cy="2295211"/>
          </a:xfrm>
          <a:custGeom>
            <a:avLst/>
            <a:gdLst>
              <a:gd name="connsiteX0" fmla="*/ 0 w 2394857"/>
              <a:gd name="connsiteY0" fmla="*/ 2295211 h 2295211"/>
              <a:gd name="connsiteX1" fmla="*/ 774095 w 2394857"/>
              <a:gd name="connsiteY1" fmla="*/ 251115 h 2295211"/>
              <a:gd name="connsiteX2" fmla="*/ 2394857 w 2394857"/>
              <a:gd name="connsiteY2" fmla="*/ 33401 h 229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4857" h="2295211">
                <a:moveTo>
                  <a:pt x="0" y="2295211"/>
                </a:moveTo>
                <a:cubicBezTo>
                  <a:pt x="187476" y="1461647"/>
                  <a:pt x="374952" y="628083"/>
                  <a:pt x="774095" y="251115"/>
                </a:cubicBezTo>
                <a:cubicBezTo>
                  <a:pt x="1173238" y="-125853"/>
                  <a:pt x="2394857" y="33401"/>
                  <a:pt x="2394857" y="33401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394857" y="1546027"/>
            <a:ext cx="2419048" cy="1901116"/>
          </a:xfrm>
          <a:custGeom>
            <a:avLst/>
            <a:gdLst>
              <a:gd name="connsiteX0" fmla="*/ 0 w 2419048"/>
              <a:gd name="connsiteY0" fmla="*/ 1901116 h 1901116"/>
              <a:gd name="connsiteX1" fmla="*/ 1185333 w 2419048"/>
              <a:gd name="connsiteY1" fmla="*/ 147306 h 1901116"/>
              <a:gd name="connsiteX2" fmla="*/ 2419048 w 2419048"/>
              <a:gd name="connsiteY2" fmla="*/ 98925 h 190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9048" h="1901116">
                <a:moveTo>
                  <a:pt x="0" y="1901116"/>
                </a:moveTo>
                <a:cubicBezTo>
                  <a:pt x="391079" y="1174393"/>
                  <a:pt x="782158" y="447671"/>
                  <a:pt x="1185333" y="147306"/>
                </a:cubicBezTo>
                <a:cubicBezTo>
                  <a:pt x="1588508" y="-153059"/>
                  <a:pt x="2419048" y="98925"/>
                  <a:pt x="2419048" y="98925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8401280" y="1027892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Hit</a:t>
            </a:r>
            <a:endParaRPr lang="en-US" b="1" dirty="0"/>
          </a:p>
        </p:txBody>
      </p:sp>
      <p:sp>
        <p:nvSpPr>
          <p:cNvPr id="65" name="Rectangle 64"/>
          <p:cNvSpPr/>
          <p:nvPr/>
        </p:nvSpPr>
        <p:spPr>
          <a:xfrm>
            <a:off x="8406503" y="1513586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Hit</a:t>
            </a:r>
            <a:endParaRPr lang="en-US" b="1" dirty="0"/>
          </a:p>
        </p:txBody>
      </p:sp>
      <p:sp>
        <p:nvSpPr>
          <p:cNvPr id="66" name="Rectangle 65"/>
          <p:cNvSpPr/>
          <p:nvPr/>
        </p:nvSpPr>
        <p:spPr>
          <a:xfrm>
            <a:off x="8406503" y="2027892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Hit</a:t>
            </a:r>
            <a:endParaRPr lang="en-US" b="1" dirty="0"/>
          </a:p>
        </p:txBody>
      </p:sp>
      <p:sp>
        <p:nvSpPr>
          <p:cNvPr id="67" name="Rectangle 66"/>
          <p:cNvSpPr/>
          <p:nvPr/>
        </p:nvSpPr>
        <p:spPr>
          <a:xfrm>
            <a:off x="8399631" y="2489396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Hit</a:t>
            </a:r>
            <a:endParaRPr lang="en-US" b="1" dirty="0"/>
          </a:p>
        </p:txBody>
      </p:sp>
      <p:sp>
        <p:nvSpPr>
          <p:cNvPr id="68" name="Rectangle 67"/>
          <p:cNvSpPr/>
          <p:nvPr/>
        </p:nvSpPr>
        <p:spPr>
          <a:xfrm>
            <a:off x="8402368" y="2968632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Hit</a:t>
            </a:r>
            <a:endParaRPr lang="en-US" b="1" dirty="0"/>
          </a:p>
        </p:txBody>
      </p:sp>
      <p:sp>
        <p:nvSpPr>
          <p:cNvPr id="69" name="Rectangle 68"/>
          <p:cNvSpPr/>
          <p:nvPr/>
        </p:nvSpPr>
        <p:spPr>
          <a:xfrm>
            <a:off x="8402368" y="3434558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Hit</a:t>
            </a:r>
            <a:endParaRPr lang="en-US" b="1" dirty="0"/>
          </a:p>
        </p:txBody>
      </p:sp>
      <p:sp>
        <p:nvSpPr>
          <p:cNvPr id="70" name="Rectangle 69"/>
          <p:cNvSpPr/>
          <p:nvPr/>
        </p:nvSpPr>
        <p:spPr>
          <a:xfrm>
            <a:off x="8395496" y="400491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Miss</a:t>
            </a:r>
            <a:endParaRPr lang="en-US" b="1" dirty="0"/>
          </a:p>
        </p:txBody>
      </p:sp>
      <p:sp>
        <p:nvSpPr>
          <p:cNvPr id="71" name="Rectangle 70"/>
          <p:cNvSpPr/>
          <p:nvPr/>
        </p:nvSpPr>
        <p:spPr>
          <a:xfrm>
            <a:off x="8409240" y="4558855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Hit</a:t>
            </a:r>
            <a:endParaRPr lang="en-US" b="1" dirty="0"/>
          </a:p>
        </p:txBody>
      </p:sp>
      <p:sp>
        <p:nvSpPr>
          <p:cNvPr id="72" name="Rectangle 71"/>
          <p:cNvSpPr/>
          <p:nvPr/>
        </p:nvSpPr>
        <p:spPr>
          <a:xfrm>
            <a:off x="8402368" y="5044549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Hit</a:t>
            </a:r>
            <a:endParaRPr lang="en-US" b="1" dirty="0"/>
          </a:p>
        </p:txBody>
      </p:sp>
      <p:sp>
        <p:nvSpPr>
          <p:cNvPr id="73" name="Rectangle 72"/>
          <p:cNvSpPr/>
          <p:nvPr/>
        </p:nvSpPr>
        <p:spPr>
          <a:xfrm>
            <a:off x="8402368" y="5558855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Hit</a:t>
            </a:r>
            <a:endParaRPr lang="en-US" b="1" dirty="0"/>
          </a:p>
        </p:txBody>
      </p:sp>
      <p:sp>
        <p:nvSpPr>
          <p:cNvPr id="76" name="Freeform 75"/>
          <p:cNvSpPr/>
          <p:nvPr/>
        </p:nvSpPr>
        <p:spPr>
          <a:xfrm>
            <a:off x="2370667" y="1998713"/>
            <a:ext cx="2443238" cy="1484716"/>
          </a:xfrm>
          <a:custGeom>
            <a:avLst/>
            <a:gdLst>
              <a:gd name="connsiteX0" fmla="*/ 0 w 2443238"/>
              <a:gd name="connsiteY0" fmla="*/ 1484716 h 1484716"/>
              <a:gd name="connsiteX1" fmla="*/ 1572381 w 2443238"/>
              <a:gd name="connsiteY1" fmla="*/ 69573 h 1484716"/>
              <a:gd name="connsiteX2" fmla="*/ 2443238 w 2443238"/>
              <a:gd name="connsiteY2" fmla="*/ 202620 h 148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3238" h="1484716">
                <a:moveTo>
                  <a:pt x="0" y="1484716"/>
                </a:moveTo>
                <a:cubicBezTo>
                  <a:pt x="582587" y="883986"/>
                  <a:pt x="1165175" y="283256"/>
                  <a:pt x="1572381" y="69573"/>
                </a:cubicBezTo>
                <a:cubicBezTo>
                  <a:pt x="1979587" y="-144110"/>
                  <a:pt x="2443238" y="202620"/>
                  <a:pt x="2443238" y="20262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6"/>
          <p:cNvSpPr/>
          <p:nvPr/>
        </p:nvSpPr>
        <p:spPr>
          <a:xfrm>
            <a:off x="2394857" y="2453292"/>
            <a:ext cx="2394857" cy="1018041"/>
          </a:xfrm>
          <a:custGeom>
            <a:avLst/>
            <a:gdLst>
              <a:gd name="connsiteX0" fmla="*/ 0 w 2394857"/>
              <a:gd name="connsiteY0" fmla="*/ 1018041 h 1018041"/>
              <a:gd name="connsiteX1" fmla="*/ 1596572 w 2394857"/>
              <a:gd name="connsiteY1" fmla="*/ 38327 h 1018041"/>
              <a:gd name="connsiteX2" fmla="*/ 2394857 w 2394857"/>
              <a:gd name="connsiteY2" fmla="*/ 183470 h 1018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4857" h="1018041">
                <a:moveTo>
                  <a:pt x="0" y="1018041"/>
                </a:moveTo>
                <a:cubicBezTo>
                  <a:pt x="598714" y="597731"/>
                  <a:pt x="1197429" y="177422"/>
                  <a:pt x="1596572" y="38327"/>
                </a:cubicBezTo>
                <a:cubicBezTo>
                  <a:pt x="1995715" y="-100768"/>
                  <a:pt x="2394857" y="183470"/>
                  <a:pt x="2394857" y="18347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79"/>
          <p:cNvSpPr/>
          <p:nvPr/>
        </p:nvSpPr>
        <p:spPr>
          <a:xfrm>
            <a:off x="2382762" y="3065995"/>
            <a:ext cx="2406952" cy="429529"/>
          </a:xfrm>
          <a:custGeom>
            <a:avLst/>
            <a:gdLst>
              <a:gd name="connsiteX0" fmla="*/ 0 w 2406952"/>
              <a:gd name="connsiteY0" fmla="*/ 429529 h 429529"/>
              <a:gd name="connsiteX1" fmla="*/ 1572381 w 2406952"/>
              <a:gd name="connsiteY1" fmla="*/ 18291 h 429529"/>
              <a:gd name="connsiteX2" fmla="*/ 2406952 w 2406952"/>
              <a:gd name="connsiteY2" fmla="*/ 66672 h 429529"/>
              <a:gd name="connsiteX3" fmla="*/ 2406952 w 2406952"/>
              <a:gd name="connsiteY3" fmla="*/ 66672 h 429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6952" h="429529">
                <a:moveTo>
                  <a:pt x="0" y="429529"/>
                </a:moveTo>
                <a:cubicBezTo>
                  <a:pt x="585611" y="254148"/>
                  <a:pt x="1171222" y="78767"/>
                  <a:pt x="1572381" y="18291"/>
                </a:cubicBezTo>
                <a:cubicBezTo>
                  <a:pt x="1973540" y="-42185"/>
                  <a:pt x="2406952" y="66672"/>
                  <a:pt x="2406952" y="66672"/>
                </a:cubicBezTo>
                <a:lnTo>
                  <a:pt x="2406952" y="66672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122920" y="5285436"/>
            <a:ext cx="3517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3FF04"/>
                </a:solidFill>
                <a:latin typeface="Times New Roman"/>
                <a:cs typeface="Times New Roman"/>
              </a:rPr>
              <a:t>Do</a:t>
            </a:r>
            <a:r>
              <a:rPr lang="en-US" dirty="0">
                <a:solidFill>
                  <a:srgbClr val="FF151A"/>
                </a:solidFill>
                <a:latin typeface="Times New Roman"/>
                <a:cs typeface="Times New Roman"/>
              </a:rPr>
              <a:t>ts</a:t>
            </a:r>
            <a:r>
              <a:rPr lang="en-US" dirty="0">
                <a:latin typeface="Times New Roman"/>
                <a:cs typeface="Times New Roman"/>
              </a:rPr>
              <a:t> are for the n+1</a:t>
            </a:r>
            <a:r>
              <a:rPr lang="en-US" baseline="30000" dirty="0">
                <a:latin typeface="Times New Roman"/>
                <a:cs typeface="Times New Roman"/>
              </a:rPr>
              <a:t>th</a:t>
            </a:r>
            <a:r>
              <a:rPr lang="en-US" dirty="0">
                <a:latin typeface="Times New Roman"/>
                <a:cs typeface="Times New Roman"/>
              </a:rPr>
              <a:t> measurement.</a:t>
            </a:r>
          </a:p>
        </p:txBody>
      </p:sp>
      <p:sp>
        <p:nvSpPr>
          <p:cNvPr id="82" name="Freeform 81"/>
          <p:cNvSpPr/>
          <p:nvPr/>
        </p:nvSpPr>
        <p:spPr>
          <a:xfrm>
            <a:off x="2394857" y="3507620"/>
            <a:ext cx="2382762" cy="145849"/>
          </a:xfrm>
          <a:custGeom>
            <a:avLst/>
            <a:gdLst>
              <a:gd name="connsiteX0" fmla="*/ 0 w 2382762"/>
              <a:gd name="connsiteY0" fmla="*/ 0 h 145849"/>
              <a:gd name="connsiteX1" fmla="*/ 1415143 w 2382762"/>
              <a:gd name="connsiteY1" fmla="*/ 133047 h 145849"/>
              <a:gd name="connsiteX2" fmla="*/ 2382762 w 2382762"/>
              <a:gd name="connsiteY2" fmla="*/ 133047 h 145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2762" h="145849">
                <a:moveTo>
                  <a:pt x="0" y="0"/>
                </a:moveTo>
                <a:cubicBezTo>
                  <a:pt x="509008" y="55436"/>
                  <a:pt x="1018016" y="110873"/>
                  <a:pt x="1415143" y="133047"/>
                </a:cubicBezTo>
                <a:cubicBezTo>
                  <a:pt x="1812270" y="155222"/>
                  <a:pt x="2097516" y="144134"/>
                  <a:pt x="2382762" y="133047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82"/>
          <p:cNvSpPr/>
          <p:nvPr/>
        </p:nvSpPr>
        <p:spPr>
          <a:xfrm>
            <a:off x="2394857" y="3471333"/>
            <a:ext cx="2382762" cy="752636"/>
          </a:xfrm>
          <a:custGeom>
            <a:avLst/>
            <a:gdLst>
              <a:gd name="connsiteX0" fmla="*/ 0 w 2382762"/>
              <a:gd name="connsiteY0" fmla="*/ 0 h 752636"/>
              <a:gd name="connsiteX1" fmla="*/ 1294191 w 2382762"/>
              <a:gd name="connsiteY1" fmla="*/ 653143 h 752636"/>
              <a:gd name="connsiteX2" fmla="*/ 2382762 w 2382762"/>
              <a:gd name="connsiteY2" fmla="*/ 749905 h 752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2762" h="752636">
                <a:moveTo>
                  <a:pt x="0" y="0"/>
                </a:moveTo>
                <a:cubicBezTo>
                  <a:pt x="448532" y="264079"/>
                  <a:pt x="897064" y="528159"/>
                  <a:pt x="1294191" y="653143"/>
                </a:cubicBezTo>
                <a:cubicBezTo>
                  <a:pt x="1691318" y="778127"/>
                  <a:pt x="2382762" y="749905"/>
                  <a:pt x="2382762" y="749905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5"/>
          <p:cNvSpPr/>
          <p:nvPr/>
        </p:nvSpPr>
        <p:spPr>
          <a:xfrm>
            <a:off x="2382762" y="3495524"/>
            <a:ext cx="2406952" cy="2377590"/>
          </a:xfrm>
          <a:custGeom>
            <a:avLst/>
            <a:gdLst>
              <a:gd name="connsiteX0" fmla="*/ 0 w 2406952"/>
              <a:gd name="connsiteY0" fmla="*/ 0 h 2377590"/>
              <a:gd name="connsiteX1" fmla="*/ 1560286 w 2406952"/>
              <a:gd name="connsiteY1" fmla="*/ 2128762 h 2377590"/>
              <a:gd name="connsiteX2" fmla="*/ 2406952 w 2406952"/>
              <a:gd name="connsiteY2" fmla="*/ 2334381 h 237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6952" h="2377590">
                <a:moveTo>
                  <a:pt x="0" y="0"/>
                </a:moveTo>
                <a:cubicBezTo>
                  <a:pt x="579563" y="869849"/>
                  <a:pt x="1159127" y="1739699"/>
                  <a:pt x="1560286" y="2128762"/>
                </a:cubicBezTo>
                <a:cubicBezTo>
                  <a:pt x="1961445" y="2517825"/>
                  <a:pt x="2406952" y="2334381"/>
                  <a:pt x="2406952" y="2334381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/>
          <p:cNvSpPr/>
          <p:nvPr/>
        </p:nvSpPr>
        <p:spPr>
          <a:xfrm>
            <a:off x="2382762" y="3495524"/>
            <a:ext cx="2394857" cy="1901143"/>
          </a:xfrm>
          <a:custGeom>
            <a:avLst/>
            <a:gdLst>
              <a:gd name="connsiteX0" fmla="*/ 0 w 2394857"/>
              <a:gd name="connsiteY0" fmla="*/ 0 h 1901143"/>
              <a:gd name="connsiteX1" fmla="*/ 1729619 w 2394857"/>
              <a:gd name="connsiteY1" fmla="*/ 1729619 h 1901143"/>
              <a:gd name="connsiteX2" fmla="*/ 2394857 w 2394857"/>
              <a:gd name="connsiteY2" fmla="*/ 1838476 h 1901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4857" h="1901143">
                <a:moveTo>
                  <a:pt x="0" y="0"/>
                </a:moveTo>
                <a:cubicBezTo>
                  <a:pt x="665238" y="711603"/>
                  <a:pt x="1330476" y="1423206"/>
                  <a:pt x="1729619" y="1729619"/>
                </a:cubicBezTo>
                <a:cubicBezTo>
                  <a:pt x="2128762" y="2036032"/>
                  <a:pt x="2394857" y="1838476"/>
                  <a:pt x="2394857" y="1838476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89"/>
          <p:cNvSpPr/>
          <p:nvPr/>
        </p:nvSpPr>
        <p:spPr>
          <a:xfrm>
            <a:off x="2370667" y="3483429"/>
            <a:ext cx="2443238" cy="1415049"/>
          </a:xfrm>
          <a:custGeom>
            <a:avLst/>
            <a:gdLst>
              <a:gd name="connsiteX0" fmla="*/ 0 w 2443238"/>
              <a:gd name="connsiteY0" fmla="*/ 0 h 1415049"/>
              <a:gd name="connsiteX1" fmla="*/ 1778000 w 2443238"/>
              <a:gd name="connsiteY1" fmla="*/ 1245809 h 1415049"/>
              <a:gd name="connsiteX2" fmla="*/ 2443238 w 2443238"/>
              <a:gd name="connsiteY2" fmla="*/ 1403047 h 1415049"/>
              <a:gd name="connsiteX3" fmla="*/ 2443238 w 2443238"/>
              <a:gd name="connsiteY3" fmla="*/ 1403047 h 1415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3238" h="1415049">
                <a:moveTo>
                  <a:pt x="0" y="0"/>
                </a:moveTo>
                <a:cubicBezTo>
                  <a:pt x="685397" y="505984"/>
                  <a:pt x="1370794" y="1011968"/>
                  <a:pt x="1778000" y="1245809"/>
                </a:cubicBezTo>
                <a:cubicBezTo>
                  <a:pt x="2185206" y="1479650"/>
                  <a:pt x="2443238" y="1403047"/>
                  <a:pt x="2443238" y="1403047"/>
                </a:cubicBezTo>
                <a:lnTo>
                  <a:pt x="2443238" y="1403047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Left Brace 90"/>
          <p:cNvSpPr/>
          <p:nvPr/>
        </p:nvSpPr>
        <p:spPr>
          <a:xfrm rot="16200000">
            <a:off x="7073886" y="5167051"/>
            <a:ext cx="586959" cy="201895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/>
          <p:cNvCxnSpPr>
            <a:stCxn id="91" idx="1"/>
          </p:cNvCxnSpPr>
          <p:nvPr/>
        </p:nvCxnSpPr>
        <p:spPr>
          <a:xfrm flipH="1">
            <a:off x="6025444" y="6470007"/>
            <a:ext cx="13419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3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00"/>
                            </p:stCondLst>
                            <p:childTnLst>
                              <p:par>
                                <p:cTn id="7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000"/>
                            </p:stCondLst>
                            <p:childTnLst>
                              <p:par>
                                <p:cTn id="9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5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000"/>
                            </p:stCondLst>
                            <p:childTnLst>
                              <p:par>
                                <p:cTn id="10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500"/>
                            </p:stCondLst>
                            <p:childTnLst>
                              <p:par>
                                <p:cTn id="10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1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500"/>
                            </p:stCondLst>
                            <p:childTnLst>
                              <p:par>
                                <p:cTn id="12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2000"/>
                            </p:stCondLst>
                            <p:childTnLst>
                              <p:par>
                                <p:cTn id="15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4000"/>
                            </p:stCondLst>
                            <p:childTnLst>
                              <p:par>
                                <p:cTn id="17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4500"/>
                            </p:stCondLst>
                            <p:childTnLst>
                              <p:par>
                                <p:cTn id="17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5500"/>
                            </p:stCondLst>
                            <p:childTnLst>
                              <p:par>
                                <p:cTn id="1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9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6500"/>
                            </p:stCondLst>
                            <p:childTnLst>
                              <p:par>
                                <p:cTn id="20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7000"/>
                            </p:stCondLst>
                            <p:childTnLst>
                              <p:par>
                                <p:cTn id="20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17500"/>
                            </p:stCondLst>
                            <p:childTnLst>
                              <p:par>
                                <p:cTn id="2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8000"/>
                            </p:stCondLst>
                            <p:childTnLst>
                              <p:par>
                                <p:cTn id="2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18500"/>
                            </p:stCondLst>
                            <p:childTnLst>
                              <p:par>
                                <p:cTn id="2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9000"/>
                            </p:stCondLst>
                            <p:childTnLst>
                              <p:par>
                                <p:cTn id="22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19500"/>
                            </p:stCondLst>
                            <p:childTnLst>
                              <p:par>
                                <p:cTn id="23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20000"/>
                            </p:stCondLst>
                            <p:childTnLst>
                              <p:par>
                                <p:cTn id="2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20500"/>
                            </p:stCondLst>
                            <p:childTnLst>
                              <p:par>
                                <p:cTn id="2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21000"/>
                            </p:stCondLst>
                            <p:childTnLst>
                              <p:par>
                                <p:cTn id="2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21500"/>
                            </p:stCondLst>
                            <p:childTnLst>
                              <p:par>
                                <p:cTn id="25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22000"/>
                            </p:stCondLst>
                            <p:childTnLst>
                              <p:par>
                                <p:cTn id="26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22500"/>
                            </p:stCondLst>
                            <p:childTnLst>
                              <p:par>
                                <p:cTn id="2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23000"/>
                            </p:stCondLst>
                            <p:childTnLst>
                              <p:par>
                                <p:cTn id="2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23500"/>
                            </p:stCondLst>
                            <p:childTnLst>
                              <p:par>
                                <p:cTn id="27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24000"/>
                            </p:stCondLst>
                            <p:childTnLst>
                              <p:par>
                                <p:cTn id="28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24500"/>
                            </p:stCondLst>
                            <p:childTnLst>
                              <p:par>
                                <p:cTn id="29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25000"/>
                            </p:stCondLst>
                            <p:childTnLst>
                              <p:par>
                                <p:cTn id="29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  <p:bldP spid="12" grpId="0" animBg="1"/>
      <p:bldP spid="20" grpId="0" animBg="1"/>
      <p:bldP spid="24" grpId="0" animBg="1"/>
      <p:bldP spid="28" grpId="0" animBg="1"/>
      <p:bldP spid="32" grpId="0" animBg="1"/>
      <p:bldP spid="36" grpId="0" animBg="1"/>
      <p:bldP spid="40" grpId="0" animBg="1"/>
      <p:bldP spid="44" grpId="0" animBg="1"/>
      <p:bldP spid="48" grpId="0" animBg="1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61" grpId="0"/>
      <p:bldP spid="6" grpId="0" animBg="1"/>
      <p:bldP spid="16" grpId="0" animBg="1"/>
      <p:bldP spid="64" grpId="0"/>
      <p:bldP spid="65" grpId="0"/>
      <p:bldP spid="66" grpId="0"/>
      <p:bldP spid="67" grpId="0"/>
      <p:bldP spid="69" grpId="0"/>
      <p:bldP spid="70" grpId="0"/>
      <p:bldP spid="71" grpId="0"/>
      <p:bldP spid="72" grpId="0"/>
      <p:bldP spid="73" grpId="0"/>
      <p:bldP spid="76" grpId="0" animBg="1"/>
      <p:bldP spid="77" grpId="0" animBg="1"/>
      <p:bldP spid="80" grpId="0" animBg="1"/>
      <p:bldP spid="81" grpId="0"/>
      <p:bldP spid="82" grpId="0" animBg="1"/>
      <p:bldP spid="83" grpId="0" animBg="1"/>
      <p:bldP spid="86" grpId="0" animBg="1"/>
      <p:bldP spid="87" grpId="0" animBg="1"/>
      <p:bldP spid="90" grpId="0" animBg="1"/>
      <p:bldP spid="9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31775" y="253235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Tolerance Intervals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1775" y="1323921"/>
            <a:ext cx="87428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Tolerance Interval</a:t>
            </a:r>
            <a:r>
              <a:rPr lang="en-US" sz="2400" dirty="0">
                <a:latin typeface="Times New Roman"/>
                <a:cs typeface="Times New Roman"/>
              </a:rPr>
              <a:t> (frequentist): Intervals produced by </a:t>
            </a:r>
            <a:r>
              <a:rPr lang="en-US" sz="2400" b="1" i="1" u="sng" dirty="0">
                <a:latin typeface="Times New Roman"/>
                <a:cs typeface="Times New Roman"/>
              </a:rPr>
              <a:t>a method</a:t>
            </a:r>
            <a:r>
              <a:rPr lang="en-US" sz="2400" dirty="0">
                <a:latin typeface="Times New Roman"/>
                <a:cs typeface="Times New Roman"/>
              </a:rPr>
              <a:t> which takes a sample of </a:t>
            </a:r>
            <a:r>
              <a:rPr lang="en-US" sz="2400" i="1" dirty="0">
                <a:latin typeface="Times New Roman"/>
                <a:cs typeface="Times New Roman"/>
              </a:rPr>
              <a:t>n</a:t>
            </a:r>
            <a:r>
              <a:rPr lang="en-US" sz="2400" dirty="0">
                <a:latin typeface="Times New Roman"/>
                <a:cs typeface="Times New Roman"/>
              </a:rPr>
              <a:t> measurements and produces an interval that covers </a:t>
            </a:r>
            <a:r>
              <a:rPr lang="en-US" sz="2400" i="1" dirty="0">
                <a:latin typeface="Times New Roman"/>
                <a:cs typeface="Times New Roman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×100% of the population of possible measurements (1 − </a:t>
            </a:r>
            <a:r>
              <a:rPr lang="en-US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)×100%</a:t>
            </a:r>
            <a:r>
              <a:rPr lang="en-US" sz="2400" dirty="0">
                <a:latin typeface="Times New Roman"/>
                <a:cs typeface="Times New Roman"/>
              </a:rPr>
              <a:t> of the time: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11307" y="5755655"/>
            <a:ext cx="59166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u="sng" dirty="0">
                <a:latin typeface="Times New Roman"/>
                <a:cs typeface="Times New Roman"/>
              </a:rPr>
              <a:t>Note again:</a:t>
            </a:r>
            <a:r>
              <a:rPr lang="en-US" sz="2400" dirty="0">
                <a:latin typeface="Times New Roman"/>
                <a:cs typeface="Times New Roman"/>
              </a:rPr>
              <a:t> interval is with respect to </a:t>
            </a:r>
            <a:r>
              <a:rPr lang="en-US" sz="2400" i="1" u="sng" dirty="0">
                <a:latin typeface="Times New Roman"/>
                <a:cs typeface="Times New Roman"/>
              </a:rPr>
              <a:t>data</a:t>
            </a:r>
            <a:r>
              <a:rPr lang="en-US" sz="2400" dirty="0">
                <a:latin typeface="Times New Roman"/>
                <a:cs typeface="Times New Roman"/>
              </a:rPr>
              <a:t> and </a:t>
            </a:r>
            <a:r>
              <a:rPr lang="en-US" sz="2400" i="1" u="sng" dirty="0">
                <a:latin typeface="Times New Roman"/>
                <a:cs typeface="Times New Roman"/>
              </a:rPr>
              <a:t>NOT</a:t>
            </a:r>
            <a:r>
              <a:rPr lang="en-US" sz="2400" i="1" dirty="0">
                <a:latin typeface="Times New Roman"/>
                <a:cs typeface="Times New Roman"/>
              </a:rPr>
              <a:t> </a:t>
            </a:r>
            <a:r>
              <a:rPr lang="en-US" sz="2400" i="1" u="sng" dirty="0">
                <a:latin typeface="Times New Roman"/>
                <a:cs typeface="Times New Roman"/>
              </a:rPr>
              <a:t>parameters</a:t>
            </a:r>
            <a:endParaRPr lang="en-US" sz="2400" i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317" y="3277422"/>
            <a:ext cx="1649864" cy="41493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3CCE150-41CD-A178-B09A-9D98BE83A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02" y="3299194"/>
            <a:ext cx="5592198" cy="414936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09BA243-5248-7A06-B366-023133096AE4}"/>
              </a:ext>
            </a:extLst>
          </p:cNvPr>
          <p:cNvCxnSpPr>
            <a:cxnSpLocks/>
          </p:cNvCxnSpPr>
          <p:nvPr/>
        </p:nvCxnSpPr>
        <p:spPr>
          <a:xfrm>
            <a:off x="6248405" y="3514091"/>
            <a:ext cx="566057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eft Brace 6">
            <a:extLst>
              <a:ext uri="{FF2B5EF4-FFF2-40B4-BE49-F238E27FC236}">
                <a16:creationId xmlns:a16="http://schemas.microsoft.com/office/drawing/2014/main" id="{854E4305-D660-1799-AAB3-689C252227D8}"/>
              </a:ext>
            </a:extLst>
          </p:cNvPr>
          <p:cNvSpPr/>
          <p:nvPr/>
        </p:nvSpPr>
        <p:spPr>
          <a:xfrm rot="16200000">
            <a:off x="2061426" y="2763049"/>
            <a:ext cx="296753" cy="2177144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762499-EF10-296B-0325-B3B20B9519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4790" y="4020476"/>
            <a:ext cx="1839398" cy="830997"/>
          </a:xfrm>
          <a:prstGeom prst="rect">
            <a:avLst/>
          </a:prstGeom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AF31BC61-51F6-2B4D-1A27-E241FD50C70F}"/>
              </a:ext>
            </a:extLst>
          </p:cNvPr>
          <p:cNvSpPr/>
          <p:nvPr/>
        </p:nvSpPr>
        <p:spPr>
          <a:xfrm rot="16200000">
            <a:off x="1909647" y="4454678"/>
            <a:ext cx="557561" cy="70810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7EEFD3-54A0-97FF-1547-7C70DDD98770}"/>
              </a:ext>
            </a:extLst>
          </p:cNvPr>
          <p:cNvSpPr txBox="1"/>
          <p:nvPr/>
        </p:nvSpPr>
        <p:spPr>
          <a:xfrm>
            <a:off x="1834376" y="5065738"/>
            <a:ext cx="2820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sz="1800" dirty="0">
                <a:solidFill>
                  <a:srgbClr val="000000"/>
                </a:solidFill>
                <a:latin typeface="Times New Roman" pitchFamily="18" charset="0"/>
              </a:rPr>
              <a:t>opulation PDF for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60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7" grpId="0" animBg="1"/>
      <p:bldP spid="10" grpId="0" animBg="1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1" y="1488927"/>
            <a:ext cx="4635500" cy="35640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49801" y="3997637"/>
            <a:ext cx="174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Measure </a:t>
            </a:r>
            <a:r>
              <a:rPr lang="en-US" i="1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 pulls: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541708" y="3640070"/>
            <a:ext cx="112826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674425" y="3481320"/>
            <a:ext cx="0" cy="31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541710" y="3481320"/>
            <a:ext cx="0" cy="31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807799" y="4196124"/>
            <a:ext cx="7442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553453" y="4037374"/>
            <a:ext cx="0" cy="31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807800" y="4037374"/>
            <a:ext cx="0" cy="31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638470" y="3139326"/>
            <a:ext cx="9271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565570" y="2980576"/>
            <a:ext cx="0" cy="31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638470" y="2980576"/>
            <a:ext cx="0" cy="31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517518" y="2650680"/>
            <a:ext cx="14208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952610" y="2491930"/>
            <a:ext cx="0" cy="31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517520" y="2491930"/>
            <a:ext cx="0" cy="31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07800" y="2214043"/>
            <a:ext cx="9271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734900" y="2055293"/>
            <a:ext cx="0" cy="31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807800" y="2055293"/>
            <a:ext cx="0" cy="31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904560" y="1713299"/>
            <a:ext cx="9271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843755" y="1554549"/>
            <a:ext cx="0" cy="31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904560" y="1554549"/>
            <a:ext cx="0" cy="31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662658" y="1224653"/>
            <a:ext cx="10368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710710" y="1065903"/>
            <a:ext cx="0" cy="31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650565" y="1065903"/>
            <a:ext cx="0" cy="31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444948" y="5733656"/>
            <a:ext cx="121970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674425" y="5574906"/>
            <a:ext cx="0" cy="31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444950" y="5574906"/>
            <a:ext cx="0" cy="31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904555" y="5232912"/>
            <a:ext cx="107339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974781" y="5074162"/>
            <a:ext cx="0" cy="31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904557" y="5074162"/>
            <a:ext cx="0" cy="31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52938" y="4744266"/>
            <a:ext cx="112826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085655" y="4585516"/>
            <a:ext cx="0" cy="31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952940" y="4585516"/>
            <a:ext cx="0" cy="31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757061" y="3489168"/>
            <a:ext cx="174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Measure </a:t>
            </a:r>
            <a:r>
              <a:rPr lang="en-US" i="1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 pulls: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744966" y="5081352"/>
            <a:ext cx="174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Measure </a:t>
            </a:r>
            <a:r>
              <a:rPr lang="en-US" i="1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 pulls: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752226" y="4572883"/>
            <a:ext cx="174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Measure </a:t>
            </a:r>
            <a:r>
              <a:rPr lang="en-US" i="1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 pulls: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761896" y="2029906"/>
            <a:ext cx="174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Measure </a:t>
            </a:r>
            <a:r>
              <a:rPr lang="en-US" i="1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 pulls: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769156" y="1521437"/>
            <a:ext cx="174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Measure </a:t>
            </a:r>
            <a:r>
              <a:rPr lang="en-US" i="1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 pulls: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757061" y="2980576"/>
            <a:ext cx="174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Measure </a:t>
            </a:r>
            <a:r>
              <a:rPr lang="en-US" i="1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 pulls: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764321" y="2472107"/>
            <a:ext cx="174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Measure </a:t>
            </a:r>
            <a:r>
              <a:rPr lang="en-US" i="1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 pulls: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752226" y="5547603"/>
            <a:ext cx="174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Measure </a:t>
            </a:r>
            <a:r>
              <a:rPr lang="en-US" i="1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 pulls: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769156" y="1027892"/>
            <a:ext cx="174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Measure </a:t>
            </a:r>
            <a:r>
              <a:rPr lang="en-US" i="1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 pulls:</a:t>
            </a:r>
          </a:p>
        </p:txBody>
      </p:sp>
      <p:pic>
        <p:nvPicPr>
          <p:cNvPr id="58" name="Picture 5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9" name="Rectangle 4"/>
          <p:cNvSpPr>
            <a:spLocks noChangeArrowheads="1"/>
          </p:cNvSpPr>
          <p:nvPr/>
        </p:nvSpPr>
        <p:spPr bwMode="auto">
          <a:xfrm>
            <a:off x="231775" y="253235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Tolerance Intervals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9021" y="885232"/>
            <a:ext cx="313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Meaning of a </a:t>
            </a:r>
            <a:r>
              <a:rPr lang="en-US" i="1" dirty="0">
                <a:latin typeface="Times New Roman"/>
                <a:cs typeface="Times New Roman"/>
              </a:rPr>
              <a:t>p</a:t>
            </a:r>
            <a:r>
              <a:rPr lang="en-US" dirty="0">
                <a:latin typeface="Times New Roman"/>
                <a:cs typeface="Times New Roman"/>
              </a:rPr>
              <a:t>=85%, at 90% confidence (frequentist) Tolerance Interval: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820330" y="5979263"/>
            <a:ext cx="4653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90% of these things will cover at least 85% of the measurement population in the long run</a:t>
            </a:r>
          </a:p>
        </p:txBody>
      </p:sp>
      <p:sp>
        <p:nvSpPr>
          <p:cNvPr id="6" name="Freeform 5"/>
          <p:cNvSpPr/>
          <p:nvPr/>
        </p:nvSpPr>
        <p:spPr>
          <a:xfrm>
            <a:off x="2394857" y="1188218"/>
            <a:ext cx="2394857" cy="2295211"/>
          </a:xfrm>
          <a:custGeom>
            <a:avLst/>
            <a:gdLst>
              <a:gd name="connsiteX0" fmla="*/ 0 w 2394857"/>
              <a:gd name="connsiteY0" fmla="*/ 2295211 h 2295211"/>
              <a:gd name="connsiteX1" fmla="*/ 774095 w 2394857"/>
              <a:gd name="connsiteY1" fmla="*/ 251115 h 2295211"/>
              <a:gd name="connsiteX2" fmla="*/ 2394857 w 2394857"/>
              <a:gd name="connsiteY2" fmla="*/ 33401 h 229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4857" h="2295211">
                <a:moveTo>
                  <a:pt x="0" y="2295211"/>
                </a:moveTo>
                <a:cubicBezTo>
                  <a:pt x="187476" y="1461647"/>
                  <a:pt x="374952" y="628083"/>
                  <a:pt x="774095" y="251115"/>
                </a:cubicBezTo>
                <a:cubicBezTo>
                  <a:pt x="1173238" y="-125853"/>
                  <a:pt x="2394857" y="33401"/>
                  <a:pt x="2394857" y="33401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394857" y="1546027"/>
            <a:ext cx="2419048" cy="1901116"/>
          </a:xfrm>
          <a:custGeom>
            <a:avLst/>
            <a:gdLst>
              <a:gd name="connsiteX0" fmla="*/ 0 w 2419048"/>
              <a:gd name="connsiteY0" fmla="*/ 1901116 h 1901116"/>
              <a:gd name="connsiteX1" fmla="*/ 1185333 w 2419048"/>
              <a:gd name="connsiteY1" fmla="*/ 147306 h 1901116"/>
              <a:gd name="connsiteX2" fmla="*/ 2419048 w 2419048"/>
              <a:gd name="connsiteY2" fmla="*/ 98925 h 190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9048" h="1901116">
                <a:moveTo>
                  <a:pt x="0" y="1901116"/>
                </a:moveTo>
                <a:cubicBezTo>
                  <a:pt x="391079" y="1174393"/>
                  <a:pt x="782158" y="447671"/>
                  <a:pt x="1185333" y="147306"/>
                </a:cubicBezTo>
                <a:cubicBezTo>
                  <a:pt x="1588508" y="-153059"/>
                  <a:pt x="2419048" y="98925"/>
                  <a:pt x="2419048" y="98925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8090838" y="1027892"/>
            <a:ext cx="11153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8000"/>
                </a:solidFill>
                <a:latin typeface="Times New Roman"/>
                <a:cs typeface="Times New Roman"/>
              </a:rPr>
              <a:t>Covers ≥ 85%</a:t>
            </a:r>
            <a:endParaRPr lang="en-US" sz="1200" b="1" dirty="0">
              <a:solidFill>
                <a:srgbClr val="008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8096061" y="1513586"/>
            <a:ext cx="11153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8000"/>
                </a:solidFill>
                <a:latin typeface="Times New Roman"/>
                <a:cs typeface="Times New Roman"/>
              </a:rPr>
              <a:t>Covers ≥ 85%</a:t>
            </a:r>
            <a:endParaRPr lang="en-US" sz="1200" b="1" dirty="0">
              <a:solidFill>
                <a:srgbClr val="00800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096061" y="2027892"/>
            <a:ext cx="11153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8000"/>
                </a:solidFill>
                <a:latin typeface="Times New Roman"/>
                <a:cs typeface="Times New Roman"/>
              </a:rPr>
              <a:t>Covers ≥ 85%</a:t>
            </a:r>
            <a:endParaRPr lang="en-US" sz="1200" b="1" dirty="0">
              <a:solidFill>
                <a:srgbClr val="0080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089189" y="2489396"/>
            <a:ext cx="11153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8000"/>
                </a:solidFill>
                <a:latin typeface="Times New Roman"/>
                <a:cs typeface="Times New Roman"/>
              </a:rPr>
              <a:t>Covers ≥ 85%</a:t>
            </a:r>
            <a:endParaRPr lang="en-US" sz="1200" b="1" dirty="0">
              <a:solidFill>
                <a:srgbClr val="008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091926" y="2968632"/>
            <a:ext cx="11153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8000"/>
                </a:solidFill>
                <a:latin typeface="Times New Roman"/>
                <a:cs typeface="Times New Roman"/>
              </a:rPr>
              <a:t>Covers ≥ 85%</a:t>
            </a:r>
            <a:endParaRPr lang="en-US" sz="1200" b="1" dirty="0">
              <a:solidFill>
                <a:srgbClr val="008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091926" y="3434558"/>
            <a:ext cx="11153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8000"/>
                </a:solidFill>
                <a:latin typeface="Times New Roman"/>
                <a:cs typeface="Times New Roman"/>
              </a:rPr>
              <a:t>Covers ≥ 85%</a:t>
            </a:r>
            <a:endParaRPr lang="en-US" sz="1200" b="1" dirty="0">
              <a:solidFill>
                <a:srgbClr val="008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070943" y="4004917"/>
            <a:ext cx="11185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151A"/>
                </a:solidFill>
                <a:latin typeface="Times New Roman"/>
                <a:cs typeface="Times New Roman"/>
              </a:rPr>
              <a:t>Covers &lt; 85%</a:t>
            </a:r>
            <a:endParaRPr lang="en-US" sz="1200" b="1" dirty="0">
              <a:solidFill>
                <a:srgbClr val="FF151A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8098798" y="4558855"/>
            <a:ext cx="11153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8000"/>
                </a:solidFill>
                <a:latin typeface="Times New Roman"/>
                <a:cs typeface="Times New Roman"/>
              </a:rPr>
              <a:t>Covers ≥ 85%</a:t>
            </a:r>
            <a:endParaRPr lang="en-US" sz="1200" b="1" dirty="0">
              <a:solidFill>
                <a:srgbClr val="008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8077815" y="5044549"/>
            <a:ext cx="11153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8000"/>
                </a:solidFill>
                <a:latin typeface="Times New Roman"/>
                <a:cs typeface="Times New Roman"/>
              </a:rPr>
              <a:t>Covers ≥ 85%</a:t>
            </a:r>
            <a:endParaRPr lang="en-US" sz="1200" b="1" dirty="0">
              <a:solidFill>
                <a:srgbClr val="008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8091926" y="5558855"/>
            <a:ext cx="11153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8000"/>
                </a:solidFill>
                <a:latin typeface="Times New Roman"/>
                <a:cs typeface="Times New Roman"/>
              </a:rPr>
              <a:t>Covers ≥ 85%</a:t>
            </a:r>
            <a:endParaRPr lang="en-US" sz="1200" b="1" dirty="0">
              <a:solidFill>
                <a:srgbClr val="008000"/>
              </a:solidFill>
            </a:endParaRPr>
          </a:p>
        </p:txBody>
      </p:sp>
      <p:sp>
        <p:nvSpPr>
          <p:cNvPr id="76" name="Freeform 75"/>
          <p:cNvSpPr/>
          <p:nvPr/>
        </p:nvSpPr>
        <p:spPr>
          <a:xfrm>
            <a:off x="2370667" y="1998713"/>
            <a:ext cx="2443238" cy="1484716"/>
          </a:xfrm>
          <a:custGeom>
            <a:avLst/>
            <a:gdLst>
              <a:gd name="connsiteX0" fmla="*/ 0 w 2443238"/>
              <a:gd name="connsiteY0" fmla="*/ 1484716 h 1484716"/>
              <a:gd name="connsiteX1" fmla="*/ 1572381 w 2443238"/>
              <a:gd name="connsiteY1" fmla="*/ 69573 h 1484716"/>
              <a:gd name="connsiteX2" fmla="*/ 2443238 w 2443238"/>
              <a:gd name="connsiteY2" fmla="*/ 202620 h 148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3238" h="1484716">
                <a:moveTo>
                  <a:pt x="0" y="1484716"/>
                </a:moveTo>
                <a:cubicBezTo>
                  <a:pt x="582587" y="883986"/>
                  <a:pt x="1165175" y="283256"/>
                  <a:pt x="1572381" y="69573"/>
                </a:cubicBezTo>
                <a:cubicBezTo>
                  <a:pt x="1979587" y="-144110"/>
                  <a:pt x="2443238" y="202620"/>
                  <a:pt x="2443238" y="20262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6"/>
          <p:cNvSpPr/>
          <p:nvPr/>
        </p:nvSpPr>
        <p:spPr>
          <a:xfrm>
            <a:off x="2394857" y="2453292"/>
            <a:ext cx="2394857" cy="1018041"/>
          </a:xfrm>
          <a:custGeom>
            <a:avLst/>
            <a:gdLst>
              <a:gd name="connsiteX0" fmla="*/ 0 w 2394857"/>
              <a:gd name="connsiteY0" fmla="*/ 1018041 h 1018041"/>
              <a:gd name="connsiteX1" fmla="*/ 1596572 w 2394857"/>
              <a:gd name="connsiteY1" fmla="*/ 38327 h 1018041"/>
              <a:gd name="connsiteX2" fmla="*/ 2394857 w 2394857"/>
              <a:gd name="connsiteY2" fmla="*/ 183470 h 1018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4857" h="1018041">
                <a:moveTo>
                  <a:pt x="0" y="1018041"/>
                </a:moveTo>
                <a:cubicBezTo>
                  <a:pt x="598714" y="597731"/>
                  <a:pt x="1197429" y="177422"/>
                  <a:pt x="1596572" y="38327"/>
                </a:cubicBezTo>
                <a:cubicBezTo>
                  <a:pt x="1995715" y="-100768"/>
                  <a:pt x="2394857" y="183470"/>
                  <a:pt x="2394857" y="18347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79"/>
          <p:cNvSpPr/>
          <p:nvPr/>
        </p:nvSpPr>
        <p:spPr>
          <a:xfrm>
            <a:off x="2382762" y="3065995"/>
            <a:ext cx="2406952" cy="429529"/>
          </a:xfrm>
          <a:custGeom>
            <a:avLst/>
            <a:gdLst>
              <a:gd name="connsiteX0" fmla="*/ 0 w 2406952"/>
              <a:gd name="connsiteY0" fmla="*/ 429529 h 429529"/>
              <a:gd name="connsiteX1" fmla="*/ 1572381 w 2406952"/>
              <a:gd name="connsiteY1" fmla="*/ 18291 h 429529"/>
              <a:gd name="connsiteX2" fmla="*/ 2406952 w 2406952"/>
              <a:gd name="connsiteY2" fmla="*/ 66672 h 429529"/>
              <a:gd name="connsiteX3" fmla="*/ 2406952 w 2406952"/>
              <a:gd name="connsiteY3" fmla="*/ 66672 h 429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6952" h="429529">
                <a:moveTo>
                  <a:pt x="0" y="429529"/>
                </a:moveTo>
                <a:cubicBezTo>
                  <a:pt x="585611" y="254148"/>
                  <a:pt x="1171222" y="78767"/>
                  <a:pt x="1572381" y="18291"/>
                </a:cubicBezTo>
                <a:cubicBezTo>
                  <a:pt x="1973540" y="-42185"/>
                  <a:pt x="2406952" y="66672"/>
                  <a:pt x="2406952" y="66672"/>
                </a:cubicBezTo>
                <a:lnTo>
                  <a:pt x="2406952" y="66672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/>
          <p:cNvSpPr/>
          <p:nvPr/>
        </p:nvSpPr>
        <p:spPr>
          <a:xfrm>
            <a:off x="2394857" y="3507620"/>
            <a:ext cx="2382762" cy="145849"/>
          </a:xfrm>
          <a:custGeom>
            <a:avLst/>
            <a:gdLst>
              <a:gd name="connsiteX0" fmla="*/ 0 w 2382762"/>
              <a:gd name="connsiteY0" fmla="*/ 0 h 145849"/>
              <a:gd name="connsiteX1" fmla="*/ 1415143 w 2382762"/>
              <a:gd name="connsiteY1" fmla="*/ 133047 h 145849"/>
              <a:gd name="connsiteX2" fmla="*/ 2382762 w 2382762"/>
              <a:gd name="connsiteY2" fmla="*/ 133047 h 145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2762" h="145849">
                <a:moveTo>
                  <a:pt x="0" y="0"/>
                </a:moveTo>
                <a:cubicBezTo>
                  <a:pt x="509008" y="55436"/>
                  <a:pt x="1018016" y="110873"/>
                  <a:pt x="1415143" y="133047"/>
                </a:cubicBezTo>
                <a:cubicBezTo>
                  <a:pt x="1812270" y="155222"/>
                  <a:pt x="2097516" y="144134"/>
                  <a:pt x="2382762" y="133047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82"/>
          <p:cNvSpPr/>
          <p:nvPr/>
        </p:nvSpPr>
        <p:spPr>
          <a:xfrm>
            <a:off x="2394857" y="3471333"/>
            <a:ext cx="2382762" cy="752636"/>
          </a:xfrm>
          <a:custGeom>
            <a:avLst/>
            <a:gdLst>
              <a:gd name="connsiteX0" fmla="*/ 0 w 2382762"/>
              <a:gd name="connsiteY0" fmla="*/ 0 h 752636"/>
              <a:gd name="connsiteX1" fmla="*/ 1294191 w 2382762"/>
              <a:gd name="connsiteY1" fmla="*/ 653143 h 752636"/>
              <a:gd name="connsiteX2" fmla="*/ 2382762 w 2382762"/>
              <a:gd name="connsiteY2" fmla="*/ 749905 h 752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2762" h="752636">
                <a:moveTo>
                  <a:pt x="0" y="0"/>
                </a:moveTo>
                <a:cubicBezTo>
                  <a:pt x="448532" y="264079"/>
                  <a:pt x="897064" y="528159"/>
                  <a:pt x="1294191" y="653143"/>
                </a:cubicBezTo>
                <a:cubicBezTo>
                  <a:pt x="1691318" y="778127"/>
                  <a:pt x="2382762" y="749905"/>
                  <a:pt x="2382762" y="749905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5"/>
          <p:cNvSpPr/>
          <p:nvPr/>
        </p:nvSpPr>
        <p:spPr>
          <a:xfrm>
            <a:off x="2382762" y="3495524"/>
            <a:ext cx="2406952" cy="2377590"/>
          </a:xfrm>
          <a:custGeom>
            <a:avLst/>
            <a:gdLst>
              <a:gd name="connsiteX0" fmla="*/ 0 w 2406952"/>
              <a:gd name="connsiteY0" fmla="*/ 0 h 2377590"/>
              <a:gd name="connsiteX1" fmla="*/ 1560286 w 2406952"/>
              <a:gd name="connsiteY1" fmla="*/ 2128762 h 2377590"/>
              <a:gd name="connsiteX2" fmla="*/ 2406952 w 2406952"/>
              <a:gd name="connsiteY2" fmla="*/ 2334381 h 237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6952" h="2377590">
                <a:moveTo>
                  <a:pt x="0" y="0"/>
                </a:moveTo>
                <a:cubicBezTo>
                  <a:pt x="579563" y="869849"/>
                  <a:pt x="1159127" y="1739699"/>
                  <a:pt x="1560286" y="2128762"/>
                </a:cubicBezTo>
                <a:cubicBezTo>
                  <a:pt x="1961445" y="2517825"/>
                  <a:pt x="2406952" y="2334381"/>
                  <a:pt x="2406952" y="2334381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/>
          <p:cNvSpPr/>
          <p:nvPr/>
        </p:nvSpPr>
        <p:spPr>
          <a:xfrm>
            <a:off x="2382762" y="3495524"/>
            <a:ext cx="2394857" cy="1901143"/>
          </a:xfrm>
          <a:custGeom>
            <a:avLst/>
            <a:gdLst>
              <a:gd name="connsiteX0" fmla="*/ 0 w 2394857"/>
              <a:gd name="connsiteY0" fmla="*/ 0 h 1901143"/>
              <a:gd name="connsiteX1" fmla="*/ 1729619 w 2394857"/>
              <a:gd name="connsiteY1" fmla="*/ 1729619 h 1901143"/>
              <a:gd name="connsiteX2" fmla="*/ 2394857 w 2394857"/>
              <a:gd name="connsiteY2" fmla="*/ 1838476 h 1901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4857" h="1901143">
                <a:moveTo>
                  <a:pt x="0" y="0"/>
                </a:moveTo>
                <a:cubicBezTo>
                  <a:pt x="665238" y="711603"/>
                  <a:pt x="1330476" y="1423206"/>
                  <a:pt x="1729619" y="1729619"/>
                </a:cubicBezTo>
                <a:cubicBezTo>
                  <a:pt x="2128762" y="2036032"/>
                  <a:pt x="2394857" y="1838476"/>
                  <a:pt x="2394857" y="1838476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89"/>
          <p:cNvSpPr/>
          <p:nvPr/>
        </p:nvSpPr>
        <p:spPr>
          <a:xfrm>
            <a:off x="2370667" y="3483429"/>
            <a:ext cx="2443238" cy="1415049"/>
          </a:xfrm>
          <a:custGeom>
            <a:avLst/>
            <a:gdLst>
              <a:gd name="connsiteX0" fmla="*/ 0 w 2443238"/>
              <a:gd name="connsiteY0" fmla="*/ 0 h 1415049"/>
              <a:gd name="connsiteX1" fmla="*/ 1778000 w 2443238"/>
              <a:gd name="connsiteY1" fmla="*/ 1245809 h 1415049"/>
              <a:gd name="connsiteX2" fmla="*/ 2443238 w 2443238"/>
              <a:gd name="connsiteY2" fmla="*/ 1403047 h 1415049"/>
              <a:gd name="connsiteX3" fmla="*/ 2443238 w 2443238"/>
              <a:gd name="connsiteY3" fmla="*/ 1403047 h 1415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3238" h="1415049">
                <a:moveTo>
                  <a:pt x="0" y="0"/>
                </a:moveTo>
                <a:cubicBezTo>
                  <a:pt x="685397" y="505984"/>
                  <a:pt x="1370794" y="1011968"/>
                  <a:pt x="1778000" y="1245809"/>
                </a:cubicBezTo>
                <a:cubicBezTo>
                  <a:pt x="2185206" y="1479650"/>
                  <a:pt x="2443238" y="1403047"/>
                  <a:pt x="2443238" y="1403047"/>
                </a:cubicBezTo>
                <a:lnTo>
                  <a:pt x="2443238" y="1403047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Left Brace 90"/>
          <p:cNvSpPr/>
          <p:nvPr/>
        </p:nvSpPr>
        <p:spPr>
          <a:xfrm rot="16200000">
            <a:off x="6954338" y="5328932"/>
            <a:ext cx="586959" cy="169518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/>
          <p:cNvCxnSpPr>
            <a:stCxn id="91" idx="1"/>
          </p:cNvCxnSpPr>
          <p:nvPr/>
        </p:nvCxnSpPr>
        <p:spPr>
          <a:xfrm flipH="1">
            <a:off x="6067778" y="6470006"/>
            <a:ext cx="118004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769501" y="930987"/>
            <a:ext cx="865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008000"/>
                </a:solidFill>
                <a:latin typeface="Times New Roman"/>
                <a:cs typeface="Times New Roman"/>
              </a:rPr>
              <a:t>p</a:t>
            </a:r>
            <a:r>
              <a:rPr lang="en-US" sz="1400" dirty="0">
                <a:solidFill>
                  <a:srgbClr val="008000"/>
                </a:solidFill>
                <a:latin typeface="Times New Roman"/>
                <a:cs typeface="Times New Roman"/>
              </a:rPr>
              <a:t>=92.1%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952141" y="1416027"/>
            <a:ext cx="865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008000"/>
                </a:solidFill>
                <a:latin typeface="Times New Roman"/>
                <a:cs typeface="Times New Roman"/>
              </a:rPr>
              <a:t>p</a:t>
            </a:r>
            <a:r>
              <a:rPr lang="en-US" sz="1400" dirty="0">
                <a:solidFill>
                  <a:srgbClr val="008000"/>
                </a:solidFill>
                <a:latin typeface="Times New Roman"/>
                <a:cs typeface="Times New Roman"/>
              </a:rPr>
              <a:t>=89.4%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880765" y="1925259"/>
            <a:ext cx="865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008000"/>
                </a:solidFill>
                <a:latin typeface="Times New Roman"/>
                <a:cs typeface="Times New Roman"/>
              </a:rPr>
              <a:t>p</a:t>
            </a:r>
            <a:r>
              <a:rPr lang="en-US" sz="1400" dirty="0">
                <a:solidFill>
                  <a:srgbClr val="008000"/>
                </a:solidFill>
                <a:latin typeface="Times New Roman"/>
                <a:cs typeface="Times New Roman"/>
              </a:rPr>
              <a:t>=87.6%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834905" y="2372793"/>
            <a:ext cx="865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008000"/>
                </a:solidFill>
                <a:latin typeface="Times New Roman"/>
                <a:cs typeface="Times New Roman"/>
              </a:rPr>
              <a:t>p</a:t>
            </a:r>
            <a:r>
              <a:rPr lang="en-US" sz="1400" dirty="0">
                <a:solidFill>
                  <a:srgbClr val="008000"/>
                </a:solidFill>
                <a:latin typeface="Times New Roman"/>
                <a:cs typeface="Times New Roman"/>
              </a:rPr>
              <a:t>=97.2%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721193" y="2851785"/>
            <a:ext cx="865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008000"/>
                </a:solidFill>
                <a:latin typeface="Times New Roman"/>
                <a:cs typeface="Times New Roman"/>
              </a:rPr>
              <a:t>p</a:t>
            </a:r>
            <a:r>
              <a:rPr lang="en-US" sz="1400" dirty="0">
                <a:solidFill>
                  <a:srgbClr val="008000"/>
                </a:solidFill>
                <a:latin typeface="Times New Roman"/>
                <a:cs typeface="Times New Roman"/>
              </a:rPr>
              <a:t>=89.8%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717090" y="3349908"/>
            <a:ext cx="865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008000"/>
                </a:solidFill>
                <a:latin typeface="Times New Roman"/>
                <a:cs typeface="Times New Roman"/>
              </a:rPr>
              <a:t>p</a:t>
            </a:r>
            <a:r>
              <a:rPr lang="en-US" sz="1400" dirty="0">
                <a:solidFill>
                  <a:srgbClr val="008000"/>
                </a:solidFill>
                <a:latin typeface="Times New Roman"/>
                <a:cs typeface="Times New Roman"/>
              </a:rPr>
              <a:t>=93.6%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768163" y="3911059"/>
            <a:ext cx="865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FF151A"/>
                </a:solidFill>
                <a:latin typeface="Times New Roman"/>
                <a:cs typeface="Times New Roman"/>
              </a:rPr>
              <a:t>p</a:t>
            </a:r>
            <a:r>
              <a:rPr lang="en-US" sz="1400" dirty="0">
                <a:solidFill>
                  <a:srgbClr val="FF151A"/>
                </a:solidFill>
                <a:latin typeface="Times New Roman"/>
                <a:cs typeface="Times New Roman"/>
              </a:rPr>
              <a:t>=83.7%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091192" y="4418994"/>
            <a:ext cx="865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008000"/>
                </a:solidFill>
                <a:latin typeface="Times New Roman"/>
                <a:cs typeface="Times New Roman"/>
              </a:rPr>
              <a:t>p</a:t>
            </a:r>
            <a:r>
              <a:rPr lang="en-US" sz="1400" dirty="0">
                <a:solidFill>
                  <a:srgbClr val="008000"/>
                </a:solidFill>
                <a:latin typeface="Times New Roman"/>
                <a:cs typeface="Times New Roman"/>
              </a:rPr>
              <a:t>=95.4%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042315" y="4947005"/>
            <a:ext cx="865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008000"/>
                </a:solidFill>
                <a:latin typeface="Times New Roman"/>
                <a:cs typeface="Times New Roman"/>
              </a:rPr>
              <a:t>p</a:t>
            </a:r>
            <a:r>
              <a:rPr lang="en-US" sz="1400" dirty="0">
                <a:solidFill>
                  <a:srgbClr val="008000"/>
                </a:solidFill>
                <a:latin typeface="Times New Roman"/>
                <a:cs typeface="Times New Roman"/>
              </a:rPr>
              <a:t>=95.5%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638470" y="5439851"/>
            <a:ext cx="865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008000"/>
                </a:solidFill>
                <a:latin typeface="Times New Roman"/>
                <a:cs typeface="Times New Roman"/>
              </a:rPr>
              <a:t>p</a:t>
            </a:r>
            <a:r>
              <a:rPr lang="en-US" sz="1400" dirty="0">
                <a:solidFill>
                  <a:srgbClr val="008000"/>
                </a:solidFill>
                <a:latin typeface="Times New Roman"/>
                <a:cs typeface="Times New Roman"/>
              </a:rPr>
              <a:t>=96.7%</a:t>
            </a:r>
          </a:p>
        </p:txBody>
      </p:sp>
    </p:spTree>
    <p:extLst>
      <p:ext uri="{BB962C8B-B14F-4D97-AF65-F5344CB8AC3E}">
        <p14:creationId xmlns:p14="http://schemas.microsoft.com/office/powerpoint/2010/main" val="372856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000"/>
                            </p:stCondLst>
                            <p:childTnLst>
                              <p:par>
                                <p:cTn id="8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000"/>
                            </p:stCondLst>
                            <p:childTnLst>
                              <p:par>
                                <p:cTn id="1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9500"/>
                            </p:stCondLst>
                            <p:childTnLst>
                              <p:par>
                                <p:cTn id="1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4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2500"/>
                            </p:stCondLst>
                            <p:childTnLst>
                              <p:par>
                                <p:cTn id="1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3000"/>
                            </p:stCondLst>
                            <p:childTnLst>
                              <p:par>
                                <p:cTn id="1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3500"/>
                            </p:stCondLst>
                            <p:childTnLst>
                              <p:par>
                                <p:cTn id="1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4000"/>
                            </p:stCondLst>
                            <p:childTnLst>
                              <p:par>
                                <p:cTn id="1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4500"/>
                            </p:stCondLst>
                            <p:childTnLst>
                              <p:par>
                                <p:cTn id="16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5500"/>
                            </p:stCondLst>
                            <p:childTnLst>
                              <p:par>
                                <p:cTn id="1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8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6500"/>
                            </p:stCondLst>
                            <p:childTnLst>
                              <p:par>
                                <p:cTn id="19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7000"/>
                            </p:stCondLst>
                            <p:childTnLst>
                              <p:par>
                                <p:cTn id="19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7500"/>
                            </p:stCondLst>
                            <p:childTnLst>
                              <p:par>
                                <p:cTn id="2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8000"/>
                            </p:stCondLst>
                            <p:childTnLst>
                              <p:par>
                                <p:cTn id="20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18500"/>
                            </p:stCondLst>
                            <p:childTnLst>
                              <p:par>
                                <p:cTn id="20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9000"/>
                            </p:stCondLst>
                            <p:childTnLst>
                              <p:par>
                                <p:cTn id="2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19500"/>
                            </p:stCondLst>
                            <p:childTnLst>
                              <p:par>
                                <p:cTn id="22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20000"/>
                            </p:stCondLst>
                            <p:childTnLst>
                              <p:par>
                                <p:cTn id="2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20500"/>
                            </p:stCondLst>
                            <p:childTnLst>
                              <p:par>
                                <p:cTn id="2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21000"/>
                            </p:stCondLst>
                            <p:childTnLst>
                              <p:par>
                                <p:cTn id="2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1500"/>
                            </p:stCondLst>
                            <p:childTnLst>
                              <p:par>
                                <p:cTn id="2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2000"/>
                            </p:stCondLst>
                            <p:childTnLst>
                              <p:par>
                                <p:cTn id="24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22500"/>
                            </p:stCondLst>
                            <p:childTnLst>
                              <p:par>
                                <p:cTn id="2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23000"/>
                            </p:stCondLst>
                            <p:childTnLst>
                              <p:par>
                                <p:cTn id="2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23500"/>
                            </p:stCondLst>
                            <p:childTnLst>
                              <p:par>
                                <p:cTn id="26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24000"/>
                            </p:stCondLst>
                            <p:childTnLst>
                              <p:par>
                                <p:cTn id="2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24500"/>
                            </p:stCondLst>
                            <p:childTnLst>
                              <p:par>
                                <p:cTn id="27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25000"/>
                            </p:stCondLst>
                            <p:childTnLst>
                              <p:par>
                                <p:cTn id="28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61" grpId="0"/>
      <p:bldP spid="6" grpId="0" animBg="1"/>
      <p:bldP spid="16" grpId="0" animBg="1"/>
      <p:bldP spid="64" grpId="0"/>
      <p:bldP spid="65" grpId="0"/>
      <p:bldP spid="66" grpId="0"/>
      <p:bldP spid="67" grpId="0"/>
      <p:bldP spid="69" grpId="0"/>
      <p:bldP spid="70" grpId="0"/>
      <p:bldP spid="71" grpId="0"/>
      <p:bldP spid="72" grpId="0"/>
      <p:bldP spid="73" grpId="0"/>
      <p:bldP spid="76" grpId="0" animBg="1"/>
      <p:bldP spid="77" grpId="0" animBg="1"/>
      <p:bldP spid="80" grpId="0" animBg="1"/>
      <p:bldP spid="82" grpId="0" animBg="1"/>
      <p:bldP spid="83" grpId="0" animBg="1"/>
      <p:bldP spid="86" grpId="0" animBg="1"/>
      <p:bldP spid="87" grpId="0" animBg="1"/>
      <p:bldP spid="90" grpId="0" animBg="1"/>
      <p:bldP spid="91" grpId="0" animBg="1"/>
      <p:bldP spid="4" grpId="0"/>
      <p:bldP spid="84" grpId="0"/>
      <p:bldP spid="85" grpId="0"/>
      <p:bldP spid="88" grpId="0"/>
      <p:bldP spid="89" grpId="0"/>
      <p:bldP spid="92" grpId="0"/>
      <p:bldP spid="94" grpId="0"/>
      <p:bldP spid="95" grpId="0"/>
      <p:bldP spid="96" grpId="0"/>
      <p:bldP spid="9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1C5F07-C351-E3D1-CFDC-6BAB0D4E51C0}"/>
              </a:ext>
            </a:extLst>
          </p:cNvPr>
          <p:cNvSpPr txBox="1"/>
          <p:nvPr/>
        </p:nvSpPr>
        <p:spPr>
          <a:xfrm>
            <a:off x="1077686" y="3892614"/>
            <a:ext cx="797922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 err="1">
                <a:latin typeface="Courier"/>
                <a:cs typeface="Courier"/>
              </a:rPr>
              <a:t>normtol.int</a:t>
            </a:r>
            <a:r>
              <a:rPr lang="en-US" sz="2200" b="1" dirty="0">
                <a:latin typeface="Courier"/>
                <a:cs typeface="Courier"/>
              </a:rPr>
              <a:t>(x, alpha = alpha, P = p, side = 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EFBD92-BC19-14BE-C014-2C40A6DCE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BFCCB4E-BCFE-D721-48B7-5D2D8417B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306862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Tolerance Intervals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B22893-D91E-8294-4A2D-0E41AD1B6E40}"/>
              </a:ext>
            </a:extLst>
          </p:cNvPr>
          <p:cNvSpPr txBox="1"/>
          <p:nvPr/>
        </p:nvSpPr>
        <p:spPr>
          <a:xfrm>
            <a:off x="235272" y="1300882"/>
            <a:ext cx="85480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If the </a:t>
            </a:r>
            <a:r>
              <a:rPr lang="en-US" sz="2600" b="1" dirty="0">
                <a:latin typeface="Times New Roman"/>
                <a:cs typeface="Times New Roman"/>
              </a:rPr>
              <a:t>data follows a normal distribution</a:t>
            </a:r>
            <a:r>
              <a:rPr lang="en-US" sz="2600" dirty="0">
                <a:latin typeface="Times New Roman"/>
                <a:cs typeface="Times New Roman"/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8F7F26-86A1-F5A0-4D63-05103022A047}"/>
              </a:ext>
            </a:extLst>
          </p:cNvPr>
          <p:cNvSpPr txBox="1"/>
          <p:nvPr/>
        </p:nvSpPr>
        <p:spPr>
          <a:xfrm>
            <a:off x="449489" y="1962905"/>
            <a:ext cx="81611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 random sample of measurement data, </a:t>
            </a:r>
            <a:r>
              <a:rPr lang="en-US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with confidence (1 − </a:t>
            </a:r>
            <a:r>
              <a:rPr lang="el-GR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proportion of possible measurements, </a:t>
            </a:r>
            <a:r>
              <a:rPr lang="en-US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are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A23A08-0D9F-4446-1353-8ED89176A114}"/>
              </a:ext>
            </a:extLst>
          </p:cNvPr>
          <p:cNvSpPr txBox="1"/>
          <p:nvPr/>
        </p:nvSpPr>
        <p:spPr>
          <a:xfrm>
            <a:off x="1190398" y="3322740"/>
            <a:ext cx="623366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two-sided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A49E80-9A47-4BF0-1FD7-C999FF5810C5}"/>
              </a:ext>
            </a:extLst>
          </p:cNvPr>
          <p:cNvSpPr txBox="1"/>
          <p:nvPr/>
        </p:nvSpPr>
        <p:spPr>
          <a:xfrm>
            <a:off x="1190397" y="4833204"/>
            <a:ext cx="66908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larger than 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one-sided upper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least as large as 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one-sided lower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370581-7E19-F48B-5350-30A258F869DF}"/>
              </a:ext>
            </a:extLst>
          </p:cNvPr>
          <p:cNvSpPr txBox="1"/>
          <p:nvPr/>
        </p:nvSpPr>
        <p:spPr>
          <a:xfrm>
            <a:off x="1077686" y="5776717"/>
            <a:ext cx="79792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 err="1">
                <a:latin typeface="Courier"/>
                <a:cs typeface="Courier"/>
              </a:rPr>
              <a:t>normtol.int</a:t>
            </a:r>
            <a:r>
              <a:rPr lang="en-US" sz="2200" b="1" dirty="0">
                <a:latin typeface="Courier"/>
                <a:cs typeface="Courier"/>
              </a:rPr>
              <a:t>(x, alpha = alpha, P = p, side = 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F7502-658F-9C7F-D451-105714CDCFE6}"/>
              </a:ext>
            </a:extLst>
          </p:cNvPr>
          <p:cNvSpPr txBox="1"/>
          <p:nvPr/>
        </p:nvSpPr>
        <p:spPr>
          <a:xfrm>
            <a:off x="0" y="6477220"/>
            <a:ext cx="33854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aseline="30000" dirty="0">
                <a:latin typeface="Times New Roman"/>
                <a:cs typeface="Times New Roman"/>
              </a:rPr>
              <a:t>*</a:t>
            </a:r>
            <a:r>
              <a:rPr lang="en-US" sz="1800" dirty="0">
                <a:latin typeface="Times New Roman"/>
                <a:cs typeface="Times New Roman"/>
              </a:rPr>
              <a:t>We’ll use the </a:t>
            </a:r>
            <a:r>
              <a:rPr lang="en-US" sz="1800" b="1" dirty="0">
                <a:latin typeface="Times New Roman"/>
                <a:cs typeface="Times New Roman"/>
              </a:rPr>
              <a:t>tolerance</a:t>
            </a:r>
            <a:r>
              <a:rPr lang="en-US" sz="1800" dirty="0">
                <a:latin typeface="Times New Roman"/>
                <a:cs typeface="Times New Roman"/>
              </a:rPr>
              <a:t>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31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0" grpId="0"/>
      <p:bldP spid="12" grpId="0"/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019" y="929248"/>
            <a:ext cx="852031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/>
                <a:cs typeface="Times New Roman"/>
              </a:rPr>
              <a:t>A laboratory is conducting a QC assessment of its blood alcohol content (BAC) assay. In order to determine if it’s procedure is “in conformance” and  a sample of CRM blood is assayed for its alcohol content (BAC, 0.08% ± 0.001%). The following BAC values are determined  from six trials: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31775" y="154458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174019" y="2707366"/>
            <a:ext cx="68693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0.081%, 0.078%, 0.079%, 0.076%, 0.082%, 0.077%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5F5341-71A2-324A-E302-9447C56D95FF}"/>
              </a:ext>
            </a:extLst>
          </p:cNvPr>
          <p:cNvSpPr txBox="1"/>
          <p:nvPr/>
        </p:nvSpPr>
        <p:spPr>
          <a:xfrm>
            <a:off x="208063" y="3427575"/>
            <a:ext cx="85769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lphaLcPeriod"/>
            </a:pPr>
            <a:r>
              <a:rPr lang="en-US" sz="2200" dirty="0">
                <a:latin typeface="Times New Roman"/>
                <a:cs typeface="Times New Roman"/>
              </a:rPr>
              <a:t>Assuming the the BAC data follows a normal distribution, compute the two-sided tolerance interval which could cover 83% or more of the population of measurements with 95% confidence.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570974-A053-88C0-5A65-3FAFFFD6F971}"/>
              </a:ext>
            </a:extLst>
          </p:cNvPr>
          <p:cNvSpPr txBox="1"/>
          <p:nvPr/>
        </p:nvSpPr>
        <p:spPr>
          <a:xfrm>
            <a:off x="208063" y="4690320"/>
            <a:ext cx="85769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lphaLcPeriod" startAt="2"/>
            </a:pPr>
            <a:r>
              <a:rPr lang="en-US" sz="2200" dirty="0">
                <a:latin typeface="Times New Roman"/>
                <a:cs typeface="Times New Roman"/>
              </a:rPr>
              <a:t>How does this interval compare to the 95% two-sided confidence interval for the mean?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0A3A3A-C084-A83E-FF05-89EDF23686DE}"/>
              </a:ext>
            </a:extLst>
          </p:cNvPr>
          <p:cNvSpPr txBox="1"/>
          <p:nvPr/>
        </p:nvSpPr>
        <p:spPr>
          <a:xfrm>
            <a:off x="228338" y="5693381"/>
            <a:ext cx="85769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lphaLcPeriod" startAt="3"/>
            </a:pPr>
            <a:r>
              <a:rPr lang="en-US" sz="2200" dirty="0">
                <a:latin typeface="Times New Roman"/>
                <a:cs typeface="Times New Roman"/>
              </a:rPr>
              <a:t>Under the same assumptions, compute the one-sided, c=99%/p=90%, lower tolerance limit. Why is this more interesting from a practical perspective?</a:t>
            </a:r>
          </a:p>
        </p:txBody>
      </p:sp>
    </p:spTree>
    <p:extLst>
      <p:ext uri="{BB962C8B-B14F-4D97-AF65-F5344CB8AC3E}">
        <p14:creationId xmlns:p14="http://schemas.microsoft.com/office/powerpoint/2010/main" val="33758842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639" y="919279"/>
            <a:ext cx="9007231" cy="5509200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  <a:latin typeface="Courier"/>
                <a:cs typeface="Courier"/>
              </a:rPr>
              <a:t>library</a:t>
            </a:r>
            <a:r>
              <a:rPr lang="en-US" sz="1600" dirty="0">
                <a:solidFill>
                  <a:srgbClr val="FFFFFF"/>
                </a:solidFill>
                <a:latin typeface="Courier"/>
                <a:cs typeface="Courier"/>
              </a:rPr>
              <a:t>(tolerance)</a:t>
            </a:r>
          </a:p>
          <a:p>
            <a:endParaRPr lang="en-US" sz="16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BAC QC data</a:t>
            </a:r>
          </a:p>
          <a:p>
            <a:r>
              <a:rPr lang="en-US" sz="1600" dirty="0">
                <a:solidFill>
                  <a:srgbClr val="FFFFFF"/>
                </a:solidFill>
                <a:latin typeface="Courier"/>
                <a:cs typeface="Courier"/>
              </a:rPr>
              <a:t>x &lt;- c(0.081, 0.078, 0.079, 0.076, 0.082, 0.077)</a:t>
            </a:r>
          </a:p>
          <a:p>
            <a:endParaRPr lang="en-US" sz="16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a. Two-sided tolerance interval:</a:t>
            </a:r>
          </a:p>
          <a:p>
            <a:r>
              <a:rPr lang="en-US" sz="1600" dirty="0">
                <a:solidFill>
                  <a:srgbClr val="FFFFFF"/>
                </a:solidFill>
                <a:latin typeface="Courier"/>
                <a:cs typeface="Courier"/>
              </a:rPr>
              <a:t>conf  &lt;- 0.95</a:t>
            </a:r>
          </a:p>
          <a:p>
            <a:r>
              <a:rPr lang="en-US" sz="1600" dirty="0">
                <a:solidFill>
                  <a:srgbClr val="FFFFFF"/>
                </a:solidFill>
                <a:latin typeface="Courier"/>
                <a:cs typeface="Courier"/>
              </a:rPr>
              <a:t>p     &lt;- 0.83</a:t>
            </a:r>
          </a:p>
          <a:p>
            <a:r>
              <a:rPr lang="en-US" sz="1600" dirty="0">
                <a:solidFill>
                  <a:srgbClr val="FFFFFF"/>
                </a:solidFill>
                <a:latin typeface="Courier"/>
                <a:cs typeface="Courier"/>
              </a:rPr>
              <a:t>alpha &lt;- 1-conf</a:t>
            </a:r>
          </a:p>
          <a:p>
            <a:r>
              <a:rPr lang="en-US" sz="1600" dirty="0" err="1">
                <a:solidFill>
                  <a:srgbClr val="FFFFFF"/>
                </a:solidFill>
                <a:latin typeface="Courier"/>
                <a:cs typeface="Courier"/>
              </a:rPr>
              <a:t>normtol.int</a:t>
            </a:r>
            <a:r>
              <a:rPr lang="en-US" sz="1600" dirty="0">
                <a:solidFill>
                  <a:srgbClr val="FFFFFF"/>
                </a:solidFill>
                <a:latin typeface="Courier"/>
                <a:cs typeface="Courier"/>
              </a:rPr>
              <a:t>(x, alpha = alpha, P = p, side = 2)</a:t>
            </a:r>
          </a:p>
          <a:p>
            <a:endParaRPr lang="en-US" sz="1600" dirty="0">
              <a:solidFill>
                <a:srgbClr val="FFFFFF"/>
              </a:solidFill>
              <a:latin typeface="Courier"/>
              <a:cs typeface="Courier"/>
            </a:endParaRPr>
          </a:p>
          <a:p>
            <a:endParaRPr lang="en-US" sz="1600" dirty="0">
              <a:solidFill>
                <a:srgbClr val="FFFFFF"/>
              </a:solidFill>
              <a:latin typeface="Courier"/>
              <a:cs typeface="Courier"/>
            </a:endParaRPr>
          </a:p>
          <a:p>
            <a:endParaRPr lang="en-US" sz="16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b. Two-sided confidence interval for mean:</a:t>
            </a:r>
          </a:p>
          <a:p>
            <a:r>
              <a:rPr lang="en-US" sz="1600" dirty="0" err="1">
                <a:solidFill>
                  <a:srgbClr val="FFFFFF"/>
                </a:solidFill>
                <a:latin typeface="Courier"/>
                <a:cs typeface="Courier"/>
              </a:rPr>
              <a:t>t.test</a:t>
            </a:r>
            <a:r>
              <a:rPr lang="en-US" sz="1600" dirty="0">
                <a:solidFill>
                  <a:srgbClr val="FFFFFF"/>
                </a:solidFill>
                <a:latin typeface="Courier"/>
                <a:cs typeface="Courier"/>
              </a:rPr>
              <a:t>(x, alternative = "</a:t>
            </a:r>
            <a:r>
              <a:rPr lang="en-US" sz="1600" dirty="0" err="1">
                <a:solidFill>
                  <a:srgbClr val="FFFFFF"/>
                </a:solidFill>
                <a:latin typeface="Courier"/>
                <a:cs typeface="Courier"/>
              </a:rPr>
              <a:t>two.sided</a:t>
            </a:r>
            <a:r>
              <a:rPr lang="en-US" sz="1600" dirty="0">
                <a:solidFill>
                  <a:srgbClr val="FFFFFF"/>
                </a:solidFill>
                <a:latin typeface="Courier"/>
                <a:cs typeface="Courier"/>
              </a:rPr>
              <a:t>", mu = 0.08, </a:t>
            </a:r>
            <a:r>
              <a:rPr lang="en-US" sz="1600" dirty="0" err="1">
                <a:solidFill>
                  <a:srgbClr val="FFFFFF"/>
                </a:solidFill>
                <a:latin typeface="Courier"/>
                <a:cs typeface="Courier"/>
              </a:rPr>
              <a:t>conf.level</a:t>
            </a:r>
            <a:r>
              <a:rPr lang="en-US" sz="1600" dirty="0">
                <a:solidFill>
                  <a:srgbClr val="FFFFFF"/>
                </a:solidFill>
                <a:latin typeface="Courier"/>
                <a:cs typeface="Courier"/>
              </a:rPr>
              <a:t> = conf)</a:t>
            </a:r>
          </a:p>
          <a:p>
            <a:endParaRPr lang="en-US" sz="1600" dirty="0">
              <a:solidFill>
                <a:srgbClr val="FFFFFF"/>
              </a:solidFill>
              <a:latin typeface="Courier"/>
              <a:cs typeface="Courier"/>
            </a:endParaRPr>
          </a:p>
          <a:p>
            <a:endParaRPr lang="en-US" sz="16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c. One-sided lower limit tolerance:</a:t>
            </a:r>
          </a:p>
          <a:p>
            <a:r>
              <a:rPr lang="en-US" sz="1600" dirty="0">
                <a:solidFill>
                  <a:srgbClr val="FFFFFF"/>
                </a:solidFill>
                <a:latin typeface="Courier"/>
                <a:cs typeface="Courier"/>
              </a:rPr>
              <a:t>conf  &lt;- 0.99</a:t>
            </a:r>
          </a:p>
          <a:p>
            <a:r>
              <a:rPr lang="en-US" sz="1600" dirty="0">
                <a:solidFill>
                  <a:srgbClr val="FFFFFF"/>
                </a:solidFill>
                <a:latin typeface="Courier"/>
                <a:cs typeface="Courier"/>
              </a:rPr>
              <a:t>p     &lt;- 0.9</a:t>
            </a:r>
          </a:p>
          <a:p>
            <a:r>
              <a:rPr lang="en-US" sz="1600" dirty="0">
                <a:solidFill>
                  <a:srgbClr val="FFFFFF"/>
                </a:solidFill>
                <a:latin typeface="Courier"/>
                <a:cs typeface="Courier"/>
              </a:rPr>
              <a:t>alpha &lt;- 1-conf</a:t>
            </a:r>
          </a:p>
          <a:p>
            <a:r>
              <a:rPr lang="en-US" sz="1600" dirty="0" err="1">
                <a:solidFill>
                  <a:srgbClr val="FFFFFF"/>
                </a:solidFill>
                <a:latin typeface="Courier"/>
                <a:cs typeface="Courier"/>
              </a:rPr>
              <a:t>normtol.int</a:t>
            </a:r>
            <a:r>
              <a:rPr lang="en-US" sz="1600" dirty="0">
                <a:solidFill>
                  <a:srgbClr val="FFFFFF"/>
                </a:solidFill>
                <a:latin typeface="Courier"/>
                <a:cs typeface="Courier"/>
              </a:rPr>
              <a:t>(x, alpha = alpha, P = p, side = 1)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31775" y="154458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77EE1D-4244-C29B-1FC4-5C6BC3E7C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764" y="3408508"/>
            <a:ext cx="4671106" cy="566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9D01DC-D4A1-9F81-D945-A1F92C735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263" y="4657931"/>
            <a:ext cx="2680607" cy="4044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D7DCB9-C626-1318-7B85-17BAAEFA6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3129" y="5482067"/>
            <a:ext cx="3793671" cy="52553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6EC146F-874B-BC01-1E3D-A37103CF96C1}"/>
              </a:ext>
            </a:extLst>
          </p:cNvPr>
          <p:cNvSpPr>
            <a:spLocks/>
          </p:cNvSpPr>
          <p:nvPr/>
        </p:nvSpPr>
        <p:spPr>
          <a:xfrm>
            <a:off x="6596743" y="5592241"/>
            <a:ext cx="1072243" cy="525530"/>
          </a:xfrm>
          <a:prstGeom prst="rect">
            <a:avLst/>
          </a:prstGeom>
          <a:noFill/>
          <a:ln w="4762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F28AB-EAA7-927B-42A2-7BA91372AF3A}"/>
              </a:ext>
            </a:extLst>
          </p:cNvPr>
          <p:cNvSpPr txBox="1"/>
          <p:nvPr/>
        </p:nvSpPr>
        <p:spPr>
          <a:xfrm>
            <a:off x="7215400" y="6431888"/>
            <a:ext cx="1600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normtol_ex.R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05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96308" y="1276688"/>
            <a:ext cx="8742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This is NOTHING like frequentist tolerance intervals in (purist) Bayesian statistics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F8174A4-1E35-F62D-2E69-C32872754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394726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Bayesian Prediction/Tolerance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D7FF28-8F38-BB2F-AC6B-610BC969D74C}"/>
              </a:ext>
            </a:extLst>
          </p:cNvPr>
          <p:cNvSpPr txBox="1"/>
          <p:nvPr/>
        </p:nvSpPr>
        <p:spPr>
          <a:xfrm>
            <a:off x="883073" y="2292960"/>
            <a:ext cx="69002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200" dirty="0">
                <a:latin typeface="Times New Roman"/>
                <a:cs typeface="Times New Roman"/>
              </a:rPr>
              <a:t>But, …</a:t>
            </a: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 we can make an analogy using an entity called the </a:t>
            </a:r>
            <a:r>
              <a:rPr lang="en-GB" sz="2200" b="1" dirty="0">
                <a:solidFill>
                  <a:srgbClr val="000000"/>
                </a:solidFill>
                <a:latin typeface="Times New Roman" pitchFamily="18" charset="0"/>
              </a:rPr>
              <a:t>posterior predictive distribution</a:t>
            </a:r>
            <a:r>
              <a:rPr lang="en-US" sz="220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F3A998-D28C-D5DC-87F1-87EB1815A417}"/>
              </a:ext>
            </a:extLst>
          </p:cNvPr>
          <p:cNvSpPr txBox="1"/>
          <p:nvPr/>
        </p:nvSpPr>
        <p:spPr>
          <a:xfrm>
            <a:off x="621816" y="3356623"/>
            <a:ext cx="829358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Posterior predictive distribution</a:t>
            </a:r>
            <a:r>
              <a:rPr lang="en-US" sz="2400" dirty="0">
                <a:latin typeface="Times New Roman"/>
                <a:cs typeface="Times New Roman"/>
              </a:rPr>
              <a:t> (PPD): Measurement data we could plausibly observe, given “updated” beliefs about parameters in the problem. </a:t>
            </a:r>
          </a:p>
          <a:p>
            <a:pPr marL="914400" lvl="1" indent="-457200">
              <a:buFont typeface="Arial"/>
              <a:buChar char="•"/>
            </a:pPr>
            <a:r>
              <a:rPr lang="en-US" sz="2200" dirty="0">
                <a:latin typeface="Times New Roman"/>
                <a:cs typeface="Times New Roman"/>
              </a:rPr>
              <a:t>PPD like an “inferred” data population distribution: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9347FC-0C76-DEBD-6BC2-C269CE2D3DBE}"/>
              </a:ext>
            </a:extLst>
          </p:cNvPr>
          <p:cNvSpPr txBox="1"/>
          <p:nvPr/>
        </p:nvSpPr>
        <p:spPr>
          <a:xfrm>
            <a:off x="189442" y="5070999"/>
            <a:ext cx="22637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/>
                <a:cs typeface="Times New Roman"/>
              </a:rPr>
              <a:t>Prior beliefs about </a:t>
            </a:r>
          </a:p>
          <a:p>
            <a:pPr algn="ctr"/>
            <a:r>
              <a:rPr lang="en-US" sz="2000" dirty="0">
                <a:latin typeface="Times New Roman"/>
                <a:cs typeface="Times New Roman"/>
              </a:rPr>
              <a:t>parameters</a:t>
            </a:r>
          </a:p>
          <a:p>
            <a:pPr algn="ctr"/>
            <a:r>
              <a:rPr lang="en-US" sz="2000" dirty="0">
                <a:latin typeface="Symbol" charset="2"/>
                <a:cs typeface="Symbol" charset="2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Symbol" charset="2"/>
                <a:cs typeface="Symbol" charset="2"/>
              </a:rPr>
              <a:t>m</a:t>
            </a:r>
            <a:r>
              <a:rPr lang="en-US" sz="2000" baseline="30000" dirty="0" err="1">
                <a:latin typeface="Times New Roman"/>
                <a:cs typeface="Times New Roman"/>
              </a:rPr>
              <a:t>prior</a:t>
            </a:r>
            <a:r>
              <a:rPr lang="en-US" sz="2000" dirty="0">
                <a:latin typeface="Times New Roman"/>
                <a:cs typeface="Times New Roman"/>
              </a:rPr>
              <a:t> and </a:t>
            </a:r>
            <a:r>
              <a:rPr lang="en-US" sz="2000" dirty="0" err="1">
                <a:latin typeface="Symbol" charset="2"/>
                <a:cs typeface="Symbol" charset="2"/>
              </a:rPr>
              <a:t>s</a:t>
            </a:r>
            <a:r>
              <a:rPr lang="en-US" sz="2000" baseline="30000" dirty="0" err="1">
                <a:latin typeface="Times New Roman"/>
                <a:cs typeface="Times New Roman"/>
              </a:rPr>
              <a:t>prior</a:t>
            </a:r>
            <a:r>
              <a:rPr lang="en-US" sz="200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0F8131-689C-E919-433A-6756785E8178}"/>
              </a:ext>
            </a:extLst>
          </p:cNvPr>
          <p:cNvSpPr txBox="1"/>
          <p:nvPr/>
        </p:nvSpPr>
        <p:spPr>
          <a:xfrm>
            <a:off x="2205317" y="5127443"/>
            <a:ext cx="445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/>
                <a:cs typeface="Times New Roman"/>
              </a:rPr>
              <a:t>×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F19F59-B819-A59E-0931-1A2622949509}"/>
              </a:ext>
            </a:extLst>
          </p:cNvPr>
          <p:cNvSpPr txBox="1"/>
          <p:nvPr/>
        </p:nvSpPr>
        <p:spPr>
          <a:xfrm>
            <a:off x="3641423" y="5085110"/>
            <a:ext cx="28231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/>
                <a:cs typeface="Times New Roman"/>
              </a:rPr>
              <a:t>Updated beliefs about parameters</a:t>
            </a:r>
          </a:p>
          <a:p>
            <a:pPr algn="ctr"/>
            <a:r>
              <a:rPr lang="en-US" sz="2000" dirty="0">
                <a:latin typeface="Times New Roman"/>
                <a:cs typeface="Times New Roman"/>
              </a:rPr>
              <a:t>(</a:t>
            </a:r>
            <a:r>
              <a:rPr lang="en-US" sz="2000" i="1" dirty="0">
                <a:latin typeface="Times New Roman"/>
                <a:cs typeface="Times New Roman"/>
              </a:rPr>
              <a:t>e.g.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Symbol" charset="2"/>
                <a:cs typeface="Symbol" charset="2"/>
              </a:rPr>
              <a:t>m</a:t>
            </a:r>
            <a:r>
              <a:rPr lang="en-US" sz="2000" baseline="30000" dirty="0" err="1">
                <a:latin typeface="Times New Roman"/>
                <a:cs typeface="Times New Roman"/>
              </a:rPr>
              <a:t>posterior</a:t>
            </a:r>
            <a:r>
              <a:rPr lang="en-US" sz="2000" dirty="0">
                <a:latin typeface="Times New Roman"/>
                <a:cs typeface="Times New Roman"/>
              </a:rPr>
              <a:t> and </a:t>
            </a:r>
            <a:r>
              <a:rPr lang="en-US" sz="2000" dirty="0" err="1">
                <a:latin typeface="Symbol" charset="2"/>
                <a:cs typeface="Symbol" charset="2"/>
              </a:rPr>
              <a:t>s</a:t>
            </a:r>
            <a:r>
              <a:rPr lang="en-US" sz="2000" baseline="30000" dirty="0" err="1">
                <a:latin typeface="Times New Roman"/>
                <a:cs typeface="Times New Roman"/>
              </a:rPr>
              <a:t>posterior</a:t>
            </a:r>
            <a:r>
              <a:rPr lang="en-US" sz="200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E4EC73-B478-008C-1A51-50905561EE21}"/>
              </a:ext>
            </a:extLst>
          </p:cNvPr>
          <p:cNvSpPr/>
          <p:nvPr/>
        </p:nvSpPr>
        <p:spPr>
          <a:xfrm>
            <a:off x="2521691" y="5256887"/>
            <a:ext cx="6848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Data</a:t>
            </a:r>
            <a:endParaRPr lang="en-US" sz="2000" dirty="0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4A515F22-80F7-E143-5756-83B836C4AE16}"/>
              </a:ext>
            </a:extLst>
          </p:cNvPr>
          <p:cNvSpPr/>
          <p:nvPr/>
        </p:nvSpPr>
        <p:spPr>
          <a:xfrm>
            <a:off x="3231491" y="5346947"/>
            <a:ext cx="607491" cy="28571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70D9BB98-CA06-7C02-2668-84C37AF425D7}"/>
              </a:ext>
            </a:extLst>
          </p:cNvPr>
          <p:cNvSpPr/>
          <p:nvPr/>
        </p:nvSpPr>
        <p:spPr>
          <a:xfrm>
            <a:off x="6439528" y="5344126"/>
            <a:ext cx="607491" cy="28571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19A7DF-8CA6-6DC5-43FD-88ED73A2A535}"/>
              </a:ext>
            </a:extLst>
          </p:cNvPr>
          <p:cNvSpPr/>
          <p:nvPr/>
        </p:nvSpPr>
        <p:spPr>
          <a:xfrm>
            <a:off x="7107833" y="5115777"/>
            <a:ext cx="18389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Times New Roman"/>
                <a:cs typeface="Times New Roman"/>
              </a:rPr>
              <a:t>“Inferred” measurement data population </a:t>
            </a:r>
            <a:endParaRPr lang="en-US" sz="2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6B9D96-D3A2-6C9F-D75B-4EED8B2274D9}"/>
              </a:ext>
            </a:extLst>
          </p:cNvPr>
          <p:cNvSpPr/>
          <p:nvPr/>
        </p:nvSpPr>
        <p:spPr>
          <a:xfrm>
            <a:off x="6821951" y="6180589"/>
            <a:ext cx="2230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/>
                <a:cs typeface="Times New Roman"/>
              </a:rPr>
              <a:t>Posterior predictive distribution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3D06B0-09AE-6241-5E44-5352024B14AE}"/>
              </a:ext>
            </a:extLst>
          </p:cNvPr>
          <p:cNvSpPr/>
          <p:nvPr/>
        </p:nvSpPr>
        <p:spPr>
          <a:xfrm>
            <a:off x="4275666" y="6189700"/>
            <a:ext cx="14957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/>
                <a:cs typeface="Times New Roman"/>
              </a:rPr>
              <a:t>Posterior distribution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BEF214-472E-B1AA-5F28-F00E872803A9}"/>
              </a:ext>
            </a:extLst>
          </p:cNvPr>
          <p:cNvSpPr/>
          <p:nvPr/>
        </p:nvSpPr>
        <p:spPr>
          <a:xfrm>
            <a:off x="1450645" y="6186879"/>
            <a:ext cx="14957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/>
                <a:cs typeface="Times New Roman"/>
              </a:rPr>
              <a:t>Bayes’ Theorem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5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  <p:bldP spid="6" grpId="0"/>
      <p:bldP spid="7" grpId="0"/>
      <p:bldP spid="8" grpId="0"/>
      <p:bldP spid="12" grpId="0"/>
      <p:bldP spid="13" grpId="0"/>
      <p:bldP spid="14" grpId="0" animBg="1"/>
      <p:bldP spid="15" grpId="0" animBg="1"/>
      <p:bldP spid="16" grpId="0"/>
      <p:bldP spid="17" grpId="0"/>
      <p:bldP spid="18" grpId="0"/>
      <p:bldP spid="1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E5AAE7-0DDD-F5AA-B361-49A1A262D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50" y="3706579"/>
            <a:ext cx="2949049" cy="29592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35F0E2-8C76-CB40-159B-B22F6D015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923" y="3696377"/>
            <a:ext cx="2949049" cy="29592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6526F9-C300-A00F-1381-C6132036EF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951" y="3696376"/>
            <a:ext cx="2949049" cy="29592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0D37CE-96B0-0928-9CB5-9CBB811EA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50" y="495298"/>
            <a:ext cx="2949049" cy="29592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297608-1928-1B7E-F7B2-F9D7CE8B6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447" y="495298"/>
            <a:ext cx="244991" cy="29592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2A95B8-3762-C8EE-0EE9-65F2649BE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9350" y="495298"/>
            <a:ext cx="1120250" cy="29592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FC8F74-97DA-499E-EDEB-552FBD8C7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4188" y="65314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3623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F64AAC-7DEB-418B-074C-63E1D908A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84" y="2057400"/>
            <a:ext cx="7184571" cy="47897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C2231AA-9CC6-864D-D83C-CD5348BE7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CD5E6A-E02E-CA30-354E-04C510F8E36A}"/>
              </a:ext>
            </a:extLst>
          </p:cNvPr>
          <p:cNvSpPr txBox="1"/>
          <p:nvPr/>
        </p:nvSpPr>
        <p:spPr>
          <a:xfrm>
            <a:off x="393216" y="1258822"/>
            <a:ext cx="8293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Example 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posterior predictive distribution inferred from %BAC data</a:t>
            </a:r>
            <a:r>
              <a:rPr lang="en-US" sz="2400" dirty="0">
                <a:latin typeface="Times New Roman"/>
                <a:cs typeface="Times New Roman"/>
              </a:rPr>
              <a:t>:</a:t>
            </a:r>
            <a:endParaRPr lang="en-US" sz="2000" dirty="0">
              <a:latin typeface="Times New Roman"/>
              <a:cs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D12639-6D60-2C8D-FC9E-45A80A2E9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711" y="3910083"/>
            <a:ext cx="1760310" cy="2489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F9A8FB-7F88-7664-E241-7580402A55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542" y="3519973"/>
            <a:ext cx="2142479" cy="24899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74B3A-7E52-A5EE-C3FA-3D8E58F38211}"/>
              </a:ext>
            </a:extLst>
          </p:cNvPr>
          <p:cNvCxnSpPr/>
          <p:nvPr/>
        </p:nvCxnSpPr>
        <p:spPr>
          <a:xfrm>
            <a:off x="4072886" y="5448111"/>
            <a:ext cx="0" cy="520889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C1BBDB-9BA0-4422-4412-FF45C7D77C6C}"/>
              </a:ext>
            </a:extLst>
          </p:cNvPr>
          <p:cNvCxnSpPr/>
          <p:nvPr/>
        </p:nvCxnSpPr>
        <p:spPr>
          <a:xfrm>
            <a:off x="5334006" y="5448111"/>
            <a:ext cx="0" cy="520889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4D93A2F-056C-55D9-9BDC-61E62440B443}"/>
              </a:ext>
            </a:extLst>
          </p:cNvPr>
          <p:cNvSpPr txBox="1"/>
          <p:nvPr/>
        </p:nvSpPr>
        <p:spPr>
          <a:xfrm>
            <a:off x="5085205" y="2666568"/>
            <a:ext cx="2948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We believe the 83% most likely possible measurements we can make will fall between these.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9B29F65-256D-CD72-B0E0-DE543D35C5A4}"/>
              </a:ext>
            </a:extLst>
          </p:cNvPr>
          <p:cNvCxnSpPr>
            <a:cxnSpLocks/>
          </p:cNvCxnSpPr>
          <p:nvPr/>
        </p:nvCxnSpPr>
        <p:spPr>
          <a:xfrm flipV="1">
            <a:off x="4058796" y="3793108"/>
            <a:ext cx="1275210" cy="1655003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C9DFB18-606D-10F2-6531-59F4B8BA7509}"/>
              </a:ext>
            </a:extLst>
          </p:cNvPr>
          <p:cNvCxnSpPr>
            <a:cxnSpLocks/>
          </p:cNvCxnSpPr>
          <p:nvPr/>
        </p:nvCxnSpPr>
        <p:spPr>
          <a:xfrm>
            <a:off x="5334006" y="3793108"/>
            <a:ext cx="0" cy="1730781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53037CBB-7DC0-0309-E749-4627B4D091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8790" y="5285299"/>
            <a:ext cx="2142479" cy="25309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A85972B-E3ED-F9DC-2334-8211A00BF6B1}"/>
              </a:ext>
            </a:extLst>
          </p:cNvPr>
          <p:cNvSpPr txBox="1"/>
          <p:nvPr/>
        </p:nvSpPr>
        <p:spPr>
          <a:xfrm>
            <a:off x="757345" y="2588263"/>
            <a:ext cx="1953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latin typeface="Times New Roman" pitchFamily="18" charset="0"/>
              </a:rPr>
              <a:t>For comparison: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5F2A37D-C5AF-1EDC-DAC0-F20DA3C861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541" y="3084932"/>
            <a:ext cx="2142479" cy="253095"/>
          </a:xfrm>
          <a:prstGeom prst="rect">
            <a:avLst/>
          </a:prstGeom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767BB80A-F91A-CA54-8E26-DB53E11C0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394726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Bayesian Prediction/Tolerance</a:t>
            </a:r>
          </a:p>
        </p:txBody>
      </p:sp>
    </p:spTree>
    <p:extLst>
      <p:ext uri="{BB962C8B-B14F-4D97-AF65-F5344CB8AC3E}">
        <p14:creationId xmlns:p14="http://schemas.microsoft.com/office/powerpoint/2010/main" val="225073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231775" y="394726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Confidence Intervals</a:t>
            </a:r>
          </a:p>
        </p:txBody>
      </p:sp>
      <p:pic>
        <p:nvPicPr>
          <p:cNvPr id="51" name="Picture 5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0" y="1215233"/>
            <a:ext cx="8839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200" i="1" u="sng" dirty="0">
                <a:solidFill>
                  <a:srgbClr val="000000"/>
                </a:solidFill>
                <a:latin typeface="Times New Roman" pitchFamily="18" charset="0"/>
              </a:rPr>
              <a:t>AFTER</a:t>
            </a:r>
            <a:r>
              <a:rPr lang="en-US" sz="2200" dirty="0">
                <a:solidFill>
                  <a:srgbClr val="000000"/>
                </a:solidFill>
                <a:latin typeface="Times New Roman" pitchFamily="18" charset="0"/>
              </a:rPr>
              <a:t> we collect the data, the outcomes of the experiments are: 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42DF32-ECFB-E548-9285-671413D64A26}"/>
              </a:ext>
            </a:extLst>
          </p:cNvPr>
          <p:cNvCxnSpPr/>
          <p:nvPr/>
        </p:nvCxnSpPr>
        <p:spPr bwMode="auto">
          <a:xfrm rot="5400000">
            <a:off x="3582558" y="5159863"/>
            <a:ext cx="2362200" cy="1588"/>
          </a:xfrm>
          <a:prstGeom prst="line">
            <a:avLst/>
          </a:prstGeom>
          <a:solidFill>
            <a:srgbClr val="00B8FF"/>
          </a:solidFill>
          <a:ln w="349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4D0D05C-A011-8D40-5865-E12C9AC9DB3E}"/>
              </a:ext>
            </a:extLst>
          </p:cNvPr>
          <p:cNvSpPr/>
          <p:nvPr/>
        </p:nvSpPr>
        <p:spPr>
          <a:xfrm>
            <a:off x="4228175" y="6250697"/>
            <a:ext cx="10855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200" dirty="0">
                <a:solidFill>
                  <a:srgbClr val="000000"/>
                </a:solidFill>
                <a:latin typeface="Times New Roman" pitchFamily="18" charset="0"/>
              </a:rPr>
              <a:t>true value</a:t>
            </a:r>
          </a:p>
          <a:p>
            <a:pPr algn="ctr"/>
            <a:r>
              <a:rPr lang="en-GB" sz="1200" dirty="0">
                <a:solidFill>
                  <a:srgbClr val="000000"/>
                </a:solidFill>
                <a:latin typeface="Times New Roman" pitchFamily="18" charset="0"/>
              </a:rPr>
              <a:t>of parameter </a:t>
            </a:r>
            <a:r>
              <a:rPr lang="en-GB" sz="1200" i="1" dirty="0">
                <a:solidFill>
                  <a:srgbClr val="000000"/>
                </a:solidFill>
                <a:latin typeface="Symbol" pitchFamily="2" charset="2"/>
              </a:rPr>
              <a:t>q</a:t>
            </a:r>
            <a:endParaRPr lang="en-US" sz="1200" i="1" dirty="0">
              <a:latin typeface="Symbol" pitchFamily="2" charset="2"/>
            </a:endParaRPr>
          </a:p>
        </p:txBody>
      </p:sp>
      <p:grpSp>
        <p:nvGrpSpPr>
          <p:cNvPr id="18" name="Group 21">
            <a:extLst>
              <a:ext uri="{FF2B5EF4-FFF2-40B4-BE49-F238E27FC236}">
                <a16:creationId xmlns:a16="http://schemas.microsoft.com/office/drawing/2014/main" id="{CB30F231-52F0-B4B5-0687-C5CFFB37598D}"/>
              </a:ext>
            </a:extLst>
          </p:cNvPr>
          <p:cNvGrpSpPr/>
          <p:nvPr/>
        </p:nvGrpSpPr>
        <p:grpSpPr>
          <a:xfrm>
            <a:off x="5067664" y="4963232"/>
            <a:ext cx="685800" cy="151606"/>
            <a:chOff x="7315200" y="4433455"/>
            <a:chExt cx="685800" cy="15160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5FAB909-595F-88F5-52C7-A86988F986A3}"/>
                </a:ext>
              </a:extLst>
            </p:cNvPr>
            <p:cNvCxnSpPr/>
            <p:nvPr/>
          </p:nvCxnSpPr>
          <p:spPr bwMode="auto">
            <a:xfrm>
              <a:off x="7315200" y="4495800"/>
              <a:ext cx="685800" cy="1588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A44D3F3-0F6D-6778-6EBE-D556DFFB0C93}"/>
                </a:ext>
              </a:extLst>
            </p:cNvPr>
            <p:cNvCxnSpPr/>
            <p:nvPr/>
          </p:nvCxnSpPr>
          <p:spPr bwMode="auto">
            <a:xfrm rot="5400000">
              <a:off x="7239794" y="4508861"/>
              <a:ext cx="151606" cy="794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854F788-7662-7001-52C5-EBCF23DADBD5}"/>
                </a:ext>
              </a:extLst>
            </p:cNvPr>
            <p:cNvCxnSpPr/>
            <p:nvPr/>
          </p:nvCxnSpPr>
          <p:spPr bwMode="auto">
            <a:xfrm rot="5400000">
              <a:off x="7924799" y="4508861"/>
              <a:ext cx="151606" cy="794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2" name="Group 22">
            <a:extLst>
              <a:ext uri="{FF2B5EF4-FFF2-40B4-BE49-F238E27FC236}">
                <a16:creationId xmlns:a16="http://schemas.microsoft.com/office/drawing/2014/main" id="{993EA354-0F98-AA90-6293-975F296E164C}"/>
              </a:ext>
            </a:extLst>
          </p:cNvPr>
          <p:cNvGrpSpPr/>
          <p:nvPr/>
        </p:nvGrpSpPr>
        <p:grpSpPr>
          <a:xfrm>
            <a:off x="4610464" y="4021122"/>
            <a:ext cx="685800" cy="151606"/>
            <a:chOff x="7315200" y="4433455"/>
            <a:chExt cx="685800" cy="151606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0FA0FB1-1862-7FFA-BB36-1F564067AF6F}"/>
                </a:ext>
              </a:extLst>
            </p:cNvPr>
            <p:cNvCxnSpPr/>
            <p:nvPr/>
          </p:nvCxnSpPr>
          <p:spPr bwMode="auto">
            <a:xfrm>
              <a:off x="7315200" y="4495800"/>
              <a:ext cx="685800" cy="1588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0889916-AE3C-0F48-4D06-C256121E95EA}"/>
                </a:ext>
              </a:extLst>
            </p:cNvPr>
            <p:cNvCxnSpPr/>
            <p:nvPr/>
          </p:nvCxnSpPr>
          <p:spPr bwMode="auto">
            <a:xfrm rot="5400000">
              <a:off x="7239794" y="4508861"/>
              <a:ext cx="151606" cy="794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61EF471-5BF0-D4CB-0818-57D5439FA199}"/>
                </a:ext>
              </a:extLst>
            </p:cNvPr>
            <p:cNvCxnSpPr/>
            <p:nvPr/>
          </p:nvCxnSpPr>
          <p:spPr bwMode="auto">
            <a:xfrm rot="5400000">
              <a:off x="7924799" y="4508861"/>
              <a:ext cx="151606" cy="794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6" name="Group 26">
            <a:extLst>
              <a:ext uri="{FF2B5EF4-FFF2-40B4-BE49-F238E27FC236}">
                <a16:creationId xmlns:a16="http://schemas.microsoft.com/office/drawing/2014/main" id="{2EB79802-689C-6DBB-008D-C46E577D30A0}"/>
              </a:ext>
            </a:extLst>
          </p:cNvPr>
          <p:cNvGrpSpPr/>
          <p:nvPr/>
        </p:nvGrpSpPr>
        <p:grpSpPr>
          <a:xfrm>
            <a:off x="4305664" y="4285151"/>
            <a:ext cx="685800" cy="151606"/>
            <a:chOff x="7315200" y="4433455"/>
            <a:chExt cx="685800" cy="151606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C4AF65F-69D7-4033-3990-F63EFA7E07BB}"/>
                </a:ext>
              </a:extLst>
            </p:cNvPr>
            <p:cNvCxnSpPr/>
            <p:nvPr/>
          </p:nvCxnSpPr>
          <p:spPr bwMode="auto">
            <a:xfrm>
              <a:off x="7315200" y="4495800"/>
              <a:ext cx="685800" cy="1588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B715F48-27A7-BE45-1D1F-1B48C41E5C96}"/>
                </a:ext>
              </a:extLst>
            </p:cNvPr>
            <p:cNvCxnSpPr/>
            <p:nvPr/>
          </p:nvCxnSpPr>
          <p:spPr bwMode="auto">
            <a:xfrm rot="5400000">
              <a:off x="7239794" y="4508861"/>
              <a:ext cx="151606" cy="794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1AA8CE1-9487-F3F0-7A0B-E522EFC7AF01}"/>
                </a:ext>
              </a:extLst>
            </p:cNvPr>
            <p:cNvCxnSpPr/>
            <p:nvPr/>
          </p:nvCxnSpPr>
          <p:spPr bwMode="auto">
            <a:xfrm rot="5400000">
              <a:off x="7924799" y="4508861"/>
              <a:ext cx="151606" cy="794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0" name="Group 30">
            <a:extLst>
              <a:ext uri="{FF2B5EF4-FFF2-40B4-BE49-F238E27FC236}">
                <a16:creationId xmlns:a16="http://schemas.microsoft.com/office/drawing/2014/main" id="{33A6F7CC-6B46-3046-0DC2-6853F923DB2E}"/>
              </a:ext>
            </a:extLst>
          </p:cNvPr>
          <p:cNvGrpSpPr/>
          <p:nvPr/>
        </p:nvGrpSpPr>
        <p:grpSpPr>
          <a:xfrm>
            <a:off x="4610464" y="4589951"/>
            <a:ext cx="685800" cy="151606"/>
            <a:chOff x="7315200" y="4433455"/>
            <a:chExt cx="685800" cy="151606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980C145-9133-88F5-ADA0-8126DB3216DB}"/>
                </a:ext>
              </a:extLst>
            </p:cNvPr>
            <p:cNvCxnSpPr/>
            <p:nvPr/>
          </p:nvCxnSpPr>
          <p:spPr bwMode="auto">
            <a:xfrm>
              <a:off x="7315200" y="4495800"/>
              <a:ext cx="685800" cy="1588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FCBA242-C627-F94A-5699-7BACD02817B0}"/>
                </a:ext>
              </a:extLst>
            </p:cNvPr>
            <p:cNvCxnSpPr/>
            <p:nvPr/>
          </p:nvCxnSpPr>
          <p:spPr bwMode="auto">
            <a:xfrm rot="5400000">
              <a:off x="7239794" y="4508861"/>
              <a:ext cx="151606" cy="794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7AF59D4-73E2-005F-71B4-20E9E0F7CB8E}"/>
                </a:ext>
              </a:extLst>
            </p:cNvPr>
            <p:cNvCxnSpPr/>
            <p:nvPr/>
          </p:nvCxnSpPr>
          <p:spPr bwMode="auto">
            <a:xfrm rot="5400000">
              <a:off x="7924799" y="4508861"/>
              <a:ext cx="151606" cy="794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4" name="Group 34">
            <a:extLst>
              <a:ext uri="{FF2B5EF4-FFF2-40B4-BE49-F238E27FC236}">
                <a16:creationId xmlns:a16="http://schemas.microsoft.com/office/drawing/2014/main" id="{BC1DA1A9-9883-101F-C48E-475BB3B0560A}"/>
              </a:ext>
            </a:extLst>
          </p:cNvPr>
          <p:cNvGrpSpPr/>
          <p:nvPr/>
        </p:nvGrpSpPr>
        <p:grpSpPr>
          <a:xfrm>
            <a:off x="4153264" y="5123351"/>
            <a:ext cx="685800" cy="151606"/>
            <a:chOff x="7315200" y="4433455"/>
            <a:chExt cx="685800" cy="151606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F7044BC-A6C6-C59A-514E-E29111F45DD3}"/>
                </a:ext>
              </a:extLst>
            </p:cNvPr>
            <p:cNvCxnSpPr/>
            <p:nvPr/>
          </p:nvCxnSpPr>
          <p:spPr bwMode="auto">
            <a:xfrm>
              <a:off x="7315200" y="4495800"/>
              <a:ext cx="685800" cy="1588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81FF73E-CBFF-6805-9EAD-8BBC7D1009E6}"/>
                </a:ext>
              </a:extLst>
            </p:cNvPr>
            <p:cNvCxnSpPr/>
            <p:nvPr/>
          </p:nvCxnSpPr>
          <p:spPr bwMode="auto">
            <a:xfrm rot="5400000">
              <a:off x="7239794" y="4508861"/>
              <a:ext cx="151606" cy="794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1398F39-BF09-3DE0-B147-AF69B13B082C}"/>
                </a:ext>
              </a:extLst>
            </p:cNvPr>
            <p:cNvCxnSpPr/>
            <p:nvPr/>
          </p:nvCxnSpPr>
          <p:spPr bwMode="auto">
            <a:xfrm rot="5400000">
              <a:off x="7924799" y="4508861"/>
              <a:ext cx="151606" cy="794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8" name="Group 38">
            <a:extLst>
              <a:ext uri="{FF2B5EF4-FFF2-40B4-BE49-F238E27FC236}">
                <a16:creationId xmlns:a16="http://schemas.microsoft.com/office/drawing/2014/main" id="{9887B0FC-FA02-62FF-507E-0DD9363D8A77}"/>
              </a:ext>
            </a:extLst>
          </p:cNvPr>
          <p:cNvGrpSpPr/>
          <p:nvPr/>
        </p:nvGrpSpPr>
        <p:grpSpPr>
          <a:xfrm>
            <a:off x="4381864" y="5400441"/>
            <a:ext cx="685800" cy="151606"/>
            <a:chOff x="7315200" y="4433455"/>
            <a:chExt cx="685800" cy="151606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3D353BF-C4F4-D25F-6210-00BC4653EB75}"/>
                </a:ext>
              </a:extLst>
            </p:cNvPr>
            <p:cNvCxnSpPr/>
            <p:nvPr/>
          </p:nvCxnSpPr>
          <p:spPr bwMode="auto">
            <a:xfrm>
              <a:off x="7315200" y="4495800"/>
              <a:ext cx="685800" cy="1588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ADB2DE-81A5-BB5E-5FF7-38E8E168B29C}"/>
                </a:ext>
              </a:extLst>
            </p:cNvPr>
            <p:cNvCxnSpPr/>
            <p:nvPr/>
          </p:nvCxnSpPr>
          <p:spPr bwMode="auto">
            <a:xfrm rot="5400000">
              <a:off x="7239794" y="4508861"/>
              <a:ext cx="151606" cy="794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C938EEF-7542-88FD-BAF8-F306CAD88B0D}"/>
                </a:ext>
              </a:extLst>
            </p:cNvPr>
            <p:cNvCxnSpPr/>
            <p:nvPr/>
          </p:nvCxnSpPr>
          <p:spPr bwMode="auto">
            <a:xfrm rot="5400000">
              <a:off x="7924799" y="4508861"/>
              <a:ext cx="151606" cy="794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2" name="Group 42">
            <a:extLst>
              <a:ext uri="{FF2B5EF4-FFF2-40B4-BE49-F238E27FC236}">
                <a16:creationId xmlns:a16="http://schemas.microsoft.com/office/drawing/2014/main" id="{8CCD491B-FECD-2731-5741-045AABB11F6A}"/>
              </a:ext>
            </a:extLst>
          </p:cNvPr>
          <p:cNvGrpSpPr/>
          <p:nvPr/>
        </p:nvGrpSpPr>
        <p:grpSpPr>
          <a:xfrm>
            <a:off x="4153264" y="5655957"/>
            <a:ext cx="685800" cy="151606"/>
            <a:chOff x="7315200" y="4433455"/>
            <a:chExt cx="685800" cy="151606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D889682-948B-9541-AB38-A147930681D2}"/>
                </a:ext>
              </a:extLst>
            </p:cNvPr>
            <p:cNvCxnSpPr/>
            <p:nvPr/>
          </p:nvCxnSpPr>
          <p:spPr bwMode="auto">
            <a:xfrm>
              <a:off x="7315200" y="4495800"/>
              <a:ext cx="685800" cy="1588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C6899DD-BF68-127B-81C2-238F86FB73D5}"/>
                </a:ext>
              </a:extLst>
            </p:cNvPr>
            <p:cNvCxnSpPr/>
            <p:nvPr/>
          </p:nvCxnSpPr>
          <p:spPr bwMode="auto">
            <a:xfrm rot="5400000">
              <a:off x="7239794" y="4508861"/>
              <a:ext cx="151606" cy="794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46FB361-BD92-68CD-1AB7-3DE8B4DB3540}"/>
                </a:ext>
              </a:extLst>
            </p:cNvPr>
            <p:cNvCxnSpPr/>
            <p:nvPr/>
          </p:nvCxnSpPr>
          <p:spPr bwMode="auto">
            <a:xfrm rot="5400000">
              <a:off x="7924799" y="4508861"/>
              <a:ext cx="151606" cy="794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6" name="Group 46">
            <a:extLst>
              <a:ext uri="{FF2B5EF4-FFF2-40B4-BE49-F238E27FC236}">
                <a16:creationId xmlns:a16="http://schemas.microsoft.com/office/drawing/2014/main" id="{A72C97B9-4CB0-75E0-BE91-E0D01E28B811}"/>
              </a:ext>
            </a:extLst>
          </p:cNvPr>
          <p:cNvGrpSpPr/>
          <p:nvPr/>
        </p:nvGrpSpPr>
        <p:grpSpPr>
          <a:xfrm>
            <a:off x="4610464" y="5885351"/>
            <a:ext cx="685800" cy="151606"/>
            <a:chOff x="7315200" y="4433455"/>
            <a:chExt cx="685800" cy="151606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352764-3AF0-079D-E96E-D3ABCBEDA6D6}"/>
                </a:ext>
              </a:extLst>
            </p:cNvPr>
            <p:cNvCxnSpPr/>
            <p:nvPr/>
          </p:nvCxnSpPr>
          <p:spPr bwMode="auto">
            <a:xfrm>
              <a:off x="7315200" y="4495800"/>
              <a:ext cx="685800" cy="1588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6FF80E7-708B-792B-BDA6-9246152AC292}"/>
                </a:ext>
              </a:extLst>
            </p:cNvPr>
            <p:cNvCxnSpPr/>
            <p:nvPr/>
          </p:nvCxnSpPr>
          <p:spPr bwMode="auto">
            <a:xfrm rot="5400000">
              <a:off x="7239794" y="4508861"/>
              <a:ext cx="151606" cy="794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8E9D5E4-1A78-0967-DF0A-82DCBE42461D}"/>
                </a:ext>
              </a:extLst>
            </p:cNvPr>
            <p:cNvCxnSpPr/>
            <p:nvPr/>
          </p:nvCxnSpPr>
          <p:spPr bwMode="auto">
            <a:xfrm rot="5400000">
              <a:off x="7924799" y="4508861"/>
              <a:ext cx="151606" cy="794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0" name="Group 50">
            <a:extLst>
              <a:ext uri="{FF2B5EF4-FFF2-40B4-BE49-F238E27FC236}">
                <a16:creationId xmlns:a16="http://schemas.microsoft.com/office/drawing/2014/main" id="{157B4CF5-F6E2-83ED-7204-78B13652483C}"/>
              </a:ext>
            </a:extLst>
          </p:cNvPr>
          <p:cNvGrpSpPr/>
          <p:nvPr/>
        </p:nvGrpSpPr>
        <p:grpSpPr>
          <a:xfrm>
            <a:off x="4305664" y="6190151"/>
            <a:ext cx="685800" cy="151606"/>
            <a:chOff x="7315200" y="4433455"/>
            <a:chExt cx="685800" cy="151606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9ECBEF7-AB66-C7F2-98F8-AB34354005FF}"/>
                </a:ext>
              </a:extLst>
            </p:cNvPr>
            <p:cNvCxnSpPr/>
            <p:nvPr/>
          </p:nvCxnSpPr>
          <p:spPr bwMode="auto">
            <a:xfrm>
              <a:off x="7315200" y="4495800"/>
              <a:ext cx="685800" cy="1588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214A873-ADED-FC22-698F-AE2DE2506698}"/>
                </a:ext>
              </a:extLst>
            </p:cNvPr>
            <p:cNvCxnSpPr/>
            <p:nvPr/>
          </p:nvCxnSpPr>
          <p:spPr bwMode="auto">
            <a:xfrm rot="5400000">
              <a:off x="7239794" y="4508861"/>
              <a:ext cx="151606" cy="794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10BD1AE-342A-D3A4-178D-AD3212EFB75A}"/>
                </a:ext>
              </a:extLst>
            </p:cNvPr>
            <p:cNvCxnSpPr/>
            <p:nvPr/>
          </p:nvCxnSpPr>
          <p:spPr bwMode="auto">
            <a:xfrm rot="5400000">
              <a:off x="7924799" y="4508861"/>
              <a:ext cx="151606" cy="794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DE136D5-5CEC-EFE0-6040-90814D57BB90}"/>
              </a:ext>
            </a:extLst>
          </p:cNvPr>
          <p:cNvGrpSpPr/>
          <p:nvPr/>
        </p:nvGrpSpPr>
        <p:grpSpPr>
          <a:xfrm>
            <a:off x="4229464" y="4818551"/>
            <a:ext cx="685800" cy="151606"/>
            <a:chOff x="7315200" y="4433455"/>
            <a:chExt cx="685800" cy="151606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57BBB46-3EAB-42BC-8235-4DB0441F5982}"/>
                </a:ext>
              </a:extLst>
            </p:cNvPr>
            <p:cNvCxnSpPr/>
            <p:nvPr/>
          </p:nvCxnSpPr>
          <p:spPr bwMode="auto">
            <a:xfrm>
              <a:off x="7315200" y="4495800"/>
              <a:ext cx="685800" cy="1588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5344766-6ADF-68FA-BA64-3A10059A4F34}"/>
                </a:ext>
              </a:extLst>
            </p:cNvPr>
            <p:cNvCxnSpPr/>
            <p:nvPr/>
          </p:nvCxnSpPr>
          <p:spPr bwMode="auto">
            <a:xfrm rot="5400000">
              <a:off x="7239794" y="4508861"/>
              <a:ext cx="151606" cy="794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7981473-91D0-C458-79D8-5A95012946BC}"/>
                </a:ext>
              </a:extLst>
            </p:cNvPr>
            <p:cNvCxnSpPr/>
            <p:nvPr/>
          </p:nvCxnSpPr>
          <p:spPr bwMode="auto">
            <a:xfrm rot="5400000">
              <a:off x="7924799" y="4508861"/>
              <a:ext cx="151606" cy="794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C1B1B4F7-1614-4F75-68E2-A359CEC2FAF4}"/>
              </a:ext>
            </a:extLst>
          </p:cNvPr>
          <p:cNvSpPr/>
          <p:nvPr/>
        </p:nvSpPr>
        <p:spPr>
          <a:xfrm>
            <a:off x="6078513" y="4258079"/>
            <a:ext cx="30654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Here 90% of the CIs contain the true value of the parameter</a:t>
            </a:r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6D0E08A-F1CF-3CD3-CE6C-A5D511A5AF7B}"/>
              </a:ext>
            </a:extLst>
          </p:cNvPr>
          <p:cNvSpPr/>
          <p:nvPr/>
        </p:nvSpPr>
        <p:spPr>
          <a:xfrm>
            <a:off x="119744" y="4028925"/>
            <a:ext cx="24411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Graphical representation of 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90%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CIs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is for a parameter:  </a:t>
            </a:r>
            <a:endParaRPr lang="en-US" sz="1600" dirty="0"/>
          </a:p>
        </p:txBody>
      </p:sp>
      <p:grpSp>
        <p:nvGrpSpPr>
          <p:cNvPr id="61" name="Group 64">
            <a:extLst>
              <a:ext uri="{FF2B5EF4-FFF2-40B4-BE49-F238E27FC236}">
                <a16:creationId xmlns:a16="http://schemas.microsoft.com/office/drawing/2014/main" id="{36BF87E9-2229-AFC0-1389-D8724FF7D2AE}"/>
              </a:ext>
            </a:extLst>
          </p:cNvPr>
          <p:cNvGrpSpPr/>
          <p:nvPr/>
        </p:nvGrpSpPr>
        <p:grpSpPr>
          <a:xfrm>
            <a:off x="2730529" y="3607818"/>
            <a:ext cx="1770327" cy="523220"/>
            <a:chOff x="2425723" y="3059668"/>
            <a:chExt cx="1770327" cy="52322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72AED6B-0054-E420-912D-7572CE0F116A}"/>
                </a:ext>
              </a:extLst>
            </p:cNvPr>
            <p:cNvSpPr/>
            <p:nvPr/>
          </p:nvSpPr>
          <p:spPr>
            <a:xfrm>
              <a:off x="2425723" y="3059668"/>
              <a:ext cx="125572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Take a sample.</a:t>
              </a:r>
              <a:endParaRPr lang="en-US" sz="1400" dirty="0"/>
            </a:p>
            <a:p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Compute a CI.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470649E-4CCA-6C32-6C9E-0A31DE9DCD8E}"/>
                </a:ext>
              </a:extLst>
            </p:cNvPr>
            <p:cNvCxnSpPr/>
            <p:nvPr/>
          </p:nvCxnSpPr>
          <p:spPr>
            <a:xfrm>
              <a:off x="3595856" y="3382834"/>
              <a:ext cx="600194" cy="15248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64" name="Rectangle 11263">
            <a:extLst>
              <a:ext uri="{FF2B5EF4-FFF2-40B4-BE49-F238E27FC236}">
                <a16:creationId xmlns:a16="http://schemas.microsoft.com/office/drawing/2014/main" id="{8AC5D8FB-C868-D28F-8DE1-E55BC3D2DFF0}"/>
              </a:ext>
            </a:extLst>
          </p:cNvPr>
          <p:cNvSpPr/>
          <p:nvPr/>
        </p:nvSpPr>
        <p:spPr>
          <a:xfrm>
            <a:off x="6078513" y="5024470"/>
            <a:ext cx="30654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…we just don’t know which!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B99C8E-BAC4-8C95-FF28-2531276B1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048" y="1813436"/>
            <a:ext cx="3633980" cy="5180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99C8F42-8C7C-1CD3-364C-F0C6788AEC08}"/>
              </a:ext>
            </a:extLst>
          </p:cNvPr>
          <p:cNvSpPr/>
          <p:nvPr/>
        </p:nvSpPr>
        <p:spPr>
          <a:xfrm>
            <a:off x="883379" y="2537691"/>
            <a:ext cx="730421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Under the </a:t>
            </a:r>
            <a:r>
              <a:rPr lang="en-US" sz="2000" b="1" i="1" dirty="0">
                <a:latin typeface="Times New Roman"/>
                <a:cs typeface="Times New Roman"/>
              </a:rPr>
              <a:t>frequentist definition</a:t>
            </a:r>
            <a:r>
              <a:rPr lang="en-US" sz="2000" dirty="0">
                <a:latin typeface="Times New Roman"/>
                <a:cs typeface="Times New Roman"/>
              </a:rPr>
              <a:t>, </a:t>
            </a:r>
            <a:r>
              <a:rPr lang="en-US" sz="2000" i="1" u="sng" dirty="0">
                <a:latin typeface="Times New Roman"/>
                <a:cs typeface="Times New Roman"/>
              </a:rPr>
              <a:t>probabilities</a:t>
            </a:r>
            <a:r>
              <a:rPr lang="en-US" sz="2000" dirty="0">
                <a:latin typeface="Times New Roman"/>
                <a:cs typeface="Times New Roman"/>
              </a:rPr>
              <a:t> (other than 0 or 1) </a:t>
            </a:r>
            <a:r>
              <a:rPr lang="en-US" sz="2000" i="1" u="sng" dirty="0">
                <a:latin typeface="Times New Roman"/>
                <a:cs typeface="Times New Roman"/>
              </a:rPr>
              <a:t>only exist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i="1" u="sng" dirty="0">
                <a:latin typeface="Times New Roman"/>
                <a:cs typeface="Times New Roman"/>
              </a:rPr>
              <a:t>for outcomes of experiments that haven’t happened yet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486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85185E-6 L -0.02899 0.04375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8" y="2176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899 0.04375 L 0.00018 0.08287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" y="1944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8287 L -0.04305 0.12292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0" y="1991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07407E-6 L -0.00278 0.24144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1206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305 0.12292 L 0.05729 0.13935 " pathEditMode="relative" rAng="0" ptsTypes="AA">
                                      <p:cBhvr>
                                        <p:cTn id="7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17" y="81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729 0.13935 L -0.04305 0.16181 " pathEditMode="relative" rAng="0" ptsTypes="AA">
                                      <p:cBhvr>
                                        <p:cTn id="8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17" y="1111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305 0.16181 L -0.02135 0.20046 " pathEditMode="relative" rAng="0" ptsTypes="AA">
                                      <p:cBhvr>
                                        <p:cTn id="9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6" y="1921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135 0.20046 L -0.04305 0.23912 " pathEditMode="relative" rAng="0" ptsTypes="AA">
                                      <p:cBhvr>
                                        <p:cTn id="9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1921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305 0.23912 L 0.00729 0.27755 " pathEditMode="relative" rAng="0" ptsTypes="AA">
                                      <p:cBhvr>
                                        <p:cTn id="10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7" y="1921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29 0.27755 L -0.02899 0.3213 " pathEditMode="relative" rAng="0" ptsTypes="AA">
                                      <p:cBhvr>
                                        <p:cTn id="1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2176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1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1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  <p:bldP spid="59" grpId="0"/>
      <p:bldP spid="60" grpId="0"/>
      <p:bldP spid="60" grpId="1"/>
      <p:bldP spid="1126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304800" y="1270687"/>
            <a:ext cx="8686800" cy="56247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Construction of a 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CI for a mean 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depends on: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31775" y="297248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Confidence Intervals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04800" y="2360639"/>
            <a:ext cx="5032140" cy="44354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Standard error for the mean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01692" y="2913522"/>
            <a:ext cx="8686800" cy="153106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Level of confidence 1-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endParaRPr lang="en-GB" sz="2800" dirty="0">
              <a:solidFill>
                <a:srgbClr val="000000"/>
              </a:solidFill>
              <a:latin typeface="Symbol" pitchFamily="18" charset="2"/>
            </a:endParaRPr>
          </a:p>
          <a:p>
            <a:pPr marL="1344613" lvl="2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α </a:t>
            </a: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is significance level</a:t>
            </a:r>
          </a:p>
          <a:p>
            <a:pPr marL="1344613" lvl="2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Use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α </a:t>
            </a: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to compute </a:t>
            </a:r>
            <a:r>
              <a:rPr lang="en-GB" sz="2600" i="1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GB" sz="2600" i="1" baseline="-25000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-value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35078" y="4483456"/>
            <a:ext cx="8686800" cy="108995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Two-sided (1-α)×100% CI for population mean using a sample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average and standard error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is:</a:t>
            </a: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226" y="2442829"/>
            <a:ext cx="387602" cy="38760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8900" y="5573409"/>
            <a:ext cx="3886200" cy="482600"/>
          </a:xfrm>
          <a:prstGeom prst="rect">
            <a:avLst/>
          </a:prstGeom>
        </p:spPr>
      </p:pic>
      <p:sp>
        <p:nvSpPr>
          <p:cNvPr id="4" name="Left Brace 3"/>
          <p:cNvSpPr/>
          <p:nvPr/>
        </p:nvSpPr>
        <p:spPr>
          <a:xfrm rot="16200000">
            <a:off x="3424897" y="5248614"/>
            <a:ext cx="270411" cy="171117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 rot="16200000">
            <a:off x="5449622" y="5264111"/>
            <a:ext cx="270411" cy="171117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4523" y="6339254"/>
            <a:ext cx="546100" cy="419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6478" y="6339254"/>
            <a:ext cx="558800" cy="419100"/>
          </a:xfrm>
          <a:prstGeom prst="rect">
            <a:avLst/>
          </a:prstGeom>
        </p:spPr>
      </p:pic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304800" y="1859917"/>
            <a:ext cx="8686800" cy="56247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Sample size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67872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4" grpId="0" animBg="1"/>
      <p:bldP spid="14" grpId="0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297248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Intuition: Student-t and </a:t>
            </a:r>
            <a:r>
              <a:rPr lang="en-GB" sz="4000" i="1" dirty="0" err="1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GB" sz="4000" i="1" baseline="-25000" dirty="0" err="1">
                <a:solidFill>
                  <a:srgbClr val="000000"/>
                </a:solidFill>
                <a:latin typeface="Times New Roman" pitchFamily="18" charset="0"/>
              </a:rPr>
              <a:t>c</a:t>
            </a:r>
            <a:endParaRPr lang="en-GB" sz="4000" i="1" baseline="-25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4858" t="10883" r="3526" b="2481"/>
          <a:stretch/>
        </p:blipFill>
        <p:spPr>
          <a:xfrm>
            <a:off x="1043923" y="1395621"/>
            <a:ext cx="7257200" cy="52921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43635" y="1107933"/>
            <a:ext cx="557729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Times New Roman"/>
                <a:cs typeface="Times New Roman"/>
              </a:rPr>
              <a:t>Mean’s (barrel length) approximate sampling distribution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43192" y="1871097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/>
                <a:cs typeface="Times New Roman"/>
              </a:rPr>
              <a:t>Normal distribution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09352" y="2020120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Times New Roman"/>
                <a:cs typeface="Times New Roman"/>
              </a:rPr>
              <a:t>Student-t distribution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643192" y="2227335"/>
            <a:ext cx="1092607" cy="6533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116194" y="2389452"/>
            <a:ext cx="1139113" cy="24878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09352" y="3979496"/>
            <a:ext cx="18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Times New Roman"/>
                <a:cs typeface="Times New Roman"/>
              </a:rPr>
              <a:t>Fatter in the tails</a:t>
            </a:r>
          </a:p>
        </p:txBody>
      </p:sp>
      <p:cxnSp>
        <p:nvCxnSpPr>
          <p:cNvPr id="15" name="Straight Connector 14"/>
          <p:cNvCxnSpPr>
            <a:endCxn id="13" idx="0"/>
          </p:cNvCxnSpPr>
          <p:nvPr/>
        </p:nvCxnSpPr>
        <p:spPr>
          <a:xfrm flipH="1">
            <a:off x="2348991" y="2389452"/>
            <a:ext cx="767203" cy="1590044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322805" y="4348828"/>
            <a:ext cx="0" cy="1045914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322805" y="4348828"/>
            <a:ext cx="4655898" cy="1045914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31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297248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Intuition: Student-t and </a:t>
            </a:r>
            <a:r>
              <a:rPr lang="en-GB" sz="4000" i="1" dirty="0" err="1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GB" sz="4000" i="1" baseline="-25000" dirty="0" err="1">
                <a:solidFill>
                  <a:srgbClr val="000000"/>
                </a:solidFill>
                <a:latin typeface="Times New Roman" pitchFamily="18" charset="0"/>
              </a:rPr>
              <a:t>c</a:t>
            </a:r>
            <a:endParaRPr lang="en-GB" sz="4000" i="1" baseline="-25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152885" y="1292936"/>
            <a:ext cx="3127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/>
                <a:cs typeface="Times New Roman"/>
              </a:rPr>
              <a:t>Student-t PDF, </a:t>
            </a:r>
            <a:r>
              <a:rPr lang="en-US" sz="2400" b="1" dirty="0" err="1">
                <a:latin typeface="Times New Roman"/>
                <a:cs typeface="Times New Roman"/>
              </a:rPr>
              <a:t>d.f.</a:t>
            </a:r>
            <a:r>
              <a:rPr lang="en-US" sz="2400" b="1" dirty="0">
                <a:latin typeface="Times New Roman"/>
                <a:cs typeface="Times New Roman"/>
              </a:rPr>
              <a:t> = 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6315" y="6275214"/>
            <a:ext cx="5264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>
                <a:latin typeface="Times New Roman"/>
                <a:cs typeface="Times New Roman"/>
              </a:rPr>
              <a:t>t</a:t>
            </a:r>
            <a:r>
              <a:rPr lang="en-US" sz="2400" i="1" baseline="-25000" dirty="0" err="1">
                <a:latin typeface="Times New Roman"/>
                <a:cs typeface="Times New Roman"/>
              </a:rPr>
              <a:t>c</a:t>
            </a:r>
            <a:r>
              <a:rPr lang="en-US" sz="2400" dirty="0">
                <a:latin typeface="Times New Roman"/>
                <a:cs typeface="Times New Roman"/>
              </a:rPr>
              <a:t> = 3.18 for (two-sided) 95% confidence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11074"/>
          <a:stretch/>
        </p:blipFill>
        <p:spPr>
          <a:xfrm>
            <a:off x="1204580" y="1715319"/>
            <a:ext cx="6729932" cy="461510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3391152" y="5263801"/>
            <a:ext cx="0" cy="261881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83645" y="5272166"/>
            <a:ext cx="0" cy="261881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802426" y="5559948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3.18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056516" y="5564964"/>
            <a:ext cx="665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-3.18 </a:t>
            </a:r>
            <a:endParaRPr lang="en-US" dirty="0"/>
          </a:p>
        </p:txBody>
      </p:sp>
      <p:sp>
        <p:nvSpPr>
          <p:cNvPr id="15" name="Left-Right Arrow 14"/>
          <p:cNvSpPr/>
          <p:nvPr/>
        </p:nvSpPr>
        <p:spPr>
          <a:xfrm>
            <a:off x="3810138" y="4862616"/>
            <a:ext cx="1793776" cy="204775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233318" y="3807378"/>
            <a:ext cx="10567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Times New Roman"/>
                <a:cs typeface="Times New Roman"/>
              </a:rPr>
              <a:t>Area =</a:t>
            </a:r>
          </a:p>
          <a:p>
            <a:pPr algn="ctr"/>
            <a:r>
              <a:rPr lang="en-US" sz="2400" dirty="0">
                <a:latin typeface="Times New Roman"/>
                <a:cs typeface="Times New Roman"/>
              </a:rPr>
              <a:t>0.95</a:t>
            </a:r>
            <a:endParaRPr lang="en-US" sz="24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260438" y="5259073"/>
            <a:ext cx="0" cy="261881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873430" y="4957912"/>
            <a:ext cx="665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-5.84 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7152504" y="5254345"/>
            <a:ext cx="0" cy="261881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817868" y="4953184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5.84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228602" y="3802650"/>
            <a:ext cx="10567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Times New Roman"/>
                <a:cs typeface="Times New Roman"/>
              </a:rPr>
              <a:t>Area =</a:t>
            </a:r>
          </a:p>
          <a:p>
            <a:pPr algn="ctr"/>
            <a:r>
              <a:rPr lang="en-US" sz="2400" dirty="0">
                <a:latin typeface="Times New Roman"/>
                <a:cs typeface="Times New Roman"/>
              </a:rPr>
              <a:t>0.99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741599" y="6283580"/>
            <a:ext cx="5264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>
                <a:latin typeface="Times New Roman"/>
                <a:cs typeface="Times New Roman"/>
              </a:rPr>
              <a:t>t</a:t>
            </a:r>
            <a:r>
              <a:rPr lang="en-US" sz="2400" i="1" baseline="-25000" dirty="0" err="1">
                <a:latin typeface="Times New Roman"/>
                <a:cs typeface="Times New Roman"/>
              </a:rPr>
              <a:t>c</a:t>
            </a:r>
            <a:r>
              <a:rPr lang="en-US" sz="2400" dirty="0">
                <a:latin typeface="Times New Roman"/>
                <a:cs typeface="Times New Roman"/>
              </a:rPr>
              <a:t> = 5.84 for (two-sided) 99% confidence</a:t>
            </a:r>
          </a:p>
        </p:txBody>
      </p:sp>
    </p:spTree>
    <p:extLst>
      <p:ext uri="{BB962C8B-B14F-4D97-AF65-F5344CB8AC3E}">
        <p14:creationId xmlns:p14="http://schemas.microsoft.com/office/powerpoint/2010/main" val="88032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3" grpId="0"/>
      <p:bldP spid="13" grpId="1"/>
      <p:bldP spid="14" grpId="0"/>
      <p:bldP spid="14" grpId="1"/>
      <p:bldP spid="15" grpId="0" animBg="1"/>
      <p:bldP spid="15" grpId="1" animBg="1"/>
      <p:bldP spid="15" grpId="2" animBg="1"/>
      <p:bldP spid="16" grpId="0"/>
      <p:bldP spid="16" grpId="1"/>
      <p:bldP spid="18" grpId="0"/>
      <p:bldP spid="20" grpId="0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28600" y="945546"/>
            <a:ext cx="8686800" cy="557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Compute a 99% two sided confidence interval for the the RI of a glass shard using this sample set: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231775" y="220608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Example: Confidence Intervals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671469" y="1998358"/>
          <a:ext cx="3201988" cy="4137660"/>
        </p:xfrm>
        <a:graphic>
          <a:graphicData uri="http://schemas.openxmlformats.org/drawingml/2006/table">
            <a:tbl>
              <a:tblPr/>
              <a:tblGrid>
                <a:gridCol w="1490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Fragment #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Fragment 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-1" r="30867"/>
          <a:stretch/>
        </p:blipFill>
        <p:spPr>
          <a:xfrm>
            <a:off x="4219800" y="2177443"/>
            <a:ext cx="2910206" cy="3918557"/>
          </a:xfrm>
          <a:prstGeom prst="rect">
            <a:avLst/>
          </a:prstGeom>
        </p:spPr>
      </p:pic>
      <p:sp>
        <p:nvSpPr>
          <p:cNvPr id="2" name="Right Brace 1"/>
          <p:cNvSpPr/>
          <p:nvPr/>
        </p:nvSpPr>
        <p:spPr>
          <a:xfrm>
            <a:off x="7156468" y="2064180"/>
            <a:ext cx="873062" cy="413766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074283" y="3360367"/>
            <a:ext cx="6125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Times New Roman"/>
                <a:cs typeface="Times New Roman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04674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220608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Example: Confidence Intervals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71966" y="1152137"/>
            <a:ext cx="8880274" cy="4708981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Data 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x &lt;- c(1.52005,1.52003,1.52001,1.52004,1.52000,1.52001,1.52008,1.52011,1.52008,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     1.52008,1.52008)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n &lt;- length(x)</a:t>
            </a:r>
          </a:p>
          <a:p>
            <a:endParaRPr lang="en-US" sz="12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Estimate of mean:</a:t>
            </a:r>
          </a:p>
          <a:p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mu.hat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&lt;- mean(x)</a:t>
            </a:r>
          </a:p>
          <a:p>
            <a:endParaRPr lang="en-US" sz="12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Standard deviation</a:t>
            </a:r>
          </a:p>
          <a:p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sdx.hat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&lt;- 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sd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(x)</a:t>
            </a:r>
          </a:p>
          <a:p>
            <a:endParaRPr lang="en-US" sz="12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Standard error</a:t>
            </a:r>
          </a:p>
          <a:p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se.hat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&lt;- 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sd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(x)/sqrt(n)</a:t>
            </a:r>
          </a:p>
          <a:p>
            <a:endParaRPr lang="en-US" sz="12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Compute </a:t>
            </a:r>
            <a:r>
              <a:rPr lang="en-US" sz="1200" dirty="0" err="1">
                <a:solidFill>
                  <a:srgbClr val="FFFF00"/>
                </a:solidFill>
                <a:latin typeface="Courier"/>
                <a:cs typeface="Courier"/>
              </a:rPr>
              <a:t>tc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 for given sample size and chosen confidence level</a:t>
            </a:r>
          </a:p>
          <a:p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conf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 &lt;- 0.99</a:t>
            </a: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alpha &lt;- 1-conf</a:t>
            </a:r>
          </a:p>
          <a:p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tc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   &lt;- 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qt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(1 - alpha/2, 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df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= n-1)</a:t>
            </a:r>
          </a:p>
          <a:p>
            <a:endParaRPr lang="en-US" sz="12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Put the CI together:</a:t>
            </a:r>
          </a:p>
          <a:p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mu.hat.lo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&lt;- 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mu.hat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- 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tc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*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se.hat</a:t>
            </a:r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mu.hat.hi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&lt;- 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mu.hat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+ 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tc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*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se.hat</a:t>
            </a:r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c(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mu.hat.lo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, 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mu.hat.hi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)</a:t>
            </a:r>
          </a:p>
          <a:p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  <a:p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169" y="3863100"/>
            <a:ext cx="2421406" cy="288905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055710" y="6614902"/>
            <a:ext cx="1203767" cy="1323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F7B988A-3134-B92D-8EDB-1B69D5A912ED}"/>
              </a:ext>
            </a:extLst>
          </p:cNvPr>
          <p:cNvSpPr txBox="1"/>
          <p:nvPr/>
        </p:nvSpPr>
        <p:spPr>
          <a:xfrm>
            <a:off x="7151914" y="6085114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ci_twosided_ex.R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69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9373</TotalTime>
  <Words>2836</Words>
  <Application>Microsoft Macintosh PowerPoint</Application>
  <PresentationFormat>On-screen Show (4:3)</PresentationFormat>
  <Paragraphs>433</Paragraphs>
  <Slides>38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Calibri Light</vt:lpstr>
      <vt:lpstr>Courier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Petraco</dc:creator>
  <cp:lastModifiedBy>Nicholas Petraco</cp:lastModifiedBy>
  <cp:revision>95</cp:revision>
  <dcterms:created xsi:type="dcterms:W3CDTF">2024-01-12T03:11:32Z</dcterms:created>
  <dcterms:modified xsi:type="dcterms:W3CDTF">2024-03-11T15:15:59Z</dcterms:modified>
</cp:coreProperties>
</file>