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75" r:id="rId6"/>
    <p:sldId id="272" r:id="rId7"/>
    <p:sldId id="273" r:id="rId8"/>
    <p:sldId id="274" r:id="rId9"/>
    <p:sldId id="276" r:id="rId10"/>
    <p:sldId id="260" r:id="rId11"/>
    <p:sldId id="265" r:id="rId12"/>
    <p:sldId id="263" r:id="rId13"/>
    <p:sldId id="261" r:id="rId14"/>
    <p:sldId id="266" r:id="rId15"/>
    <p:sldId id="269" r:id="rId16"/>
    <p:sldId id="277" r:id="rId17"/>
    <p:sldId id="262" r:id="rId18"/>
    <p:sldId id="278" r:id="rId19"/>
    <p:sldId id="279" r:id="rId20"/>
    <p:sldId id="280" r:id="rId21"/>
    <p:sldId id="271" r:id="rId22"/>
    <p:sldId id="282" r:id="rId23"/>
    <p:sldId id="270" r:id="rId24"/>
    <p:sldId id="283" r:id="rId25"/>
    <p:sldId id="284" r:id="rId26"/>
    <p:sldId id="285" r:id="rId27"/>
    <p:sldId id="287" r:id="rId28"/>
    <p:sldId id="288" r:id="rId29"/>
    <p:sldId id="289" r:id="rId30"/>
    <p:sldId id="29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1"/>
    <p:restoredTop sz="96154"/>
  </p:normalViewPr>
  <p:slideViewPr>
    <p:cSldViewPr snapToGrid="0">
      <p:cViewPr varScale="1">
        <p:scale>
          <a:sx n="118" d="100"/>
          <a:sy n="118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9536-8021-AE42-997B-46909172203F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331-78F1-BD4F-9FC3-518E7466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5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9536-8021-AE42-997B-46909172203F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331-78F1-BD4F-9FC3-518E7466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7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9536-8021-AE42-997B-46909172203F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331-78F1-BD4F-9FC3-518E7466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7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9536-8021-AE42-997B-46909172203F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331-78F1-BD4F-9FC3-518E7466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3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9536-8021-AE42-997B-46909172203F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331-78F1-BD4F-9FC3-518E7466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6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9536-8021-AE42-997B-46909172203F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331-78F1-BD4F-9FC3-518E7466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7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9536-8021-AE42-997B-46909172203F}" type="datetimeFigureOut">
              <a:rPr lang="en-US" smtClean="0"/>
              <a:t>3/29/24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331-78F1-BD4F-9FC3-518E7466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9536-8021-AE42-997B-46909172203F}" type="datetimeFigureOut">
              <a:rPr lang="en-US" smtClean="0"/>
              <a:t>3/29/24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331-78F1-BD4F-9FC3-518E7466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3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9536-8021-AE42-997B-46909172203F}" type="datetimeFigureOut">
              <a:rPr lang="en-US" smtClean="0"/>
              <a:t>3/29/24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331-78F1-BD4F-9FC3-518E7466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9536-8021-AE42-997B-46909172203F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331-78F1-BD4F-9FC3-518E7466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8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9536-8021-AE42-997B-46909172203F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331-78F1-BD4F-9FC3-518E7466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7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F9536-8021-AE42-997B-46909172203F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CE331-78F1-BD4F-9FC3-518E7466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0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18.emf"/><Relationship Id="rId7" Type="http://schemas.openxmlformats.org/officeDocument/2006/relationships/image" Target="../media/image3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tl.nist.gov/div898/handbook/eda/section3/eda35h.htm" TargetMode="External"/><Relationship Id="rId5" Type="http://schemas.openxmlformats.org/officeDocument/2006/relationships/hyperlink" Target="https://www.fda.gov/media/158416/download" TargetMode="External"/><Relationship Id="rId4" Type="http://schemas.openxmlformats.org/officeDocument/2006/relationships/hyperlink" Target="https://www.epa.gov/sites/default/files/2015-08/documents/g9s-final.pdf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18070D1-3D88-F66C-D5FD-7A7A96253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1019216-613A-DF2D-71F4-48859A464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D9B87E5-38F7-44D6-431F-A57D85E06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Outlier Analysis</a:t>
            </a:r>
          </a:p>
        </p:txBody>
      </p:sp>
    </p:spTree>
    <p:extLst>
      <p:ext uri="{BB962C8B-B14F-4D97-AF65-F5344CB8AC3E}">
        <p14:creationId xmlns:p14="http://schemas.microsoft.com/office/powerpoint/2010/main" val="3232316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5D0EA5-DF5E-8E8D-7FF5-11503BCE1986}"/>
              </a:ext>
            </a:extLst>
          </p:cNvPr>
          <p:cNvSpPr txBox="1"/>
          <p:nvPr/>
        </p:nvSpPr>
        <p:spPr>
          <a:xfrm>
            <a:off x="435427" y="544677"/>
            <a:ext cx="8055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Grubbs Test for Outliers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920949A-9D07-54DA-DF0A-8B74D49AA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038514-8E02-ADAA-B12F-1FB6327A297E}"/>
              </a:ext>
            </a:extLst>
          </p:cNvPr>
          <p:cNvSpPr txBox="1"/>
          <p:nvPr/>
        </p:nvSpPr>
        <p:spPr>
          <a:xfrm>
            <a:off x="435427" y="1416526"/>
            <a:ext cx="7783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more formal way to test for outliers is (two-sided) Grubbs test statistic: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99A384-71A8-6B6E-BD1D-A4160254997A}"/>
              </a:ext>
            </a:extLst>
          </p:cNvPr>
          <p:cNvSpPr txBox="1"/>
          <p:nvPr/>
        </p:nvSpPr>
        <p:spPr>
          <a:xfrm>
            <a:off x="1107620" y="3060907"/>
            <a:ext cx="5674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There are no outliers in the data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There is exactly one outlier in the data 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908B42-CA2D-4FC0-BBF8-2BD3E40FB4D2}"/>
              </a:ext>
            </a:extLst>
          </p:cNvPr>
          <p:cNvSpPr txBox="1"/>
          <p:nvPr/>
        </p:nvSpPr>
        <p:spPr>
          <a:xfrm>
            <a:off x="571498" y="4188529"/>
            <a:ext cx="7783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						   the sampling distribution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(messy but) known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AC9ADA-25D0-A6A5-4E25-60930FD6B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793" y="4301994"/>
            <a:ext cx="2499179" cy="2954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85CC73-F5F2-0DD4-28D9-89A268617E18}"/>
              </a:ext>
            </a:extLst>
          </p:cNvPr>
          <p:cNvSpPr txBox="1"/>
          <p:nvPr/>
        </p:nvSpPr>
        <p:spPr>
          <a:xfrm>
            <a:off x="483032" y="5354386"/>
            <a:ext cx="7783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data’s distribution is not normal or you don’t want to assume it is, the sampling distribution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approximated with a bootstrap (keep in mind the caveats)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8F5064-E7A3-9A8A-9640-D29FC6AC8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2251009"/>
            <a:ext cx="2514600" cy="70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9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F4D77F-5E6D-710C-1A8D-E1382FD29BD1}"/>
              </a:ext>
            </a:extLst>
          </p:cNvPr>
          <p:cNvSpPr txBox="1"/>
          <p:nvPr/>
        </p:nvSpPr>
        <p:spPr>
          <a:xfrm>
            <a:off x="435427" y="544677"/>
            <a:ext cx="8055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Grubbs Test for Outliers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8966796-6B8A-EBC5-5F60-725771CCA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3C89BB-DE4E-6707-1691-116D22519875}"/>
              </a:ext>
            </a:extLst>
          </p:cNvPr>
          <p:cNvSpPr txBox="1"/>
          <p:nvPr/>
        </p:nvSpPr>
        <p:spPr>
          <a:xfrm>
            <a:off x="707570" y="1808917"/>
            <a:ext cx="7783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Grubbs is used to detect a single outlier in a data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34515-264B-4933-B5A9-80564132BAFD}"/>
              </a:ext>
            </a:extLst>
          </p:cNvPr>
          <p:cNvSpPr txBox="1"/>
          <p:nvPr/>
        </p:nvSpPr>
        <p:spPr>
          <a:xfrm>
            <a:off x="729341" y="3038053"/>
            <a:ext cx="77832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Grubbs can be “iterated” to pick out multiple suspect outliers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 detected outlier and run the Grubb test again. Repeat until no outliers are detected.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cognizant of possible masking issues!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presence of multiple close outliers can inflate scale measures (usually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hide their presence</a:t>
            </a:r>
          </a:p>
        </p:txBody>
      </p:sp>
    </p:spTree>
    <p:extLst>
      <p:ext uri="{BB962C8B-B14F-4D97-AF65-F5344CB8AC3E}">
        <p14:creationId xmlns:p14="http://schemas.microsoft.com/office/powerpoint/2010/main" val="235133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A9896-B2ED-CF18-24C5-E956C0012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4A287A-DE9F-2D69-1419-6E6069D8738A}"/>
              </a:ext>
            </a:extLst>
          </p:cNvPr>
          <p:cNvSpPr txBox="1"/>
          <p:nvPr/>
        </p:nvSpPr>
        <p:spPr>
          <a:xfrm>
            <a:off x="435427" y="544677"/>
            <a:ext cx="8055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Grubbs Test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8111729-038F-EF97-6F74-5A8C4C778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75CBC7-8B57-76EB-8098-DED34DB9DD1E}"/>
              </a:ext>
            </a:extLst>
          </p:cNvPr>
          <p:cNvSpPr txBox="1"/>
          <p:nvPr/>
        </p:nvSpPr>
        <p:spPr>
          <a:xfrm>
            <a:off x="642259" y="1687285"/>
            <a:ext cx="8055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1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</a:t>
            </a:r>
            <a:r>
              <a:rPr lang="en-US" sz="2400" dirty="0">
                <a:solidFill>
                  <a:srgbClr val="21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laboratory cholesterol (TC) readings from 20 subjects with hypercholesterolemia: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211E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1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266, 273, 273, 274, 275, 276, 276, 276, 277, 277, 278, 278, 278, 279, 279, 280, 281, 282, 282, 284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F21759-FDE4-B1FA-F7D3-A24CE74D3EB3}"/>
              </a:ext>
            </a:extLst>
          </p:cNvPr>
          <p:cNvSpPr txBox="1"/>
          <p:nvPr/>
        </p:nvSpPr>
        <p:spPr>
          <a:xfrm>
            <a:off x="642259" y="4524384"/>
            <a:ext cx="81751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1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Assuming the data is drawn form a normal distribution (check!), perform a Grubbs test to check for an outlier.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3026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86A19D-3CE7-C8A6-D301-F3BA44C7E353}"/>
              </a:ext>
            </a:extLst>
          </p:cNvPr>
          <p:cNvSpPr txBox="1"/>
          <p:nvPr/>
        </p:nvSpPr>
        <p:spPr>
          <a:xfrm>
            <a:off x="435427" y="544677"/>
            <a:ext cx="8055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Grubbs Test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42B4D25-9E43-A058-BDF3-5E9FD97F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513C7B-ED04-2A89-02BA-7BCFBC094687}"/>
              </a:ext>
            </a:extLst>
          </p:cNvPr>
          <p:cNvSpPr/>
          <p:nvPr/>
        </p:nvSpPr>
        <p:spPr>
          <a:xfrm>
            <a:off x="811230" y="1401136"/>
            <a:ext cx="7222429" cy="4832092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chemeClr val="accent2"/>
                </a:solidFill>
                <a:latin typeface="Courier"/>
                <a:cs typeface="Courier"/>
              </a:rPr>
              <a:t>library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outliers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fr-FR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x &lt;- c(266, 273, 273, 274, 275, 276, 276, 276, 277, 277, </a:t>
            </a:r>
          </a:p>
          <a:p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      278, 278, 278, 279, 279, 280, 281, 282, 282, 284)</a:t>
            </a:r>
          </a:p>
          <a:p>
            <a:endParaRPr lang="fr-FR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400" dirty="0">
                <a:solidFill>
                  <a:srgbClr val="FFFF00"/>
                </a:solidFill>
                <a:latin typeface="Courier"/>
                <a:cs typeface="Courier"/>
              </a:rPr>
              <a:t># Check </a:t>
            </a:r>
            <a:r>
              <a:rPr lang="fr-FR" sz="1400" dirty="0" err="1">
                <a:solidFill>
                  <a:srgbClr val="FFFF00"/>
                </a:solidFill>
                <a:latin typeface="Courier"/>
                <a:cs typeface="Courier"/>
              </a:rPr>
              <a:t>data's</a:t>
            </a:r>
            <a:r>
              <a:rPr lang="fr-FR" sz="140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fr-FR" sz="1400" dirty="0" err="1">
                <a:solidFill>
                  <a:srgbClr val="FFFF00"/>
                </a:solidFill>
                <a:latin typeface="Courier"/>
                <a:cs typeface="Courier"/>
              </a:rPr>
              <a:t>normality</a:t>
            </a:r>
            <a:r>
              <a:rPr lang="fr-FR" sz="140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fr-FR" sz="1400" dirty="0" err="1">
                <a:solidFill>
                  <a:srgbClr val="FFFF00"/>
                </a:solidFill>
                <a:latin typeface="Courier"/>
                <a:cs typeface="Courier"/>
              </a:rPr>
              <a:t>visually</a:t>
            </a:r>
            <a:r>
              <a:rPr lang="fr-FR" sz="1400" dirty="0">
                <a:solidFill>
                  <a:srgbClr val="FFFF00"/>
                </a:solidFill>
                <a:latin typeface="Courier"/>
                <a:cs typeface="Courier"/>
              </a:rPr>
              <a:t>:</a:t>
            </a:r>
          </a:p>
          <a:p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boxplot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endParaRPr lang="fr-FR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qqnorm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qqline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endParaRPr lang="fr-FR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zx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&lt;- (x-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mean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(x))/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(x) </a:t>
            </a:r>
            <a:r>
              <a:rPr lang="fr-FR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fr-FR" sz="1400" dirty="0" err="1">
                <a:solidFill>
                  <a:srgbClr val="FFFF00"/>
                </a:solidFill>
                <a:latin typeface="Courier"/>
                <a:cs typeface="Courier"/>
              </a:rPr>
              <a:t>Standardize</a:t>
            </a:r>
            <a:r>
              <a:rPr lang="fr-FR" sz="140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fr-FR" sz="1400" dirty="0" err="1">
                <a:solidFill>
                  <a:srgbClr val="FFFF00"/>
                </a:solidFill>
                <a:latin typeface="Courier"/>
                <a:cs typeface="Courier"/>
              </a:rPr>
              <a:t>scale</a:t>
            </a:r>
            <a:endParaRPr lang="fr-FR" sz="14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qqnorm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zx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ylim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= c(-3,3))</a:t>
            </a:r>
          </a:p>
          <a:p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qqline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zx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fr-FR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fr-FR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fr-FR" sz="1400" dirty="0" err="1">
                <a:solidFill>
                  <a:srgbClr val="FFFF00"/>
                </a:solidFill>
                <a:latin typeface="Courier"/>
                <a:cs typeface="Courier"/>
              </a:rPr>
              <a:t>Grubbs</a:t>
            </a:r>
            <a:r>
              <a:rPr lang="fr-FR" sz="1400" dirty="0">
                <a:solidFill>
                  <a:srgbClr val="FFFF00"/>
                </a:solidFill>
                <a:latin typeface="Courier"/>
                <a:cs typeface="Courier"/>
              </a:rPr>
              <a:t> test(s): </a:t>
            </a:r>
            <a:r>
              <a:rPr lang="fr-FR" sz="1400" dirty="0" err="1">
                <a:solidFill>
                  <a:srgbClr val="FFFF00"/>
                </a:solidFill>
                <a:latin typeface="Courier"/>
                <a:cs typeface="Courier"/>
              </a:rPr>
              <a:t>Clunky</a:t>
            </a:r>
            <a:r>
              <a:rPr lang="fr-FR" sz="1400" dirty="0">
                <a:solidFill>
                  <a:srgbClr val="FFFF00"/>
                </a:solidFill>
                <a:latin typeface="Courier"/>
                <a:cs typeface="Courier"/>
              </a:rPr>
              <a:t>.....</a:t>
            </a:r>
          </a:p>
          <a:p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grubbs.test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(x, type = 10)               </a:t>
            </a:r>
            <a:r>
              <a:rPr lang="fr-FR" sz="1400" dirty="0">
                <a:solidFill>
                  <a:srgbClr val="FFFF00"/>
                </a:solidFill>
                <a:latin typeface="Courier"/>
                <a:cs typeface="Courier"/>
              </a:rPr>
              <a:t># Ha: </a:t>
            </a:r>
            <a:r>
              <a:rPr lang="fr-FR" sz="1400" dirty="0" err="1">
                <a:solidFill>
                  <a:srgbClr val="FFFF00"/>
                </a:solidFill>
                <a:latin typeface="Courier"/>
                <a:cs typeface="Courier"/>
              </a:rPr>
              <a:t>low</a:t>
            </a:r>
            <a:r>
              <a:rPr lang="fr-FR" sz="1400" dirty="0">
                <a:solidFill>
                  <a:srgbClr val="FFFF00"/>
                </a:solidFill>
                <a:latin typeface="Courier"/>
                <a:cs typeface="Courier"/>
              </a:rPr>
              <a:t> val </a:t>
            </a:r>
            <a:r>
              <a:rPr lang="fr-FR" sz="1400" dirty="0" err="1">
                <a:solidFill>
                  <a:srgbClr val="FFFF00"/>
                </a:solidFill>
                <a:latin typeface="Courier"/>
                <a:cs typeface="Courier"/>
              </a:rPr>
              <a:t>outlier</a:t>
            </a:r>
            <a:endParaRPr lang="fr-FR" sz="14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grubbs.test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(x, type = 10, opposite = 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T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) </a:t>
            </a:r>
            <a:r>
              <a:rPr lang="fr-FR" sz="1400" dirty="0">
                <a:solidFill>
                  <a:srgbClr val="FFFF00"/>
                </a:solidFill>
                <a:latin typeface="Courier"/>
                <a:cs typeface="Courier"/>
              </a:rPr>
              <a:t># Ha: high val </a:t>
            </a:r>
            <a:r>
              <a:rPr lang="fr-FR" sz="1400" dirty="0" err="1">
                <a:solidFill>
                  <a:srgbClr val="FFFF00"/>
                </a:solidFill>
                <a:latin typeface="Courier"/>
                <a:cs typeface="Courier"/>
              </a:rPr>
              <a:t>outlier</a:t>
            </a:r>
            <a:endParaRPr lang="fr-FR" sz="14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grubbs.test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(x, type = 11)               </a:t>
            </a:r>
            <a:r>
              <a:rPr lang="fr-FR" sz="1400" dirty="0">
                <a:solidFill>
                  <a:srgbClr val="FFFF00"/>
                </a:solidFill>
                <a:latin typeface="Courier"/>
                <a:cs typeface="Courier"/>
              </a:rPr>
              <a:t># Ha: ends </a:t>
            </a:r>
            <a:r>
              <a:rPr lang="fr-FR" sz="1400" dirty="0" err="1">
                <a:solidFill>
                  <a:srgbClr val="FFFF00"/>
                </a:solidFill>
                <a:latin typeface="Courier"/>
                <a:cs typeface="Courier"/>
              </a:rPr>
              <a:t>outliers</a:t>
            </a:r>
            <a:endParaRPr lang="fr-FR" sz="14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grubbs.test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(x, type = 20)               </a:t>
            </a:r>
            <a:r>
              <a:rPr lang="fr-FR" sz="1400" dirty="0">
                <a:solidFill>
                  <a:srgbClr val="FFFF00"/>
                </a:solidFill>
                <a:latin typeface="Courier"/>
                <a:cs typeface="Courier"/>
              </a:rPr>
              <a:t># Ha: </a:t>
            </a:r>
            <a:r>
              <a:rPr lang="fr-FR" sz="1400" dirty="0" err="1">
                <a:solidFill>
                  <a:srgbClr val="FFFF00"/>
                </a:solidFill>
                <a:latin typeface="Courier"/>
                <a:cs typeface="Courier"/>
              </a:rPr>
              <a:t>lowest</a:t>
            </a:r>
            <a:r>
              <a:rPr lang="fr-FR" sz="140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fr-FR" sz="1400" dirty="0" err="1">
                <a:solidFill>
                  <a:srgbClr val="FFFF00"/>
                </a:solidFill>
                <a:latin typeface="Courier"/>
                <a:cs typeface="Courier"/>
              </a:rPr>
              <a:t>two</a:t>
            </a:r>
            <a:r>
              <a:rPr lang="fr-FR" sz="140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fr-FR" sz="1400" dirty="0" err="1">
                <a:solidFill>
                  <a:srgbClr val="FFFF00"/>
                </a:solidFill>
                <a:latin typeface="Courier"/>
                <a:cs typeface="Courier"/>
              </a:rPr>
              <a:t>outliers</a:t>
            </a:r>
            <a:r>
              <a:rPr lang="fr-FR" sz="140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F1379F-5396-68B2-D789-3DFC45EA6AE0}"/>
              </a:ext>
            </a:extLst>
          </p:cNvPr>
          <p:cNvSpPr txBox="1"/>
          <p:nvPr/>
        </p:nvSpPr>
        <p:spPr>
          <a:xfrm>
            <a:off x="5747657" y="3198167"/>
            <a:ext cx="17491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grubbs_ex.R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791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1BB94A-A9FE-394D-5DB3-8B6E14681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685" y="632971"/>
            <a:ext cx="4292292" cy="4324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58C70D-F0EE-3427-ADC6-BB05F3549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970"/>
            <a:ext cx="4448629" cy="432413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7940A69-C276-3337-7D3E-8D62141C0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A974D8-C061-7D0E-C98B-D680B0AED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1813" y="5204856"/>
            <a:ext cx="4945743" cy="154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56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39B22-0EF6-DC16-73F9-522449763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52CEC6-07E6-A92C-BD11-1583D5FE6C7A}"/>
              </a:ext>
            </a:extLst>
          </p:cNvPr>
          <p:cNvSpPr txBox="1"/>
          <p:nvPr/>
        </p:nvSpPr>
        <p:spPr>
          <a:xfrm>
            <a:off x="435427" y="544677"/>
            <a:ext cx="8055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Grubbs 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F21F3-99CD-427E-BD12-4D5DF4E97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DB3CF7-6EEE-9459-3C74-76066D02FD3C}"/>
              </a:ext>
            </a:extLst>
          </p:cNvPr>
          <p:cNvSpPr txBox="1"/>
          <p:nvPr/>
        </p:nvSpPr>
        <p:spPr>
          <a:xfrm>
            <a:off x="435427" y="1416526"/>
            <a:ext cx="805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do a Grubbs test with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parametric bootstrap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3804-35A2-9629-38FA-AA8AF6E6E2FD}"/>
              </a:ext>
            </a:extLst>
          </p:cNvPr>
          <p:cNvSpPr txBox="1"/>
          <p:nvPr/>
        </p:nvSpPr>
        <p:spPr>
          <a:xfrm>
            <a:off x="435427" y="2167640"/>
            <a:ext cx="8055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nice thing about the bootstrap is that we don’t have to assume the data is normal.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E7737-5A98-64CA-B138-DEF9B69F5F6B}"/>
              </a:ext>
            </a:extLst>
          </p:cNvPr>
          <p:cNvSpPr txBox="1"/>
          <p:nvPr/>
        </p:nvSpPr>
        <p:spPr>
          <a:xfrm>
            <a:off x="435427" y="3074126"/>
            <a:ext cx="80554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use a non-parametric bootstrap, but then we may be bootstrapping outliers as legit data, so caution should be taken.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006AB-29FD-7529-60A7-BBF28D9DCA95}"/>
              </a:ext>
            </a:extLst>
          </p:cNvPr>
          <p:cNvSpPr txBox="1"/>
          <p:nvPr/>
        </p:nvSpPr>
        <p:spPr>
          <a:xfrm>
            <a:off x="435427" y="4335318"/>
            <a:ext cx="80554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Grubbs test with a bootstrap: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 distribution model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data to generate bootstrap samples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an approximate sampling distribution of the Grubbs statistic using the bootstrap samples.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achieved significance level (bootstrap “p-value”) of the original sample’s Grubbs statistic</a:t>
            </a:r>
          </a:p>
        </p:txBody>
      </p:sp>
    </p:spTree>
    <p:extLst>
      <p:ext uri="{BB962C8B-B14F-4D97-AF65-F5344CB8AC3E}">
        <p14:creationId xmlns:p14="http://schemas.microsoft.com/office/powerpoint/2010/main" val="166238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EE443-9CF9-BA9A-38C8-879C91603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CD2840-F855-9487-3583-B187BA2ADCE8}"/>
              </a:ext>
            </a:extLst>
          </p:cNvPr>
          <p:cNvSpPr txBox="1"/>
          <p:nvPr/>
        </p:nvSpPr>
        <p:spPr>
          <a:xfrm>
            <a:off x="435427" y="544677"/>
            <a:ext cx="80554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Parametric Bootstrap Grubbs Test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BABFABC-022C-0687-F33F-6B26FDE1E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EACF27-A196-F20B-8405-E098F52B747A}"/>
              </a:ext>
            </a:extLst>
          </p:cNvPr>
          <p:cNvSpPr txBox="1"/>
          <p:nvPr/>
        </p:nvSpPr>
        <p:spPr>
          <a:xfrm>
            <a:off x="642259" y="1687285"/>
            <a:ext cx="8055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1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again the </a:t>
            </a:r>
            <a:r>
              <a:rPr lang="en-US" sz="2400" dirty="0">
                <a:solidFill>
                  <a:srgbClr val="21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laboratory cholesterol (TC) readings from 20 subjects with hypercholesterolemia: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211E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1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266, 273, 273, 274, 275, 276, 276, 276, 277, 277, 278, 278, 278, 279, 279, 280, 281, 282, 282, 284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835CC-96A3-110A-7DDE-7E55398625C0}"/>
              </a:ext>
            </a:extLst>
          </p:cNvPr>
          <p:cNvSpPr txBox="1"/>
          <p:nvPr/>
        </p:nvSpPr>
        <p:spPr>
          <a:xfrm>
            <a:off x="642259" y="4186927"/>
            <a:ext cx="817517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1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a parametric bootstrap Grubbs test to check for an outlier assuming: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1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is drawn form student-T distribution with </a:t>
            </a:r>
            <a:r>
              <a:rPr lang="en-US" sz="2200" i="1" dirty="0">
                <a:solidFill>
                  <a:srgbClr val="21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− </a:t>
            </a:r>
            <a:r>
              <a:rPr lang="en-US" sz="2200" dirty="0">
                <a:solidFill>
                  <a:srgbClr val="21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= 19 </a:t>
            </a:r>
            <a:r>
              <a:rPr lang="en-US" sz="2200" dirty="0" err="1">
                <a:solidFill>
                  <a:srgbClr val="21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dof</a:t>
            </a:r>
            <a:endParaRPr lang="en-US" sz="2200" dirty="0">
              <a:solidFill>
                <a:srgbClr val="211E1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1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sample mean replaced by the sample median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1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standard deviation replaced by the sample MAD</a:t>
            </a:r>
          </a:p>
          <a:p>
            <a:endParaRPr lang="en-US" sz="2200" dirty="0">
              <a:solidFill>
                <a:srgbClr val="211E1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880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2C6AD-1802-E2F0-1ECB-DE898A26A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0440A3-1AFC-1DD5-A6BF-AA89CFB0A608}"/>
              </a:ext>
            </a:extLst>
          </p:cNvPr>
          <p:cNvSpPr txBox="1"/>
          <p:nvPr/>
        </p:nvSpPr>
        <p:spPr>
          <a:xfrm>
            <a:off x="435427" y="337848"/>
            <a:ext cx="8055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Grubbs 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D90D13-8762-CFA9-F126-F5D772A52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70F47B-0F8F-DD63-CC3D-4EA91E53D39D}"/>
              </a:ext>
            </a:extLst>
          </p:cNvPr>
          <p:cNvSpPr/>
          <p:nvPr/>
        </p:nvSpPr>
        <p:spPr>
          <a:xfrm>
            <a:off x="57035" y="1727708"/>
            <a:ext cx="8945868" cy="353943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chemeClr val="accent2"/>
                </a:solidFill>
                <a:latin typeface="Courier"/>
                <a:cs typeface="Courier"/>
              </a:rPr>
              <a:t>library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frequtils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fr-FR" sz="1400" dirty="0" err="1">
                <a:solidFill>
                  <a:schemeClr val="accent2"/>
                </a:solidFill>
                <a:latin typeface="Courier"/>
                <a:cs typeface="Courier"/>
              </a:rPr>
              <a:t>library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extraDistr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fr-FR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x &lt;- c(266, 273, 273, 274, 275, 276, 276, 276, 277, 277,</a:t>
            </a:r>
          </a:p>
          <a:p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      278, 278, 278, 279, 279, 280, 281, 282, 282, 284)</a:t>
            </a:r>
          </a:p>
          <a:p>
            <a:endParaRPr lang="fr-FR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fr-FR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x.md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median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x.s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 &lt;- 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mad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n    &lt;- 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length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grubbs.parametric.bs.test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</a:p>
          <a:p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xdat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           = x,</a:t>
            </a:r>
          </a:p>
          <a:p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rdist.func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     = 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rlst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,                                        </a:t>
            </a:r>
            <a:r>
              <a:rPr lang="fr-FR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fr-FR" sz="1400" dirty="0" err="1">
                <a:solidFill>
                  <a:srgbClr val="FFFF00"/>
                </a:solidFill>
                <a:latin typeface="Courier"/>
                <a:cs typeface="Courier"/>
              </a:rPr>
              <a:t>Data’s</a:t>
            </a:r>
            <a:r>
              <a:rPr lang="fr-FR" sz="140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fr-FR" sz="1400" dirty="0" err="1">
                <a:solidFill>
                  <a:srgbClr val="FFFF00"/>
                </a:solidFill>
                <a:latin typeface="Courier"/>
                <a:cs typeface="Courier"/>
              </a:rPr>
              <a:t>dist</a:t>
            </a:r>
            <a:endParaRPr lang="fr-FR" sz="14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rdist.args.list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list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(n = n, 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df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=n-1, mu = 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x.md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, sigma = 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x.s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), </a:t>
            </a:r>
            <a:r>
              <a:rPr lang="fr-FR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fr-FR" sz="1400" dirty="0" err="1">
                <a:solidFill>
                  <a:srgbClr val="FFFF00"/>
                </a:solidFill>
                <a:latin typeface="Courier"/>
                <a:cs typeface="Courier"/>
              </a:rPr>
              <a:t>dist’d</a:t>
            </a:r>
            <a:r>
              <a:rPr lang="fr-FR" sz="1400" dirty="0">
                <a:solidFill>
                  <a:srgbClr val="FFFF00"/>
                </a:solidFill>
                <a:latin typeface="Courier"/>
                <a:cs typeface="Courier"/>
              </a:rPr>
              <a:t> params</a:t>
            </a:r>
          </a:p>
          <a:p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num.B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          x= 2000)</a:t>
            </a:r>
          </a:p>
          <a:p>
            <a:endParaRPr lang="fr-FR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1E6E99-5BC5-C5AB-1200-E4DB1C17ABC1}"/>
              </a:ext>
            </a:extLst>
          </p:cNvPr>
          <p:cNvSpPr/>
          <p:nvPr/>
        </p:nvSpPr>
        <p:spPr>
          <a:xfrm>
            <a:off x="217714" y="4289918"/>
            <a:ext cx="8473713" cy="478025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AD747-4D33-5AA7-29A9-EE745DF7D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8" y="1067648"/>
            <a:ext cx="2645646" cy="3081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EFAEF6-C5C2-CD10-F4A8-2C2390BE1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305" y="5535386"/>
            <a:ext cx="5854700" cy="1181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1463BE-CA47-97DC-C767-B075FBE65B3D}"/>
              </a:ext>
            </a:extLst>
          </p:cNvPr>
          <p:cNvSpPr txBox="1"/>
          <p:nvPr/>
        </p:nvSpPr>
        <p:spPr>
          <a:xfrm>
            <a:off x="3864424" y="3274369"/>
            <a:ext cx="173316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grubbs_bs.R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7ACBCC-D230-B0B1-C08A-2DE7C027D0AC}"/>
              </a:ext>
            </a:extLst>
          </p:cNvPr>
          <p:cNvSpPr txBox="1"/>
          <p:nvPr/>
        </p:nvSpPr>
        <p:spPr>
          <a:xfrm>
            <a:off x="435427" y="544677"/>
            <a:ext cx="8055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Tietjen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-Moore Test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98CB0A-5487-F731-7704-433D20A3D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5D22CA-84BC-8159-D7E2-5CFBD5249056}"/>
              </a:ext>
            </a:extLst>
          </p:cNvPr>
          <p:cNvSpPr txBox="1"/>
          <p:nvPr/>
        </p:nvSpPr>
        <p:spPr>
          <a:xfrm>
            <a:off x="435427" y="1416526"/>
            <a:ext cx="7783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the data is normal, a test for exactly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outliers is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Tietjen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-Moore test.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68ECD6-A3D5-7A31-2AA6-A7ACB92D2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601" y="2277023"/>
            <a:ext cx="2105255" cy="2488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FC74F9-3C81-0F78-BF09-D7955F15BF52}"/>
              </a:ext>
            </a:extLst>
          </p:cNvPr>
          <p:cNvSpPr txBox="1"/>
          <p:nvPr/>
        </p:nvSpPr>
        <p:spPr>
          <a:xfrm>
            <a:off x="1336220" y="4541405"/>
            <a:ext cx="5674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There are no outliers in the data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There are exactly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outliers in the data set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5FAA4E-FDEC-BD70-7565-1D177EA54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826" y="3465454"/>
            <a:ext cx="3222171" cy="8213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A03DCE-A6C6-32F6-2579-0640C2DFB4BE}"/>
              </a:ext>
            </a:extLst>
          </p:cNvPr>
          <p:cNvSpPr txBox="1"/>
          <p:nvPr/>
        </p:nvSpPr>
        <p:spPr>
          <a:xfrm>
            <a:off x="435427" y="5653393"/>
            <a:ext cx="819694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absolute residuals sorted in increasing order and        is the sample mean residual with the largest k residuals removed.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ECEA33-5854-E6D0-F7B5-01E093E76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907" y="3690649"/>
            <a:ext cx="2418806" cy="4232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DF353C-DC42-6FC8-EAE4-D3475106C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4821" y="5757706"/>
            <a:ext cx="437152" cy="4605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CB5BC8-6512-6A5B-E261-A2E34FA1E933}"/>
              </a:ext>
            </a:extLst>
          </p:cNvPr>
          <p:cNvSpPr txBox="1"/>
          <p:nvPr/>
        </p:nvSpPr>
        <p:spPr>
          <a:xfrm>
            <a:off x="435427" y="2155790"/>
            <a:ext cx="7783286" cy="1218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again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Guess number of outliers,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statistic is then:</a:t>
            </a:r>
          </a:p>
        </p:txBody>
      </p:sp>
    </p:spTree>
    <p:extLst>
      <p:ext uri="{BB962C8B-B14F-4D97-AF65-F5344CB8AC3E}">
        <p14:creationId xmlns:p14="http://schemas.microsoft.com/office/powerpoint/2010/main" val="406654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392376-4697-4E92-1902-5E7F74DD26FD}"/>
              </a:ext>
            </a:extLst>
          </p:cNvPr>
          <p:cNvSpPr txBox="1"/>
          <p:nvPr/>
        </p:nvSpPr>
        <p:spPr>
          <a:xfrm>
            <a:off x="435427" y="305190"/>
            <a:ext cx="8055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Tietjen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-Moore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2E054-4C7A-04AD-D75C-8075D1A48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E6473C-469A-2186-9BFC-66FF58B3681D}"/>
              </a:ext>
            </a:extLst>
          </p:cNvPr>
          <p:cNvSpPr txBox="1"/>
          <p:nvPr/>
        </p:nvSpPr>
        <p:spPr>
          <a:xfrm>
            <a:off x="642259" y="1687285"/>
            <a:ext cx="8055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1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RI’s of glass type 6 in the </a:t>
            </a:r>
            <a:r>
              <a:rPr lang="en-US" sz="2400" dirty="0" err="1">
                <a:solidFill>
                  <a:srgbClr val="21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mlbench</a:t>
            </a:r>
            <a:r>
              <a:rPr lang="en-US" sz="2400" dirty="0">
                <a:solidFill>
                  <a:srgbClr val="21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  <a:r>
              <a:rPr lang="en-US" sz="2400" dirty="0">
                <a:solidFill>
                  <a:srgbClr val="21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0B45D-ED58-C0A7-5C83-CD86C9224696}"/>
              </a:ext>
            </a:extLst>
          </p:cNvPr>
          <p:cNvSpPr txBox="1"/>
          <p:nvPr/>
        </p:nvSpPr>
        <p:spPr>
          <a:xfrm>
            <a:off x="174172" y="4056298"/>
            <a:ext cx="87521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AutoNum type="alphaLcPeriod"/>
            </a:pPr>
            <a:r>
              <a:rPr lang="en-US" sz="2000" dirty="0">
                <a:solidFill>
                  <a:srgbClr val="21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data and speculate about the number of possible outliers</a:t>
            </a:r>
          </a:p>
          <a:p>
            <a:pPr marL="457200" indent="-457200">
              <a:buAutoNum type="alphaLcPeriod"/>
            </a:pPr>
            <a:r>
              <a:rPr lang="en-US" sz="2000" dirty="0">
                <a:solidFill>
                  <a:srgbClr val="21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Standardize the data and check its fit against the standard normal distribution</a:t>
            </a:r>
          </a:p>
          <a:p>
            <a:pPr marL="457200" indent="-457200">
              <a:buAutoNum type="alphaLcPeriod"/>
            </a:pPr>
            <a:r>
              <a:rPr lang="en-US" sz="2000" dirty="0">
                <a:solidFill>
                  <a:srgbClr val="21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a parametric bootstrap </a:t>
            </a:r>
            <a:r>
              <a:rPr lang="en-US" sz="2000" dirty="0" err="1">
                <a:solidFill>
                  <a:srgbClr val="21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Tietjen</a:t>
            </a:r>
            <a:r>
              <a:rPr lang="en-US" sz="2000" dirty="0">
                <a:solidFill>
                  <a:srgbClr val="21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-Moore test to check for outliers assuming the standardized data follows a standard normal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E52549-8D48-74F1-6F41-654C739D8B7D}"/>
              </a:ext>
            </a:extLst>
          </p:cNvPr>
          <p:cNvSpPr txBox="1"/>
          <p:nvPr/>
        </p:nvSpPr>
        <p:spPr>
          <a:xfrm>
            <a:off x="1785256" y="2450888"/>
            <a:ext cx="56823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1.51905, 1.51937, 1.51829, 1.51852,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1.51299, 1.51888, 1.51916, 1.51969,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1.51115</a:t>
            </a:r>
          </a:p>
        </p:txBody>
      </p:sp>
    </p:spTree>
    <p:extLst>
      <p:ext uri="{BB962C8B-B14F-4D97-AF65-F5344CB8AC3E}">
        <p14:creationId xmlns:p14="http://schemas.microsoft.com/office/powerpoint/2010/main" val="288806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BACF7DC-0D14-D42E-D3AF-BBB28424D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5CD9A1-8971-7934-73FA-8A4D44F5C61C}"/>
              </a:ext>
            </a:extLst>
          </p:cNvPr>
          <p:cNvSpPr txBox="1"/>
          <p:nvPr/>
        </p:nvSpPr>
        <p:spPr>
          <a:xfrm>
            <a:off x="526612" y="1393372"/>
            <a:ext cx="7783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are extreme observations that may or may not be legitimate data.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AE051-721C-2A29-9899-557FFD86BD09}"/>
              </a:ext>
            </a:extLst>
          </p:cNvPr>
          <p:cNvSpPr txBox="1"/>
          <p:nvPr/>
        </p:nvSpPr>
        <p:spPr>
          <a:xfrm>
            <a:off x="526612" y="2358517"/>
            <a:ext cx="7783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can be due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33BBA-3547-564C-1A8D-AED48AC2BF31}"/>
              </a:ext>
            </a:extLst>
          </p:cNvPr>
          <p:cNvSpPr txBox="1"/>
          <p:nvPr/>
        </p:nvSpPr>
        <p:spPr>
          <a:xfrm>
            <a:off x="450412" y="2870144"/>
            <a:ext cx="778328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bad data/measurements/technique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good BUT something about the data’s probability distribution has changed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the mean has changed</a:t>
            </a:r>
          </a:p>
          <a:p>
            <a:pPr lvl="2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good, BUT something about the data’s generating process is different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outside the linear response region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good, AND something scientifically interesting happened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rejected the null hypothesis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F89FF14-EC03-9CBF-6E67-968B9449C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9" y="505708"/>
            <a:ext cx="9104312" cy="7679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Outlier Analysis</a:t>
            </a:r>
          </a:p>
        </p:txBody>
      </p:sp>
    </p:spTree>
    <p:extLst>
      <p:ext uri="{BB962C8B-B14F-4D97-AF65-F5344CB8AC3E}">
        <p14:creationId xmlns:p14="http://schemas.microsoft.com/office/powerpoint/2010/main" val="410141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C12A00-6F0F-1E7B-62D4-4220927405F5}"/>
              </a:ext>
            </a:extLst>
          </p:cNvPr>
          <p:cNvSpPr txBox="1"/>
          <p:nvPr/>
        </p:nvSpPr>
        <p:spPr>
          <a:xfrm>
            <a:off x="435427" y="305190"/>
            <a:ext cx="8055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Tietjen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-Moore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FE6F2-2E9F-9147-D9D9-5600F7548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27B211-DABF-7B2F-F512-24FEDF1252AE}"/>
              </a:ext>
            </a:extLst>
          </p:cNvPr>
          <p:cNvSpPr/>
          <p:nvPr/>
        </p:nvSpPr>
        <p:spPr>
          <a:xfrm>
            <a:off x="165892" y="991694"/>
            <a:ext cx="7171079" cy="4832092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chemeClr val="accent2"/>
                </a:solidFill>
                <a:latin typeface="Courier"/>
                <a:cs typeface="Courier"/>
              </a:rPr>
              <a:t>library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frequtils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fr-FR" sz="1400" dirty="0" err="1">
                <a:solidFill>
                  <a:schemeClr val="accent2"/>
                </a:solidFill>
                <a:latin typeface="Courier"/>
                <a:cs typeface="Courier"/>
              </a:rPr>
              <a:t>library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mlbench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fr-FR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data(Glass)</a:t>
            </a:r>
          </a:p>
          <a:p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boxplot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Glass$RI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~ 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Glass$Type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fr-FR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glass.type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fr-FR" sz="1400" dirty="0">
                <a:solidFill>
                  <a:srgbClr val="00B050"/>
                </a:solidFill>
                <a:latin typeface="Courier"/>
                <a:cs typeface="Courier"/>
              </a:rPr>
              <a:t>"6"</a:t>
            </a:r>
          </a:p>
          <a:p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idx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       &lt;- 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which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Glass$Type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== 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glass.type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       &lt;- Glass[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idx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, ]</a:t>
            </a:r>
          </a:p>
          <a:p>
            <a:endParaRPr lang="fr-FR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x          &lt;- 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dat$RI</a:t>
            </a:r>
            <a:endParaRPr lang="fr-FR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x.std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     &lt;- (x-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mean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(x))/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(x) </a:t>
            </a:r>
            <a:r>
              <a:rPr lang="fr-FR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fr-FR" sz="1400" dirty="0" err="1">
                <a:solidFill>
                  <a:srgbClr val="FFFF00"/>
                </a:solidFill>
                <a:latin typeface="Courier"/>
                <a:cs typeface="Courier"/>
              </a:rPr>
              <a:t>Standardize</a:t>
            </a:r>
            <a:r>
              <a:rPr lang="fr-FR" sz="1400" dirty="0">
                <a:solidFill>
                  <a:srgbClr val="FFFF00"/>
                </a:solidFill>
                <a:latin typeface="Courier"/>
                <a:cs typeface="Courier"/>
              </a:rPr>
              <a:t> the data</a:t>
            </a:r>
          </a:p>
          <a:p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boxplot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x.std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, horizontal = 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T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fr-FR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400" dirty="0">
                <a:solidFill>
                  <a:srgbClr val="FFFF00"/>
                </a:solidFill>
                <a:latin typeface="Courier"/>
                <a:cs typeface="Courier"/>
              </a:rPr>
              <a:t># Check for fit to standard normal</a:t>
            </a:r>
          </a:p>
          <a:p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qqnorm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x.std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xlim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=c(-3,3), 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ylim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=c(-3,3))</a:t>
            </a:r>
          </a:p>
          <a:p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qqline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x.std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fr-FR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fr-FR" sz="1400" dirty="0" err="1">
                <a:solidFill>
                  <a:srgbClr val="FFFF00"/>
                </a:solidFill>
                <a:latin typeface="Courier"/>
                <a:cs typeface="Courier"/>
              </a:rPr>
              <a:t>Tietjen</a:t>
            </a:r>
            <a:r>
              <a:rPr lang="fr-FR" sz="1400" dirty="0">
                <a:solidFill>
                  <a:srgbClr val="FFFF00"/>
                </a:solidFill>
                <a:latin typeface="Courier"/>
                <a:cs typeface="Courier"/>
              </a:rPr>
              <a:t>-Moore test:</a:t>
            </a:r>
          </a:p>
          <a:p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k &lt;- 2 </a:t>
            </a:r>
            <a:r>
              <a:rPr lang="fr-FR" sz="1400" dirty="0">
                <a:solidFill>
                  <a:srgbClr val="FFFF00"/>
                </a:solidFill>
                <a:latin typeface="Courier"/>
                <a:cs typeface="Courier"/>
              </a:rPr>
              <a:t># assume </a:t>
            </a:r>
            <a:r>
              <a:rPr lang="fr-FR" sz="1400" dirty="0" err="1">
                <a:solidFill>
                  <a:srgbClr val="FFFF00"/>
                </a:solidFill>
                <a:latin typeface="Courier"/>
                <a:cs typeface="Courier"/>
              </a:rPr>
              <a:t>two</a:t>
            </a:r>
            <a:r>
              <a:rPr lang="fr-FR" sz="140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fr-FR" sz="1400" dirty="0" err="1">
                <a:solidFill>
                  <a:srgbClr val="FFFF00"/>
                </a:solidFill>
                <a:latin typeface="Courier"/>
                <a:cs typeface="Courier"/>
              </a:rPr>
              <a:t>outliers</a:t>
            </a:r>
            <a:endParaRPr lang="fr-FR" sz="14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tm.parametric.bs.test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xdat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= x, k = k, </a:t>
            </a:r>
          </a:p>
          <a:p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                     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confidence.level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= 0.95)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997917-BD0E-8D60-982E-883052F95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822" y="991694"/>
            <a:ext cx="2830286" cy="26677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9118D8-A3D2-E58E-8141-0FD99C068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4" y="5866306"/>
            <a:ext cx="4842840" cy="9043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A82675-58C3-74A2-DC53-A2E2CA9C1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828" y="3893897"/>
            <a:ext cx="2536372" cy="2964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8DCDF4-1013-2988-2B5F-CDD0936BF78B}"/>
              </a:ext>
            </a:extLst>
          </p:cNvPr>
          <p:cNvSpPr txBox="1"/>
          <p:nvPr/>
        </p:nvSpPr>
        <p:spPr>
          <a:xfrm>
            <a:off x="3791631" y="1299350"/>
            <a:ext cx="181492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tm_test_ex.R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74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C164D-2699-7EA4-A229-FE64F93C4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1516A5-DD5C-1DFB-3633-ED66843E136A}"/>
              </a:ext>
            </a:extLst>
          </p:cNvPr>
          <p:cNvSpPr txBox="1"/>
          <p:nvPr/>
        </p:nvSpPr>
        <p:spPr>
          <a:xfrm>
            <a:off x="435427" y="544677"/>
            <a:ext cx="8055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Rosner 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2DF75-8925-5115-BB98-8089BF19B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F27557-B8E8-C9A9-AFBE-8EADC2653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169E27-993F-CA1C-0F57-EC8414DDBFF8}"/>
              </a:ext>
            </a:extLst>
          </p:cNvPr>
          <p:cNvSpPr txBox="1"/>
          <p:nvPr/>
        </p:nvSpPr>
        <p:spPr>
          <a:xfrm>
            <a:off x="119740" y="1220584"/>
            <a:ext cx="7783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the data is normal, detecting at most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outliers is the Rosner test.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24A9CE-B45A-F347-603F-1C3D4A26C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481" y="2077308"/>
            <a:ext cx="2105255" cy="2488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AF6533-30AC-510F-80C0-53445E09B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2" y="3018193"/>
            <a:ext cx="1891393" cy="2744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CCA4AD-5A58-AA95-8BAD-9E6438407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969" y="3302187"/>
            <a:ext cx="1282700" cy="457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8F905A-9258-FC8C-EE1A-85A78E1DD25F}"/>
              </a:ext>
            </a:extLst>
          </p:cNvPr>
          <p:cNvSpPr txBox="1"/>
          <p:nvPr/>
        </p:nvSpPr>
        <p:spPr>
          <a:xfrm>
            <a:off x="1034141" y="3256161"/>
            <a:ext cx="47461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“Studentized” max residual: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AA5819-7EE4-AAE4-3463-680602A66B2E}"/>
              </a:ext>
            </a:extLst>
          </p:cNvPr>
          <p:cNvSpPr txBox="1"/>
          <p:nvPr/>
        </p:nvSpPr>
        <p:spPr>
          <a:xfrm>
            <a:off x="1045027" y="3748283"/>
            <a:ext cx="69450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the data value responsible for the max residual and repeat this process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− 1 more times.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B1691A-AA4F-02AF-AFF3-C80E8CB99891}"/>
              </a:ext>
            </a:extLst>
          </p:cNvPr>
          <p:cNvSpPr txBox="1"/>
          <p:nvPr/>
        </p:nvSpPr>
        <p:spPr>
          <a:xfrm>
            <a:off x="576943" y="4546251"/>
            <a:ext cx="85670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sampling distribution for the Rosner test statistics is approximately known.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∈{1, …,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and confidence level 1-</a:t>
            </a:r>
            <a:r>
              <a:rPr lang="en-US" sz="2000" dirty="0">
                <a:latin typeface="Symbol" pitchFamily="2" charset="2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critical values are given as: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D0F009C-BB0A-FF54-9A41-D8BC114D1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829" y="5962522"/>
            <a:ext cx="3886200" cy="6692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55F9C6-4418-C82F-2A01-443A9DE085E2}"/>
              </a:ext>
            </a:extLst>
          </p:cNvPr>
          <p:cNvSpPr txBox="1"/>
          <p:nvPr/>
        </p:nvSpPr>
        <p:spPr>
          <a:xfrm>
            <a:off x="4139297" y="5791381"/>
            <a:ext cx="1945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student-T quantile with: 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D1E3D9-B27B-6132-71EF-42A0C9908AC3}"/>
              </a:ext>
            </a:extLst>
          </p:cNvPr>
          <p:cNvSpPr txBox="1"/>
          <p:nvPr/>
        </p:nvSpPr>
        <p:spPr>
          <a:xfrm>
            <a:off x="6900634" y="5768431"/>
            <a:ext cx="15648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degrees of freedom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0208C1-2CE3-0919-B498-0224AEE1C03E}"/>
              </a:ext>
            </a:extLst>
          </p:cNvPr>
          <p:cNvSpPr txBox="1"/>
          <p:nvPr/>
        </p:nvSpPr>
        <p:spPr>
          <a:xfrm>
            <a:off x="7821388" y="6143245"/>
            <a:ext cx="10175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lang="en-US" sz="14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2F38026-0935-9007-24C5-25B3B0BDC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8915" y="5839770"/>
            <a:ext cx="869950" cy="1651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05BF798-D7D5-98D8-E9AA-23AC651C01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4338" y="6162759"/>
            <a:ext cx="1786164" cy="42663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8FE4BF-ACF7-BB5F-EC41-B7CF34582557}"/>
              </a:ext>
            </a:extLst>
          </p:cNvPr>
          <p:cNvCxnSpPr>
            <a:cxnSpLocks/>
          </p:cNvCxnSpPr>
          <p:nvPr/>
        </p:nvCxnSpPr>
        <p:spPr>
          <a:xfrm flipH="1">
            <a:off x="3310616" y="5940382"/>
            <a:ext cx="828681" cy="936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2721D0-5645-EAEC-F0C2-FFAD1E803F23}"/>
              </a:ext>
            </a:extLst>
          </p:cNvPr>
          <p:cNvCxnSpPr>
            <a:cxnSpLocks/>
          </p:cNvCxnSpPr>
          <p:nvPr/>
        </p:nvCxnSpPr>
        <p:spPr>
          <a:xfrm flipH="1">
            <a:off x="3312891" y="6060124"/>
            <a:ext cx="1000578" cy="358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D14D46-B44F-3919-F1BD-5D03AD16BBE1}"/>
              </a:ext>
            </a:extLst>
          </p:cNvPr>
          <p:cNvSpPr txBox="1"/>
          <p:nvPr/>
        </p:nvSpPr>
        <p:spPr>
          <a:xfrm>
            <a:off x="119740" y="1590697"/>
            <a:ext cx="77832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again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Guess an upper bound on the number of outliers,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AB338-B06D-B70F-43F5-912ADC753DC5}"/>
              </a:ext>
            </a:extLst>
          </p:cNvPr>
          <p:cNvSpPr txBox="1"/>
          <p:nvPr/>
        </p:nvSpPr>
        <p:spPr>
          <a:xfrm>
            <a:off x="119740" y="2265613"/>
            <a:ext cx="77832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statistics are computed as: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residuals:</a:t>
            </a:r>
          </a:p>
        </p:txBody>
      </p:sp>
    </p:spTree>
    <p:extLst>
      <p:ext uri="{BB962C8B-B14F-4D97-AF65-F5344CB8AC3E}">
        <p14:creationId xmlns:p14="http://schemas.microsoft.com/office/powerpoint/2010/main" val="253473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/>
      <p:bldP spid="23" grpId="0"/>
      <p:bldP spid="24" grpId="0"/>
      <p:bldP spid="25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A236A-5A8D-50B1-995A-4106F817E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7A30E5-5C7F-1E39-27D6-C9567AF7DF4F}"/>
              </a:ext>
            </a:extLst>
          </p:cNvPr>
          <p:cNvSpPr txBox="1"/>
          <p:nvPr/>
        </p:nvSpPr>
        <p:spPr>
          <a:xfrm>
            <a:off x="435427" y="370501"/>
            <a:ext cx="8055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Rosner 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0D89ED-0DB4-2A32-2B3A-31A85F24F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975CE2-DCD9-4200-A1C0-FC3D38F82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C1366B-422F-A18A-99C8-4EF83E11B4DE}"/>
              </a:ext>
            </a:extLst>
          </p:cNvPr>
          <p:cNvSpPr txBox="1"/>
          <p:nvPr/>
        </p:nvSpPr>
        <p:spPr>
          <a:xfrm>
            <a:off x="228599" y="1118100"/>
            <a:ext cx="694508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to their corresponding critical values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83179-9C93-8D17-CFBE-2DA0ECA9A652}"/>
              </a:ext>
            </a:extLst>
          </p:cNvPr>
          <p:cNvSpPr txBox="1"/>
          <p:nvPr/>
        </p:nvSpPr>
        <p:spPr>
          <a:xfrm>
            <a:off x="707569" y="1576304"/>
            <a:ext cx="78812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effective number of outliers is the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which the test statistic is greater than the critical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B232C6-E1E7-EC69-9CFE-D95DBDD4623E}"/>
              </a:ext>
            </a:extLst>
          </p:cNvPr>
          <p:cNvSpPr txBox="1"/>
          <p:nvPr/>
        </p:nvSpPr>
        <p:spPr>
          <a:xfrm>
            <a:off x="228598" y="2275263"/>
            <a:ext cx="88827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Luckily, there is an R-package 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EnvStats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will do these messy calculations for us: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3D581C-A925-9AE5-6AC5-E7E819AB79F3}"/>
              </a:ext>
            </a:extLst>
          </p:cNvPr>
          <p:cNvSpPr/>
          <p:nvPr/>
        </p:nvSpPr>
        <p:spPr>
          <a:xfrm>
            <a:off x="307406" y="3039505"/>
            <a:ext cx="8651537" cy="3785652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chemeClr val="accent2"/>
                </a:solidFill>
                <a:latin typeface="Courier"/>
                <a:cs typeface="Courier"/>
              </a:rPr>
              <a:t>library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EnvStats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fr-FR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fr-FR" sz="1200" dirty="0" err="1">
                <a:solidFill>
                  <a:srgbClr val="FFFF00"/>
                </a:solidFill>
                <a:latin typeface="Courier"/>
                <a:cs typeface="Courier"/>
              </a:rPr>
              <a:t>Some</a:t>
            </a:r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 data </a:t>
            </a:r>
            <a:r>
              <a:rPr lang="fr-FR" sz="1200" dirty="0" err="1">
                <a:solidFill>
                  <a:srgbClr val="FFFF00"/>
                </a:solidFill>
                <a:latin typeface="Courier"/>
                <a:cs typeface="Courier"/>
              </a:rPr>
              <a:t>from</a:t>
            </a:r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fr-FR" sz="1200" dirty="0" err="1">
                <a:solidFill>
                  <a:srgbClr val="FFFF00"/>
                </a:solidFill>
                <a:latin typeface="Courier"/>
                <a:cs typeface="Courier"/>
              </a:rPr>
              <a:t>Rosner's</a:t>
            </a:r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 1983 </a:t>
            </a:r>
            <a:r>
              <a:rPr lang="fr-FR" sz="1200" dirty="0" err="1">
                <a:solidFill>
                  <a:srgbClr val="FFFF00"/>
                </a:solidFill>
                <a:latin typeface="Courier"/>
                <a:cs typeface="Courier"/>
              </a:rPr>
              <a:t>paper</a:t>
            </a:r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:</a:t>
            </a:r>
          </a:p>
          <a:p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x &lt;- c(-0.25, 0.68, 0.94, 1.15, 1.20, 1.26, 1.26, 1.34, 1.38, 1.43, 1.49, 1.49, 1.55, 1.56,</a:t>
            </a:r>
          </a:p>
          <a:p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      1.58, 1.65, 1.69, 1.70, 1.76, 1.77, 1.81, 1.91, 1.94, 1.96, 1.99, 2.06, 2.09, 2.10,</a:t>
            </a:r>
          </a:p>
          <a:p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      2.14, 2.15, 2.23, 2.24, 2.26, 2.35, 2.37, 2.40, 2.47, 2.54, 2.62, 2.64, 2.90, 2.92,</a:t>
            </a:r>
          </a:p>
          <a:p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      2.92, 2.93, 3.21, 3.26, 3.30, 3.59, 3.68, 4.30, 4.64, 5.34, 5.42, 6.01)</a:t>
            </a:r>
          </a:p>
          <a:p>
            <a:endParaRPr lang="fr-FR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boxplot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(x, horizontal =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T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fr-FR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# Check data </a:t>
            </a:r>
            <a:r>
              <a:rPr lang="fr-FR" sz="1200" dirty="0" err="1">
                <a:solidFill>
                  <a:srgbClr val="FFFF00"/>
                </a:solidFill>
                <a:latin typeface="Courier"/>
                <a:cs typeface="Courier"/>
              </a:rPr>
              <a:t>normality</a:t>
            </a:r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:</a:t>
            </a:r>
          </a:p>
          <a:p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x.std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 &lt;- (x-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mean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(x))/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qqnorm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qqnorm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x.std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qqline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x.std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fr-FR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k &lt;- 10 </a:t>
            </a:r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fr-FR" sz="1200" dirty="0" err="1">
                <a:solidFill>
                  <a:srgbClr val="FFFF00"/>
                </a:solidFill>
                <a:latin typeface="Courier"/>
                <a:cs typeface="Courier"/>
              </a:rPr>
              <a:t>Speculate</a:t>
            </a:r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fr-FR" sz="1200" dirty="0" err="1">
                <a:solidFill>
                  <a:srgbClr val="FFFF00"/>
                </a:solidFill>
                <a:latin typeface="Courier"/>
                <a:cs typeface="Courier"/>
              </a:rPr>
              <a:t>there</a:t>
            </a:r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 are up to 10 </a:t>
            </a:r>
            <a:r>
              <a:rPr lang="fr-FR" sz="1200" dirty="0" err="1">
                <a:solidFill>
                  <a:srgbClr val="FFFF00"/>
                </a:solidFill>
                <a:latin typeface="Courier"/>
                <a:cs typeface="Courier"/>
              </a:rPr>
              <a:t>outliers</a:t>
            </a:r>
            <a:endParaRPr lang="fr-FR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rosnerTest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(x, k = k, alpha = 0.05,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warn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 = TRUE)</a:t>
            </a:r>
          </a:p>
          <a:p>
            <a:endParaRPr lang="fr-FR" sz="12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0870A0-723A-CBAC-AA60-1F0361AD3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751" y="4713515"/>
            <a:ext cx="4222823" cy="20128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C7A1AD-E49F-000E-B83C-A9CABA2083E9}"/>
              </a:ext>
            </a:extLst>
          </p:cNvPr>
          <p:cNvSpPr txBox="1"/>
          <p:nvPr/>
        </p:nvSpPr>
        <p:spPr>
          <a:xfrm>
            <a:off x="5602616" y="3117855"/>
            <a:ext cx="191270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rosner_test_ex.R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7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32D92-5CEB-6570-44B1-3B68D392E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B8EC0A-B536-5EFF-BBE5-1677A84115F9}"/>
              </a:ext>
            </a:extLst>
          </p:cNvPr>
          <p:cNvSpPr txBox="1"/>
          <p:nvPr/>
        </p:nvSpPr>
        <p:spPr>
          <a:xfrm>
            <a:off x="435426" y="1416526"/>
            <a:ext cx="8490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Dixon Q statistic tests for 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outliers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data sets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FD421-C718-7C30-8A57-267A4E1AB654}"/>
              </a:ext>
            </a:extLst>
          </p:cNvPr>
          <p:cNvSpPr txBox="1"/>
          <p:nvPr/>
        </p:nvSpPr>
        <p:spPr>
          <a:xfrm>
            <a:off x="2057401" y="2970348"/>
            <a:ext cx="641168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value is an outlier –or–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value is an outlier –or–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the minimum or maximum value is an outlier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E2E55-2A07-A801-A968-D1AC55147898}"/>
              </a:ext>
            </a:extLst>
          </p:cNvPr>
          <p:cNvSpPr txBox="1"/>
          <p:nvPr/>
        </p:nvSpPr>
        <p:spPr>
          <a:xfrm>
            <a:off x="2057401" y="2203989"/>
            <a:ext cx="481148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outliers in the data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38286C-D7F3-2E21-7879-05B54C845B0C}"/>
              </a:ext>
            </a:extLst>
          </p:cNvPr>
          <p:cNvSpPr txBox="1"/>
          <p:nvPr/>
        </p:nvSpPr>
        <p:spPr>
          <a:xfrm>
            <a:off x="1371600" y="2171331"/>
            <a:ext cx="4828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2654E7-14D2-1B87-31E0-C218EB017EF2}"/>
              </a:ext>
            </a:extLst>
          </p:cNvPr>
          <p:cNvSpPr txBox="1"/>
          <p:nvPr/>
        </p:nvSpPr>
        <p:spPr>
          <a:xfrm>
            <a:off x="1371598" y="3280597"/>
            <a:ext cx="4828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7D1EDC2-AF69-65D2-5843-10399ECE7265}"/>
              </a:ext>
            </a:extLst>
          </p:cNvPr>
          <p:cNvSpPr/>
          <p:nvPr/>
        </p:nvSpPr>
        <p:spPr>
          <a:xfrm>
            <a:off x="1819842" y="2193102"/>
            <a:ext cx="293914" cy="43088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B87AD74-6524-FC0D-E9C6-23DB0E2C9492}"/>
              </a:ext>
            </a:extLst>
          </p:cNvPr>
          <p:cNvSpPr/>
          <p:nvPr/>
        </p:nvSpPr>
        <p:spPr>
          <a:xfrm>
            <a:off x="1819842" y="3090094"/>
            <a:ext cx="293914" cy="85543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4330F-98DE-564A-5C5F-B5839AF6E87C}"/>
              </a:ext>
            </a:extLst>
          </p:cNvPr>
          <p:cNvSpPr txBox="1"/>
          <p:nvPr/>
        </p:nvSpPr>
        <p:spPr>
          <a:xfrm>
            <a:off x="435426" y="4553560"/>
            <a:ext cx="8490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Dixon Q test, again, assumes data: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performance is known to be robust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sets that depart from normality.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4316D9-2F04-2797-A7EB-C115D7C67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828" y="4689266"/>
            <a:ext cx="2105255" cy="2488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B697F6-8832-6015-5983-EADB5CAC9ABF}"/>
              </a:ext>
            </a:extLst>
          </p:cNvPr>
          <p:cNvSpPr txBox="1"/>
          <p:nvPr/>
        </p:nvSpPr>
        <p:spPr>
          <a:xfrm>
            <a:off x="435427" y="544677"/>
            <a:ext cx="8055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Dixon Q Test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441081-B53D-7C49-B0A0-EA099E35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571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7718BD-7E4D-6777-361A-26A35FC22B49}"/>
              </a:ext>
            </a:extLst>
          </p:cNvPr>
          <p:cNvSpPr txBox="1"/>
          <p:nvPr/>
        </p:nvSpPr>
        <p:spPr>
          <a:xfrm>
            <a:off x="57034" y="1401136"/>
            <a:ext cx="86624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Dixon Q test is based on comparing the distance of questioned observation from its neighbor with the range of distances between all the other observations.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69B08-6D66-CC9E-80F3-ECAF9D16E2CE}"/>
              </a:ext>
            </a:extLst>
          </p:cNvPr>
          <p:cNvSpPr txBox="1"/>
          <p:nvPr/>
        </p:nvSpPr>
        <p:spPr>
          <a:xfrm>
            <a:off x="435427" y="544677"/>
            <a:ext cx="8055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Dixon Q Test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60029B-48FD-ECC6-95D3-6B07FC9A9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D4F2FD-DE3A-2AA9-639A-447FFFD2B4E0}"/>
              </a:ext>
            </a:extLst>
          </p:cNvPr>
          <p:cNvSpPr txBox="1"/>
          <p:nvPr/>
        </p:nvSpPr>
        <p:spPr>
          <a:xfrm>
            <a:off x="609600" y="2750038"/>
            <a:ext cx="81098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tests we’ve examined are based on the number of standard deviations from the mean of the extreme observations.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3BB3E-EAC6-0D1D-E87B-D1EE18618323}"/>
              </a:ext>
            </a:extLst>
          </p:cNvPr>
          <p:cNvSpPr txBox="1"/>
          <p:nvPr/>
        </p:nvSpPr>
        <p:spPr>
          <a:xfrm>
            <a:off x="131929" y="3806879"/>
            <a:ext cx="86624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 ordered sample:                                     compute the ratio: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5E33A7-A7AD-5282-F121-ADA1EF1C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779" y="3959283"/>
            <a:ext cx="2562678" cy="2459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2CB918-853A-8DB1-BE5B-EB49FB2FF720}"/>
              </a:ext>
            </a:extLst>
          </p:cNvPr>
          <p:cNvSpPr txBox="1"/>
          <p:nvPr/>
        </p:nvSpPr>
        <p:spPr>
          <a:xfrm>
            <a:off x="435427" y="5663692"/>
            <a:ext cx="85561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first/second subscript on the Q indicates the number of outliers that are suspected at the upper/lower end of the data set (0 or 1)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CCB675-DE47-F204-09F8-AC266F2D4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344" y="4603347"/>
            <a:ext cx="4659086" cy="7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4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FE29FA-07F9-FC0B-9868-DBFCBE87C878}"/>
              </a:ext>
            </a:extLst>
          </p:cNvPr>
          <p:cNvSpPr txBox="1"/>
          <p:nvPr/>
        </p:nvSpPr>
        <p:spPr>
          <a:xfrm>
            <a:off x="435427" y="544677"/>
            <a:ext cx="8055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Dixon Q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75FC4-ABA1-95FA-B342-DE3BAA861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717DE6-087D-9BEB-4020-545E9F1D8408}"/>
              </a:ext>
            </a:extLst>
          </p:cNvPr>
          <p:cNvSpPr txBox="1"/>
          <p:nvPr/>
        </p:nvSpPr>
        <p:spPr>
          <a:xfrm>
            <a:off x="89692" y="1545771"/>
            <a:ext cx="8793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data is normal, the sampling distribution for the Null (no outliers) Q-statistic is known: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E701F-8139-6895-C729-FDCE12EE486B}"/>
              </a:ext>
            </a:extLst>
          </p:cNvPr>
          <p:cNvSpPr txBox="1"/>
          <p:nvPr/>
        </p:nvSpPr>
        <p:spPr>
          <a:xfrm>
            <a:off x="685758" y="2539348"/>
            <a:ext cx="65750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pretty messy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depends on the sample size (should have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30)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depends on the particular alternative hypothesis H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E348F-FE3A-CF83-FD35-DBF311E7D8C4}"/>
              </a:ext>
            </a:extLst>
          </p:cNvPr>
          <p:cNvSpPr txBox="1"/>
          <p:nvPr/>
        </p:nvSpPr>
        <p:spPr>
          <a:xfrm>
            <a:off x="57034" y="4234543"/>
            <a:ext cx="8793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Luckily Dixon Q tests are in the R packages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dixonTest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outliers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we don’t have to program this from scratch:</a:t>
            </a:r>
          </a:p>
        </p:txBody>
      </p:sp>
    </p:spTree>
    <p:extLst>
      <p:ext uri="{BB962C8B-B14F-4D97-AF65-F5344CB8AC3E}">
        <p14:creationId xmlns:p14="http://schemas.microsoft.com/office/powerpoint/2010/main" val="1827737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BDE907-0A34-5DFA-09CA-F8611E43037B}"/>
              </a:ext>
            </a:extLst>
          </p:cNvPr>
          <p:cNvSpPr txBox="1"/>
          <p:nvPr/>
        </p:nvSpPr>
        <p:spPr>
          <a:xfrm>
            <a:off x="435427" y="544677"/>
            <a:ext cx="8055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Dixon Q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3BC1B-A197-8085-7554-3B821690E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03D6B9-A438-F9D5-2F41-1C758C2FF63B}"/>
              </a:ext>
            </a:extLst>
          </p:cNvPr>
          <p:cNvSpPr txBox="1"/>
          <p:nvPr/>
        </p:nvSpPr>
        <p:spPr>
          <a:xfrm>
            <a:off x="435427" y="1654628"/>
            <a:ext cx="8401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repeated measurements of metabolite concentration in a questioned sample of urine: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5BCE4D-9FDB-76EB-1672-3AB434BE40C4}"/>
              </a:ext>
            </a:extLst>
          </p:cNvPr>
          <p:cNvSpPr txBox="1"/>
          <p:nvPr/>
        </p:nvSpPr>
        <p:spPr>
          <a:xfrm>
            <a:off x="1915884" y="2967335"/>
            <a:ext cx="5094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39.96, 40.12, 40.16, 40.18, 40.18, 40.20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55E50F-E087-F4A0-0616-B7F4363AAB24}"/>
              </a:ext>
            </a:extLst>
          </p:cNvPr>
          <p:cNvSpPr txBox="1"/>
          <p:nvPr/>
        </p:nvSpPr>
        <p:spPr>
          <a:xfrm>
            <a:off x="174172" y="4056298"/>
            <a:ext cx="87521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AutoNum type="alphaLcPeriod"/>
            </a:pPr>
            <a:r>
              <a:rPr lang="en-US" sz="2000" dirty="0">
                <a:solidFill>
                  <a:srgbClr val="21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data and speculate about the number of possible outliers</a:t>
            </a:r>
          </a:p>
          <a:p>
            <a:pPr marL="457200" indent="-457200">
              <a:buAutoNum type="alphaLcPeriod"/>
            </a:pPr>
            <a:r>
              <a:rPr lang="en-US" sz="2000" dirty="0">
                <a:solidFill>
                  <a:srgbClr val="21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Standardize the data and check its fit against the standard normal distribution</a:t>
            </a:r>
          </a:p>
          <a:p>
            <a:pPr marL="457200" indent="-457200">
              <a:buAutoNum type="alphaLcPeriod"/>
            </a:pPr>
            <a:r>
              <a:rPr lang="en-US" sz="2000" dirty="0">
                <a:solidFill>
                  <a:srgbClr val="21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a Dixon Q test and discuss the possibility that this data set has an outlier</a:t>
            </a:r>
          </a:p>
        </p:txBody>
      </p:sp>
    </p:spTree>
    <p:extLst>
      <p:ext uri="{BB962C8B-B14F-4D97-AF65-F5344CB8AC3E}">
        <p14:creationId xmlns:p14="http://schemas.microsoft.com/office/powerpoint/2010/main" val="4276863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B938F1-1F21-1742-96FD-A9D78EFC0521}"/>
              </a:ext>
            </a:extLst>
          </p:cNvPr>
          <p:cNvSpPr txBox="1"/>
          <p:nvPr/>
        </p:nvSpPr>
        <p:spPr>
          <a:xfrm>
            <a:off x="435427" y="544677"/>
            <a:ext cx="8055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Dixon Q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2BA04-64B5-6025-22BA-3C16DC86A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9B125A-5B82-262B-8F61-61B0110C4A74}"/>
              </a:ext>
            </a:extLst>
          </p:cNvPr>
          <p:cNvSpPr/>
          <p:nvPr/>
        </p:nvSpPr>
        <p:spPr>
          <a:xfrm>
            <a:off x="220321" y="1237845"/>
            <a:ext cx="8716850" cy="550920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accent2"/>
                </a:solidFill>
                <a:latin typeface="Courier"/>
                <a:cs typeface="Courier"/>
              </a:rPr>
              <a:t>library</a:t>
            </a:r>
            <a:r>
              <a:rPr lang="fr-FR" sz="16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600" dirty="0" err="1">
                <a:solidFill>
                  <a:schemeClr val="bg1"/>
                </a:solidFill>
                <a:latin typeface="Courier"/>
                <a:cs typeface="Courier"/>
              </a:rPr>
              <a:t>dixonTest</a:t>
            </a:r>
            <a:r>
              <a:rPr lang="fr-FR" sz="16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fr-FR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600" dirty="0">
                <a:solidFill>
                  <a:srgbClr val="FFFF00"/>
                </a:solidFill>
                <a:latin typeface="Courier"/>
                <a:cs typeface="Courier"/>
              </a:rPr>
              <a:t># Dixon 1951 </a:t>
            </a:r>
            <a:r>
              <a:rPr lang="fr-FR" sz="1600" dirty="0" err="1">
                <a:solidFill>
                  <a:srgbClr val="FFFF00"/>
                </a:solidFill>
                <a:latin typeface="Courier"/>
                <a:cs typeface="Courier"/>
              </a:rPr>
              <a:t>example</a:t>
            </a:r>
            <a:endParaRPr lang="fr-FR" sz="16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fr-FR" sz="1600" dirty="0">
                <a:solidFill>
                  <a:schemeClr val="bg1"/>
                </a:solidFill>
                <a:latin typeface="Courier"/>
                <a:cs typeface="Courier"/>
              </a:rPr>
              <a:t>x &lt;- c(39.96, 40.12, 40.16, 40.18, 40.18, 40.20)</a:t>
            </a:r>
          </a:p>
          <a:p>
            <a:endParaRPr lang="fr-FR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600" dirty="0" err="1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fr-FR" sz="1600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r>
              <a:rPr lang="fr-FR" sz="1600" dirty="0" err="1">
                <a:solidFill>
                  <a:schemeClr val="bg1"/>
                </a:solidFill>
                <a:latin typeface="Courier"/>
                <a:cs typeface="Courier"/>
              </a:rPr>
              <a:t>boxplot</a:t>
            </a:r>
            <a:r>
              <a:rPr lang="fr-FR" sz="1600" dirty="0">
                <a:solidFill>
                  <a:schemeClr val="bg1"/>
                </a:solidFill>
                <a:latin typeface="Courier"/>
                <a:cs typeface="Courier"/>
              </a:rPr>
              <a:t>(x, horizontal = </a:t>
            </a:r>
            <a:r>
              <a:rPr lang="fr-FR" sz="1600" dirty="0" err="1">
                <a:solidFill>
                  <a:schemeClr val="bg1"/>
                </a:solidFill>
                <a:latin typeface="Courier"/>
                <a:cs typeface="Courier"/>
              </a:rPr>
              <a:t>T</a:t>
            </a:r>
            <a:r>
              <a:rPr lang="fr-FR" sz="16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fr-FR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600" dirty="0">
                <a:solidFill>
                  <a:srgbClr val="FFFF00"/>
                </a:solidFill>
                <a:latin typeface="Courier"/>
                <a:cs typeface="Courier"/>
              </a:rPr>
              <a:t># Check for </a:t>
            </a:r>
            <a:r>
              <a:rPr lang="fr-FR" sz="1600" dirty="0" err="1">
                <a:solidFill>
                  <a:srgbClr val="FFFF00"/>
                </a:solidFill>
                <a:latin typeface="Courier"/>
                <a:cs typeface="Courier"/>
              </a:rPr>
              <a:t>normality</a:t>
            </a:r>
            <a:endParaRPr lang="fr-FR" sz="16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fr-FR" sz="1600" dirty="0" err="1">
                <a:solidFill>
                  <a:schemeClr val="bg1"/>
                </a:solidFill>
                <a:latin typeface="Courier"/>
                <a:cs typeface="Courier"/>
              </a:rPr>
              <a:t>qqnorm</a:t>
            </a:r>
            <a:r>
              <a:rPr lang="fr-FR" sz="1600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r>
              <a:rPr lang="fr-FR" sz="1600" dirty="0" err="1">
                <a:solidFill>
                  <a:schemeClr val="bg1"/>
                </a:solidFill>
                <a:latin typeface="Courier"/>
                <a:cs typeface="Courier"/>
              </a:rPr>
              <a:t>qqline</a:t>
            </a:r>
            <a:r>
              <a:rPr lang="fr-FR" sz="1600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endParaRPr lang="fr-FR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600" dirty="0" err="1">
                <a:solidFill>
                  <a:schemeClr val="bg1"/>
                </a:solidFill>
                <a:latin typeface="Courier"/>
                <a:cs typeface="Courier"/>
              </a:rPr>
              <a:t>x.std</a:t>
            </a:r>
            <a:r>
              <a:rPr lang="fr-FR" sz="1600" dirty="0">
                <a:solidFill>
                  <a:schemeClr val="bg1"/>
                </a:solidFill>
                <a:latin typeface="Courier"/>
                <a:cs typeface="Courier"/>
              </a:rPr>
              <a:t> &lt;- (x - </a:t>
            </a:r>
            <a:r>
              <a:rPr lang="fr-FR" sz="1600" dirty="0" err="1">
                <a:solidFill>
                  <a:schemeClr val="bg1"/>
                </a:solidFill>
                <a:latin typeface="Courier"/>
                <a:cs typeface="Courier"/>
              </a:rPr>
              <a:t>mean</a:t>
            </a:r>
            <a:r>
              <a:rPr lang="fr-FR" sz="1600" dirty="0">
                <a:solidFill>
                  <a:schemeClr val="bg1"/>
                </a:solidFill>
                <a:latin typeface="Courier"/>
                <a:cs typeface="Courier"/>
              </a:rPr>
              <a:t>(x))/</a:t>
            </a:r>
            <a:r>
              <a:rPr lang="fr-FR" sz="16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fr-FR" sz="1600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r>
              <a:rPr lang="fr-FR" sz="1600" dirty="0" err="1">
                <a:solidFill>
                  <a:schemeClr val="bg1"/>
                </a:solidFill>
                <a:latin typeface="Courier"/>
                <a:cs typeface="Courier"/>
              </a:rPr>
              <a:t>qqnorm</a:t>
            </a:r>
            <a:r>
              <a:rPr lang="fr-FR" sz="16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600" dirty="0" err="1">
                <a:solidFill>
                  <a:schemeClr val="bg1"/>
                </a:solidFill>
                <a:latin typeface="Courier"/>
                <a:cs typeface="Courier"/>
              </a:rPr>
              <a:t>x.std</a:t>
            </a:r>
            <a:r>
              <a:rPr lang="fr-FR" sz="16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fr-FR" sz="1600" dirty="0" err="1">
                <a:solidFill>
                  <a:schemeClr val="bg1"/>
                </a:solidFill>
                <a:latin typeface="Courier"/>
                <a:cs typeface="Courier"/>
              </a:rPr>
              <a:t>qqline</a:t>
            </a:r>
            <a:r>
              <a:rPr lang="fr-FR" sz="16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600" dirty="0" err="1">
                <a:solidFill>
                  <a:schemeClr val="bg1"/>
                </a:solidFill>
                <a:latin typeface="Courier"/>
                <a:cs typeface="Courier"/>
              </a:rPr>
              <a:t>x.std</a:t>
            </a:r>
            <a:r>
              <a:rPr lang="fr-FR" sz="16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fr-FR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600" dirty="0">
                <a:solidFill>
                  <a:srgbClr val="FFFF00"/>
                </a:solidFill>
                <a:latin typeface="Courier"/>
                <a:cs typeface="Courier"/>
              </a:rPr>
              <a:t># Dixon Q test:</a:t>
            </a:r>
          </a:p>
          <a:p>
            <a:r>
              <a:rPr lang="fr-FR" sz="1600" dirty="0" err="1">
                <a:solidFill>
                  <a:schemeClr val="bg1"/>
                </a:solidFill>
                <a:latin typeface="Courier"/>
                <a:cs typeface="Courier"/>
              </a:rPr>
              <a:t>dixonTest</a:t>
            </a:r>
            <a:r>
              <a:rPr lang="fr-FR" sz="1600" dirty="0">
                <a:solidFill>
                  <a:schemeClr val="bg1"/>
                </a:solidFill>
                <a:latin typeface="Courier"/>
                <a:cs typeface="Courier"/>
              </a:rPr>
              <a:t>(x, alternative = </a:t>
            </a:r>
            <a:r>
              <a:rPr lang="fr-FR" sz="16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fr-FR" sz="1600" dirty="0" err="1">
                <a:solidFill>
                  <a:srgbClr val="00B050"/>
                </a:solidFill>
                <a:latin typeface="Courier"/>
                <a:cs typeface="Courier"/>
              </a:rPr>
              <a:t>less</a:t>
            </a:r>
            <a:r>
              <a:rPr lang="fr-FR" sz="16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fr-FR" sz="16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fr-FR" sz="1600" dirty="0" err="1">
                <a:solidFill>
                  <a:schemeClr val="bg1"/>
                </a:solidFill>
                <a:latin typeface="Courier"/>
                <a:cs typeface="Courier"/>
              </a:rPr>
              <a:t>dixonTest</a:t>
            </a:r>
            <a:r>
              <a:rPr lang="fr-FR" sz="1600" dirty="0">
                <a:solidFill>
                  <a:schemeClr val="bg1"/>
                </a:solidFill>
                <a:latin typeface="Courier"/>
                <a:cs typeface="Courier"/>
              </a:rPr>
              <a:t>(x, alternative = </a:t>
            </a:r>
            <a:r>
              <a:rPr lang="fr-FR" sz="16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fr-FR" sz="1600" dirty="0" err="1">
                <a:solidFill>
                  <a:srgbClr val="00B050"/>
                </a:solidFill>
                <a:latin typeface="Courier"/>
                <a:cs typeface="Courier"/>
              </a:rPr>
              <a:t>two.sided</a:t>
            </a:r>
            <a:r>
              <a:rPr lang="fr-FR" sz="16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fr-FR" sz="16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fr-FR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600" dirty="0" err="1">
                <a:solidFill>
                  <a:schemeClr val="accent2"/>
                </a:solidFill>
                <a:latin typeface="Courier"/>
                <a:cs typeface="Courier"/>
              </a:rPr>
              <a:t>library</a:t>
            </a:r>
            <a:r>
              <a:rPr lang="fr-FR" sz="16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600" dirty="0" err="1">
                <a:solidFill>
                  <a:schemeClr val="bg1"/>
                </a:solidFill>
                <a:latin typeface="Courier"/>
                <a:cs typeface="Courier"/>
              </a:rPr>
              <a:t>outliers</a:t>
            </a:r>
            <a:r>
              <a:rPr lang="fr-FR" sz="16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fr-FR" sz="1600" dirty="0" err="1">
                <a:solidFill>
                  <a:schemeClr val="bg1"/>
                </a:solidFill>
                <a:latin typeface="Courier"/>
                <a:cs typeface="Courier"/>
              </a:rPr>
              <a:t>dixon.test</a:t>
            </a:r>
            <a:r>
              <a:rPr lang="fr-FR" sz="1600" dirty="0">
                <a:solidFill>
                  <a:schemeClr val="bg1"/>
                </a:solidFill>
                <a:latin typeface="Courier"/>
                <a:cs typeface="Courier"/>
              </a:rPr>
              <a:t>(x, type = 10)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2B0469-3E4E-702D-ABCF-395C93569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914" y="1793017"/>
            <a:ext cx="2825362" cy="2696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A6ECB9-824A-131F-1E32-7CD235F05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815" y="5084221"/>
            <a:ext cx="2444750" cy="17302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F13962-C9DF-4CDF-F370-E4EEB7020A19}"/>
              </a:ext>
            </a:extLst>
          </p:cNvPr>
          <p:cNvSpPr txBox="1"/>
          <p:nvPr/>
        </p:nvSpPr>
        <p:spPr>
          <a:xfrm>
            <a:off x="3791631" y="3334978"/>
            <a:ext cx="219162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dixon_test_ex.R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066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A6030A-6012-1D21-67F5-EA698CB0BE38}"/>
              </a:ext>
            </a:extLst>
          </p:cNvPr>
          <p:cNvSpPr txBox="1"/>
          <p:nvPr/>
        </p:nvSpPr>
        <p:spPr>
          <a:xfrm>
            <a:off x="435427" y="544677"/>
            <a:ext cx="8055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 Dixon Q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259D4-10D6-FC3B-C1A8-321083548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51E9F1-D62C-FDDC-7000-519120E7DB37}"/>
              </a:ext>
            </a:extLst>
          </p:cNvPr>
          <p:cNvSpPr txBox="1"/>
          <p:nvPr/>
        </p:nvSpPr>
        <p:spPr>
          <a:xfrm>
            <a:off x="104717" y="1230077"/>
            <a:ext cx="8875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the touch DNA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shedder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in 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frequtil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Choose the LW location and test each subject for outliers in the log(DNA amt) of DNA collected.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45D095-6E2B-90AA-F437-5D1C35EA68BF}"/>
              </a:ext>
            </a:extLst>
          </p:cNvPr>
          <p:cNvSpPr/>
          <p:nvPr/>
        </p:nvSpPr>
        <p:spPr>
          <a:xfrm>
            <a:off x="213575" y="3674304"/>
            <a:ext cx="8716850" cy="3139321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chemeClr val="accent2"/>
                </a:solidFill>
                <a:latin typeface="Courier"/>
                <a:cs typeface="Courier"/>
              </a:rPr>
              <a:t>library</a:t>
            </a:r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100" dirty="0" err="1">
                <a:solidFill>
                  <a:schemeClr val="bg1"/>
                </a:solidFill>
                <a:latin typeface="Courier"/>
                <a:cs typeface="Courier"/>
              </a:rPr>
              <a:t>frequtils</a:t>
            </a:r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fr-FR" sz="1100" dirty="0" err="1">
                <a:solidFill>
                  <a:schemeClr val="accent2"/>
                </a:solidFill>
                <a:latin typeface="Courier"/>
                <a:cs typeface="Courier"/>
              </a:rPr>
              <a:t>library</a:t>
            </a:r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100" dirty="0" err="1">
                <a:solidFill>
                  <a:schemeClr val="bg1"/>
                </a:solidFill>
                <a:latin typeface="Courier"/>
                <a:cs typeface="Courier"/>
              </a:rPr>
              <a:t>data.table</a:t>
            </a:r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fr-FR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data(</a:t>
            </a:r>
            <a:r>
              <a:rPr lang="fr-FR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fr-FR" sz="1100" dirty="0" err="1">
                <a:solidFill>
                  <a:srgbClr val="00B050"/>
                </a:solidFill>
                <a:latin typeface="Courier"/>
                <a:cs typeface="Courier"/>
              </a:rPr>
              <a:t>shedder</a:t>
            </a:r>
            <a:r>
              <a:rPr lang="fr-FR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fr-FR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1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fr-FR" sz="1100" dirty="0" err="1">
                <a:solidFill>
                  <a:srgbClr val="FFFF00"/>
                </a:solidFill>
                <a:latin typeface="Courier"/>
                <a:cs typeface="Courier"/>
              </a:rPr>
              <a:t>View</a:t>
            </a:r>
            <a:r>
              <a:rPr lang="fr-FR" sz="1100" dirty="0">
                <a:solidFill>
                  <a:srgbClr val="FFFF00"/>
                </a:solidFill>
                <a:latin typeface="Courier"/>
                <a:cs typeface="Courier"/>
              </a:rPr>
              <a:t> the data in </a:t>
            </a:r>
            <a:r>
              <a:rPr lang="fr-FR" sz="1100" dirty="0" err="1">
                <a:solidFill>
                  <a:srgbClr val="FFFF00"/>
                </a:solidFill>
                <a:latin typeface="Courier"/>
                <a:cs typeface="Courier"/>
              </a:rPr>
              <a:t>stripchart</a:t>
            </a:r>
            <a:r>
              <a:rPr lang="fr-FR" sz="110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fr-FR" sz="1100" dirty="0" err="1">
                <a:solidFill>
                  <a:srgbClr val="FFFF00"/>
                </a:solidFill>
                <a:latin typeface="Courier"/>
                <a:cs typeface="Courier"/>
              </a:rPr>
              <a:t>form</a:t>
            </a:r>
            <a:r>
              <a:rPr lang="fr-FR" sz="1100" dirty="0">
                <a:solidFill>
                  <a:srgbClr val="FFFF00"/>
                </a:solidFill>
                <a:latin typeface="Courier"/>
                <a:cs typeface="Courier"/>
              </a:rPr>
              <a:t>:</a:t>
            </a:r>
          </a:p>
          <a:p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unique(</a:t>
            </a:r>
            <a:r>
              <a:rPr lang="fr-FR" sz="1100" dirty="0" err="1">
                <a:solidFill>
                  <a:schemeClr val="bg1"/>
                </a:solidFill>
                <a:latin typeface="Courier"/>
                <a:cs typeface="Courier"/>
              </a:rPr>
              <a:t>shedder$location</a:t>
            </a:r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fr-FR" sz="1100" dirty="0" err="1">
                <a:solidFill>
                  <a:schemeClr val="bg1"/>
                </a:solidFill>
                <a:latin typeface="Courier"/>
                <a:cs typeface="Courier"/>
              </a:rPr>
              <a:t>loc</a:t>
            </a:r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          &lt;- </a:t>
            </a:r>
            <a:r>
              <a:rPr lang="fr-FR" sz="1100" dirty="0">
                <a:solidFill>
                  <a:srgbClr val="00B050"/>
                </a:solidFill>
                <a:latin typeface="Courier"/>
                <a:cs typeface="Courier"/>
              </a:rPr>
              <a:t>"LU"</a:t>
            </a:r>
            <a:endParaRPr lang="fr-FR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dat2         &lt;- </a:t>
            </a:r>
            <a:r>
              <a:rPr lang="fr-FR" sz="1100" dirty="0" err="1">
                <a:solidFill>
                  <a:schemeClr val="bg1"/>
                </a:solidFill>
                <a:latin typeface="Courier"/>
                <a:cs typeface="Courier"/>
              </a:rPr>
              <a:t>shedder</a:t>
            </a:r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[</a:t>
            </a:r>
            <a:r>
              <a:rPr lang="fr-FR" sz="1100" dirty="0" err="1">
                <a:solidFill>
                  <a:schemeClr val="bg1"/>
                </a:solidFill>
                <a:latin typeface="Courier"/>
                <a:cs typeface="Courier"/>
              </a:rPr>
              <a:t>shedder$location</a:t>
            </a:r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==</a:t>
            </a:r>
            <a:r>
              <a:rPr lang="fr-FR" sz="1100" dirty="0" err="1">
                <a:solidFill>
                  <a:schemeClr val="bg1"/>
                </a:solidFill>
                <a:latin typeface="Courier"/>
                <a:cs typeface="Courier"/>
              </a:rPr>
              <a:t>loc</a:t>
            </a:r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, c(1,3,4,5)]</a:t>
            </a:r>
          </a:p>
          <a:p>
            <a:r>
              <a:rPr lang="fr-FR" sz="1100" dirty="0" err="1">
                <a:solidFill>
                  <a:schemeClr val="bg1"/>
                </a:solidFill>
                <a:latin typeface="Courier"/>
                <a:cs typeface="Courier"/>
              </a:rPr>
              <a:t>num.subjects</a:t>
            </a:r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fr-FR" sz="1100" dirty="0" err="1">
                <a:solidFill>
                  <a:schemeClr val="bg1"/>
                </a:solidFill>
                <a:latin typeface="Courier"/>
                <a:cs typeface="Courier"/>
              </a:rPr>
              <a:t>nrow</a:t>
            </a:r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(dat2)</a:t>
            </a:r>
          </a:p>
          <a:p>
            <a:endParaRPr lang="fr-FR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100" dirty="0">
                <a:solidFill>
                  <a:srgbClr val="FFFF00"/>
                </a:solidFill>
                <a:latin typeface="Courier"/>
                <a:cs typeface="Courier"/>
              </a:rPr>
              <a:t># Re-</a:t>
            </a:r>
            <a:r>
              <a:rPr lang="fr-FR" sz="1100" dirty="0" err="1">
                <a:solidFill>
                  <a:srgbClr val="FFFF00"/>
                </a:solidFill>
                <a:latin typeface="Courier"/>
                <a:cs typeface="Courier"/>
              </a:rPr>
              <a:t>shape</a:t>
            </a:r>
            <a:r>
              <a:rPr lang="fr-FR" sz="1100" dirty="0">
                <a:solidFill>
                  <a:srgbClr val="FFFF00"/>
                </a:solidFill>
                <a:latin typeface="Courier"/>
                <a:cs typeface="Courier"/>
              </a:rPr>
              <a:t> the data </a:t>
            </a:r>
            <a:r>
              <a:rPr lang="fr-FR" sz="1100" dirty="0" err="1">
                <a:solidFill>
                  <a:srgbClr val="FFFF00"/>
                </a:solidFill>
                <a:latin typeface="Courier"/>
                <a:cs typeface="Courier"/>
              </a:rPr>
              <a:t>from</a:t>
            </a:r>
            <a:r>
              <a:rPr lang="fr-FR" sz="1100" dirty="0">
                <a:solidFill>
                  <a:srgbClr val="FFFF00"/>
                </a:solidFill>
                <a:latin typeface="Courier"/>
                <a:cs typeface="Courier"/>
              </a:rPr>
              <a:t> "</a:t>
            </a:r>
            <a:r>
              <a:rPr lang="fr-FR" sz="1100" dirty="0" err="1">
                <a:solidFill>
                  <a:srgbClr val="FFFF00"/>
                </a:solidFill>
                <a:latin typeface="Courier"/>
                <a:cs typeface="Courier"/>
              </a:rPr>
              <a:t>wide</a:t>
            </a:r>
            <a:r>
              <a:rPr lang="fr-FR" sz="1100" dirty="0">
                <a:solidFill>
                  <a:srgbClr val="FFFF00"/>
                </a:solidFill>
                <a:latin typeface="Courier"/>
                <a:cs typeface="Courier"/>
              </a:rPr>
              <a:t>" format to "long" format</a:t>
            </a:r>
          </a:p>
          <a:p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dat3 &lt;- </a:t>
            </a:r>
            <a:r>
              <a:rPr lang="fr-FR" sz="1100" dirty="0" err="1">
                <a:solidFill>
                  <a:schemeClr val="bg1"/>
                </a:solidFill>
                <a:latin typeface="Courier"/>
                <a:cs typeface="Courier"/>
              </a:rPr>
              <a:t>melt</a:t>
            </a:r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(dat2, </a:t>
            </a:r>
            <a:r>
              <a:rPr lang="fr-FR" sz="1100" dirty="0" err="1">
                <a:solidFill>
                  <a:schemeClr val="bg1"/>
                </a:solidFill>
                <a:latin typeface="Courier"/>
                <a:cs typeface="Courier"/>
              </a:rPr>
              <a:t>id.vars</a:t>
            </a:r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=c(</a:t>
            </a:r>
            <a:r>
              <a:rPr lang="fr-FR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fr-FR" sz="1100" dirty="0" err="1">
                <a:solidFill>
                  <a:srgbClr val="00B050"/>
                </a:solidFill>
                <a:latin typeface="Courier"/>
                <a:cs typeface="Courier"/>
              </a:rPr>
              <a:t>subjectID</a:t>
            </a:r>
            <a:r>
              <a:rPr lang="fr-FR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))</a:t>
            </a:r>
          </a:p>
          <a:p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dat3 &lt;- </a:t>
            </a:r>
            <a:r>
              <a:rPr lang="fr-FR" sz="1100" dirty="0" err="1">
                <a:solidFill>
                  <a:schemeClr val="bg1"/>
                </a:solidFill>
                <a:latin typeface="Courier"/>
                <a:cs typeface="Courier"/>
              </a:rPr>
              <a:t>cbind</a:t>
            </a:r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(dat3, log(dat3$value))</a:t>
            </a:r>
          </a:p>
          <a:p>
            <a:r>
              <a:rPr lang="fr-FR" sz="1100" dirty="0" err="1">
                <a:solidFill>
                  <a:schemeClr val="bg1"/>
                </a:solidFill>
                <a:latin typeface="Courier"/>
                <a:cs typeface="Courier"/>
              </a:rPr>
              <a:t>colnames</a:t>
            </a:r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(dat3) &lt;- c(</a:t>
            </a:r>
            <a:r>
              <a:rPr lang="fr-FR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fr-FR" sz="1100" dirty="0" err="1">
                <a:solidFill>
                  <a:srgbClr val="00B050"/>
                </a:solidFill>
                <a:latin typeface="Courier"/>
                <a:cs typeface="Courier"/>
              </a:rPr>
              <a:t>subjectID</a:t>
            </a:r>
            <a:r>
              <a:rPr lang="fr-FR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fr-FR" sz="1100" dirty="0">
                <a:solidFill>
                  <a:srgbClr val="00B050"/>
                </a:solidFill>
                <a:latin typeface="Courier"/>
                <a:cs typeface="Courier"/>
              </a:rPr>
              <a:t>"variable"</a:t>
            </a:r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fr-FR" sz="1100" dirty="0">
                <a:solidFill>
                  <a:srgbClr val="00B050"/>
                </a:solidFill>
                <a:latin typeface="Courier"/>
                <a:cs typeface="Courier"/>
              </a:rPr>
              <a:t>"value"</a:t>
            </a:r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fr-FR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fr-FR" sz="1100" dirty="0" err="1">
                <a:solidFill>
                  <a:srgbClr val="00B050"/>
                </a:solidFill>
                <a:latin typeface="Courier"/>
                <a:cs typeface="Courier"/>
              </a:rPr>
              <a:t>log.value</a:t>
            </a:r>
            <a:r>
              <a:rPr lang="fr-FR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fr-FR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100" dirty="0" err="1">
                <a:solidFill>
                  <a:schemeClr val="bg1"/>
                </a:solidFill>
                <a:latin typeface="Courier"/>
                <a:cs typeface="Courier"/>
              </a:rPr>
              <a:t>stripchart</a:t>
            </a:r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100" dirty="0" err="1">
                <a:solidFill>
                  <a:schemeClr val="bg1"/>
                </a:solidFill>
                <a:latin typeface="Courier"/>
                <a:cs typeface="Courier"/>
              </a:rPr>
              <a:t>log.value</a:t>
            </a:r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 ~ </a:t>
            </a:r>
            <a:r>
              <a:rPr lang="fr-FR" sz="1100" dirty="0" err="1">
                <a:solidFill>
                  <a:schemeClr val="bg1"/>
                </a:solidFill>
                <a:latin typeface="Courier"/>
                <a:cs typeface="Courier"/>
              </a:rPr>
              <a:t>as.numeric</a:t>
            </a:r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100" dirty="0" err="1">
                <a:solidFill>
                  <a:schemeClr val="bg1"/>
                </a:solidFill>
                <a:latin typeface="Courier"/>
                <a:cs typeface="Courier"/>
              </a:rPr>
              <a:t>subjectID</a:t>
            </a:r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), </a:t>
            </a:r>
            <a:r>
              <a:rPr lang="fr-FR" sz="1100" dirty="0" err="1">
                <a:solidFill>
                  <a:schemeClr val="bg1"/>
                </a:solidFill>
                <a:latin typeface="Courier"/>
                <a:cs typeface="Courier"/>
              </a:rPr>
              <a:t>group.names</a:t>
            </a:r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 = 1:num.subjects, data=dat3, </a:t>
            </a:r>
          </a:p>
          <a:p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           </a:t>
            </a:r>
            <a:r>
              <a:rPr lang="fr-FR" sz="1100" dirty="0" err="1">
                <a:solidFill>
                  <a:schemeClr val="bg1"/>
                </a:solidFill>
                <a:latin typeface="Courier"/>
                <a:cs typeface="Courier"/>
              </a:rPr>
              <a:t>xlab</a:t>
            </a:r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fr-FR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fr-FR" sz="1100" dirty="0" err="1">
                <a:solidFill>
                  <a:srgbClr val="00B050"/>
                </a:solidFill>
                <a:latin typeface="Courier"/>
                <a:cs typeface="Courier"/>
              </a:rPr>
              <a:t>Subject</a:t>
            </a:r>
            <a:r>
              <a:rPr lang="fr-FR" sz="1100" dirty="0">
                <a:solidFill>
                  <a:srgbClr val="00B050"/>
                </a:solidFill>
                <a:latin typeface="Courier"/>
                <a:cs typeface="Courier"/>
              </a:rPr>
              <a:t> ID"</a:t>
            </a:r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fr-FR" sz="1100" dirty="0" err="1">
                <a:solidFill>
                  <a:schemeClr val="bg1"/>
                </a:solidFill>
                <a:latin typeface="Courier"/>
                <a:cs typeface="Courier"/>
              </a:rPr>
              <a:t>ylab</a:t>
            </a:r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fr-FR" sz="1100" dirty="0">
                <a:solidFill>
                  <a:srgbClr val="00B050"/>
                </a:solidFill>
                <a:latin typeface="Courier"/>
                <a:cs typeface="Courier"/>
              </a:rPr>
              <a:t>"log(DNA </a:t>
            </a:r>
            <a:r>
              <a:rPr lang="fr-FR" sz="1100" dirty="0" err="1">
                <a:solidFill>
                  <a:srgbClr val="00B050"/>
                </a:solidFill>
                <a:latin typeface="Courier"/>
                <a:cs typeface="Courier"/>
              </a:rPr>
              <a:t>amt</a:t>
            </a:r>
            <a:r>
              <a:rPr lang="fr-FR" sz="1100" dirty="0">
                <a:solidFill>
                  <a:srgbClr val="00B050"/>
                </a:solidFill>
                <a:latin typeface="Courier"/>
                <a:cs typeface="Courier"/>
              </a:rPr>
              <a:t>.)"</a:t>
            </a:r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, vertical=</a:t>
            </a:r>
            <a:r>
              <a:rPr lang="fr-FR" sz="1100" dirty="0" err="1">
                <a:solidFill>
                  <a:schemeClr val="bg1"/>
                </a:solidFill>
                <a:latin typeface="Courier"/>
                <a:cs typeface="Courier"/>
              </a:rPr>
              <a:t>T</a:t>
            </a:r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fr-FR" sz="1100" dirty="0" err="1">
                <a:solidFill>
                  <a:schemeClr val="bg1"/>
                </a:solidFill>
                <a:latin typeface="Courier"/>
                <a:cs typeface="Courier"/>
              </a:rPr>
              <a:t>pch</a:t>
            </a:r>
            <a:r>
              <a:rPr lang="fr-FR" sz="1100" dirty="0">
                <a:solidFill>
                  <a:schemeClr val="bg1"/>
                </a:solidFill>
                <a:latin typeface="Courier"/>
                <a:cs typeface="Courier"/>
              </a:rPr>
              <a:t>=16, col = 1:num.subjects)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7AF02A-8093-F10D-7576-6AEA19455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71" y="2023171"/>
            <a:ext cx="8106485" cy="162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5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ED75AE-A713-50FE-7F9E-5BDB5B7E1B46}"/>
              </a:ext>
            </a:extLst>
          </p:cNvPr>
          <p:cNvSpPr txBox="1"/>
          <p:nvPr/>
        </p:nvSpPr>
        <p:spPr>
          <a:xfrm>
            <a:off x="435427" y="544677"/>
            <a:ext cx="8055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 Dixon Q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707F5-5D91-B381-E3FB-5106F48CE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07126F-AE90-F1C9-96BE-8DA019A2321E}"/>
              </a:ext>
            </a:extLst>
          </p:cNvPr>
          <p:cNvSpPr/>
          <p:nvPr/>
        </p:nvSpPr>
        <p:spPr>
          <a:xfrm>
            <a:off x="812342" y="1481231"/>
            <a:ext cx="7516626" cy="504753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chemeClr val="accent2"/>
                </a:solidFill>
                <a:latin typeface="Courier"/>
                <a:cs typeface="Courier"/>
              </a:rPr>
              <a:t>library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frequtils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fr-FR" sz="1400" dirty="0" err="1">
                <a:solidFill>
                  <a:schemeClr val="accent2"/>
                </a:solidFill>
                <a:latin typeface="Courier"/>
                <a:cs typeface="Courier"/>
              </a:rPr>
              <a:t>library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dixonTest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fr-FR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data(</a:t>
            </a:r>
            <a:r>
              <a:rPr lang="fr-FR" sz="14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fr-FR" sz="1400" dirty="0" err="1">
                <a:solidFill>
                  <a:srgbClr val="00B050"/>
                </a:solidFill>
                <a:latin typeface="Courier"/>
                <a:cs typeface="Courier"/>
              </a:rPr>
              <a:t>shedder</a:t>
            </a:r>
            <a:r>
              <a:rPr lang="fr-FR" sz="14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fr-FR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loc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fr-FR" sz="1400" dirty="0">
                <a:solidFill>
                  <a:srgbClr val="00B050"/>
                </a:solidFill>
                <a:latin typeface="Courier"/>
                <a:cs typeface="Courier"/>
              </a:rPr>
              <a:t>"LU"</a:t>
            </a:r>
            <a:endParaRPr lang="fr-FR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shedder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[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shedder$location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==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loc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, c(3,4,5)]</a:t>
            </a:r>
          </a:p>
          <a:p>
            <a:endParaRPr lang="fr-FR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conf  &lt;- 0.95</a:t>
            </a:r>
          </a:p>
          <a:p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alpha &lt;- 1 - conf</a:t>
            </a:r>
          </a:p>
          <a:p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dinfo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array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(0, c(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nrow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), 3))</a:t>
            </a:r>
          </a:p>
          <a:p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for(i in 1:nrow(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)) {</a:t>
            </a:r>
          </a:p>
          <a:p>
            <a:endParaRPr lang="fr-FR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 x &lt;- log(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as.numeric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[i,]))</a:t>
            </a:r>
          </a:p>
          <a:p>
            <a:endParaRPr lang="fr-FR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tinfo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     &lt;- 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dixonTest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(x, alternative = </a:t>
            </a:r>
            <a:r>
              <a:rPr lang="fr-FR" sz="14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fr-FR" sz="1400" dirty="0" err="1">
                <a:solidFill>
                  <a:srgbClr val="00B050"/>
                </a:solidFill>
                <a:latin typeface="Courier"/>
                <a:cs typeface="Courier"/>
              </a:rPr>
              <a:t>two.sided</a:t>
            </a:r>
            <a:r>
              <a:rPr lang="fr-FR" sz="14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refined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T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outliersQ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 &lt;- (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tinfo$p.value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&lt; alpha)</a:t>
            </a:r>
          </a:p>
          <a:p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dinfo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[i, ] &lt;- c(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tinfo$statistic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tinfo$p.value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outliersQ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fr-FR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endParaRPr lang="fr-FR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colnames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dinfo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) &lt;- c(</a:t>
            </a:r>
            <a:r>
              <a:rPr lang="fr-FR" sz="1400" dirty="0">
                <a:solidFill>
                  <a:srgbClr val="00B050"/>
                </a:solidFill>
                <a:latin typeface="Courier"/>
                <a:cs typeface="Courier"/>
              </a:rPr>
              <a:t>"Q-</a:t>
            </a:r>
            <a:r>
              <a:rPr lang="fr-FR" sz="1400" dirty="0" err="1">
                <a:solidFill>
                  <a:srgbClr val="00B050"/>
                </a:solidFill>
                <a:latin typeface="Courier"/>
                <a:cs typeface="Courier"/>
              </a:rPr>
              <a:t>statistic</a:t>
            </a:r>
            <a:r>
              <a:rPr lang="fr-FR" sz="14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fr-FR" sz="1400" dirty="0">
                <a:solidFill>
                  <a:srgbClr val="00B050"/>
                </a:solidFill>
                <a:latin typeface="Courier"/>
                <a:cs typeface="Courier"/>
              </a:rPr>
              <a:t>"p-value"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fr-FR" sz="1400" dirty="0">
                <a:solidFill>
                  <a:srgbClr val="00B050"/>
                </a:solidFill>
                <a:latin typeface="Courier"/>
                <a:cs typeface="Courier"/>
              </a:rPr>
              <a:t>"Poss. </a:t>
            </a:r>
            <a:r>
              <a:rPr lang="fr-FR" sz="1400" dirty="0" err="1">
                <a:solidFill>
                  <a:srgbClr val="00B050"/>
                </a:solidFill>
                <a:latin typeface="Courier"/>
                <a:cs typeface="Courier"/>
              </a:rPr>
              <a:t>Outliers</a:t>
            </a:r>
            <a:r>
              <a:rPr lang="fr-FR" sz="1400" dirty="0">
                <a:solidFill>
                  <a:srgbClr val="00B050"/>
                </a:solidFill>
                <a:latin typeface="Courier"/>
                <a:cs typeface="Courier"/>
              </a:rPr>
              <a:t>?"</a:t>
            </a:r>
            <a:r>
              <a:rPr lang="fr-FR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fr-FR" sz="1400" dirty="0" err="1">
                <a:solidFill>
                  <a:schemeClr val="bg1"/>
                </a:solidFill>
                <a:latin typeface="Courier"/>
                <a:cs typeface="Courier"/>
              </a:rPr>
              <a:t>dinfo</a:t>
            </a:r>
            <a:endParaRPr lang="fr-FR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83E187-A38B-1430-590C-D6775A33228B}"/>
              </a:ext>
            </a:extLst>
          </p:cNvPr>
          <p:cNvSpPr txBox="1"/>
          <p:nvPr/>
        </p:nvSpPr>
        <p:spPr>
          <a:xfrm>
            <a:off x="5468031" y="1756549"/>
            <a:ext cx="23455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dixon_test_ex2.R</a:t>
            </a:r>
          </a:p>
        </p:txBody>
      </p:sp>
    </p:spTree>
    <p:extLst>
      <p:ext uri="{BB962C8B-B14F-4D97-AF65-F5344CB8AC3E}">
        <p14:creationId xmlns:p14="http://schemas.microsoft.com/office/powerpoint/2010/main" val="328593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ACC7DF8A-FB71-0E63-A123-79099DCAD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997A2-34B9-9BBB-3DF4-0300A67A0062}"/>
              </a:ext>
            </a:extLst>
          </p:cNvPr>
          <p:cNvSpPr txBox="1"/>
          <p:nvPr/>
        </p:nvSpPr>
        <p:spPr>
          <a:xfrm>
            <a:off x="700783" y="1520317"/>
            <a:ext cx="7783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Judgement of “outlier status” can be handled both qualitatively and quantitatively: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638F6-8D54-37FE-0EFC-4E6B5317F6AF}"/>
              </a:ext>
            </a:extLst>
          </p:cNvPr>
          <p:cNvSpPr txBox="1"/>
          <p:nvPr/>
        </p:nvSpPr>
        <p:spPr>
          <a:xfrm>
            <a:off x="700783" y="2641549"/>
            <a:ext cx="77832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assessment is subjective but scientific experience can help identify outliers that fool quantitative methods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BDBA01C-EDBC-2198-6C37-FAE53929A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9" y="505708"/>
            <a:ext cx="9104312" cy="7679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Outlier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8DE8D9-3599-65E7-119C-993FC050A651}"/>
              </a:ext>
            </a:extLst>
          </p:cNvPr>
          <p:cNvSpPr txBox="1"/>
          <p:nvPr/>
        </p:nvSpPr>
        <p:spPr>
          <a:xfrm>
            <a:off x="700783" y="4143778"/>
            <a:ext cx="77832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methods attempt to assess the probability that data belongs to the statistical distribution of the true observations, but they rely on many assumptions</a:t>
            </a:r>
          </a:p>
        </p:txBody>
      </p:sp>
    </p:spTree>
    <p:extLst>
      <p:ext uri="{BB962C8B-B14F-4D97-AF65-F5344CB8AC3E}">
        <p14:creationId xmlns:p14="http://schemas.microsoft.com/office/powerpoint/2010/main" val="428501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2DDFE6-DCC1-3C5B-C8FD-D9B8E93B0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" y="1402369"/>
            <a:ext cx="9129644" cy="2843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041942-E0D6-BEBB-994A-5C74A0C52D0D}"/>
              </a:ext>
            </a:extLst>
          </p:cNvPr>
          <p:cNvSpPr txBox="1"/>
          <p:nvPr/>
        </p:nvSpPr>
        <p:spPr>
          <a:xfrm>
            <a:off x="435427" y="544677"/>
            <a:ext cx="8055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 Dixon Q Test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C3679A-6367-53D6-3CB7-6636B11EF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78762C-DF28-DCB2-E324-8635CF422710}"/>
              </a:ext>
            </a:extLst>
          </p:cNvPr>
          <p:cNvSpPr txBox="1"/>
          <p:nvPr/>
        </p:nvSpPr>
        <p:spPr>
          <a:xfrm>
            <a:off x="348343" y="4289791"/>
            <a:ext cx="81751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was surprised by this result…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were also the same using the Grubbs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with this dataset, … hard to tell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three replicates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to take log DNA amounts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PRELIMINARY EXPERIMENTS SO YOU KNOW WHAT TO EXPECT!</a:t>
            </a:r>
          </a:p>
        </p:txBody>
      </p:sp>
    </p:spTree>
    <p:extLst>
      <p:ext uri="{BB962C8B-B14F-4D97-AF65-F5344CB8AC3E}">
        <p14:creationId xmlns:p14="http://schemas.microsoft.com/office/powerpoint/2010/main" val="358299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A1126EB-0821-5102-B25B-3CD5480CD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33140C5-F635-7EAF-FA78-BACE43107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9" y="309762"/>
            <a:ext cx="9104312" cy="7679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and International Guidance/Guidelines</a:t>
            </a:r>
            <a:endParaRPr lang="en-US" sz="3200" dirty="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32C685-F144-B938-7F80-B44316600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37" y="1292971"/>
            <a:ext cx="1355431" cy="16057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78C5A6-A841-0686-3B51-597B1F03447B}"/>
              </a:ext>
            </a:extLst>
          </p:cNvPr>
          <p:cNvSpPr txBox="1"/>
          <p:nvPr/>
        </p:nvSpPr>
        <p:spPr>
          <a:xfrm>
            <a:off x="5287770" y="3416217"/>
            <a:ext cx="2691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EPA: Data Quality Assessment (2006)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B0F02F-36EE-B14C-111F-8BA8D750930A}"/>
              </a:ext>
            </a:extLst>
          </p:cNvPr>
          <p:cNvSpPr txBox="1"/>
          <p:nvPr/>
        </p:nvSpPr>
        <p:spPr>
          <a:xfrm>
            <a:off x="2290098" y="5913274"/>
            <a:ext cx="4382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FDA: Investigating Out of Specification Test Results (2022)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95D03-ECC8-569A-0F7C-E89A81DB7651}"/>
              </a:ext>
            </a:extLst>
          </p:cNvPr>
          <p:cNvSpPr txBox="1"/>
          <p:nvPr/>
        </p:nvSpPr>
        <p:spPr>
          <a:xfrm>
            <a:off x="1943803" y="1544311"/>
            <a:ext cx="42522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NIST Handbook: Detection of Outliers (2012)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869C23-770A-FD44-80AF-F78BA25B02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4979" y="3366967"/>
            <a:ext cx="3779555" cy="16057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A07EF0-AC00-9E47-9B17-DA81FFC501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9419" y="4740641"/>
            <a:ext cx="1702694" cy="197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7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53C2C57-A0CC-305B-1AAF-A5F49550A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A296A0C-70DD-9257-5F15-67AF5D906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9" y="309762"/>
            <a:ext cx="9104312" cy="7679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Dev. and MAD Rules of Thumb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5A9C5-6355-7290-402A-71D23B98E47B}"/>
              </a:ext>
            </a:extLst>
          </p:cNvPr>
          <p:cNvSpPr txBox="1"/>
          <p:nvPr/>
        </p:nvSpPr>
        <p:spPr>
          <a:xfrm>
            <a:off x="174171" y="1295545"/>
            <a:ext cx="72172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rules of thumb: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91970-B527-E8A1-F7B7-5FBB87E36B7A}"/>
              </a:ext>
            </a:extLst>
          </p:cNvPr>
          <p:cNvSpPr txBox="1"/>
          <p:nvPr/>
        </p:nvSpPr>
        <p:spPr>
          <a:xfrm>
            <a:off x="500742" y="2035771"/>
            <a:ext cx="7217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past 3 standard deviations from the 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mean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suspect outliers: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B22E1-D388-4FE6-6144-212DDCAF52CD}"/>
              </a:ext>
            </a:extLst>
          </p:cNvPr>
          <p:cNvSpPr txBox="1"/>
          <p:nvPr/>
        </p:nvSpPr>
        <p:spPr>
          <a:xfrm>
            <a:off x="500742" y="3724155"/>
            <a:ext cx="7587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past 3 standard deviations from the 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median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suspect outliers: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C795E5-01E0-2B7C-C566-A75AF705FFEE}"/>
              </a:ext>
            </a:extLst>
          </p:cNvPr>
          <p:cNvSpPr txBox="1"/>
          <p:nvPr/>
        </p:nvSpPr>
        <p:spPr>
          <a:xfrm>
            <a:off x="500742" y="5353780"/>
            <a:ext cx="7587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past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mad’s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median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suspect outliers: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5BA307-5597-472C-9FD1-B7D22DB17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924" y="2694842"/>
            <a:ext cx="2299461" cy="263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41BF34-56B0-FC82-2D0C-5981E2FC2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924" y="3145715"/>
            <a:ext cx="2299461" cy="2634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D19B39-5A06-95D0-5827-DB61AC6C1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8924" y="4771971"/>
            <a:ext cx="3137807" cy="3513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B92CE4-7813-FC38-6ADB-854E5C13C4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8924" y="4316683"/>
            <a:ext cx="3137807" cy="3513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0FEED6-C228-52E6-9C52-3E412A34B9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8924" y="5925010"/>
            <a:ext cx="4101703" cy="348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52B80D-DB58-9B03-BEA2-0D27BDF3EC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8924" y="6396714"/>
            <a:ext cx="4101703" cy="34840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C66DB93-BC61-4800-706F-5AA8DE1CB43E}"/>
              </a:ext>
            </a:extLst>
          </p:cNvPr>
          <p:cNvSpPr/>
          <p:nvPr/>
        </p:nvSpPr>
        <p:spPr>
          <a:xfrm>
            <a:off x="4157054" y="2546667"/>
            <a:ext cx="2786743" cy="10232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EF4F9B-0EAB-2A0C-CF79-187DA4F1E10D}"/>
              </a:ext>
            </a:extLst>
          </p:cNvPr>
          <p:cNvSpPr/>
          <p:nvPr/>
        </p:nvSpPr>
        <p:spPr>
          <a:xfrm>
            <a:off x="4226307" y="4217686"/>
            <a:ext cx="3437237" cy="10232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57C9FA-F40F-0CF7-24E2-9D019C05EE60}"/>
              </a:ext>
            </a:extLst>
          </p:cNvPr>
          <p:cNvSpPr/>
          <p:nvPr/>
        </p:nvSpPr>
        <p:spPr>
          <a:xfrm>
            <a:off x="4229098" y="5845629"/>
            <a:ext cx="4348844" cy="9394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3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5B2E350F-E9F3-9FA7-3B30-3506A9BEB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8B95F2A-5D12-6270-B1A2-8341C28AD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9" y="309762"/>
            <a:ext cx="9104312" cy="7679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Interquartile Range Outliers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BE5A3-52AE-0B0F-6483-041E9D40AC04}"/>
              </a:ext>
            </a:extLst>
          </p:cNvPr>
          <p:cNvSpPr txBox="1"/>
          <p:nvPr/>
        </p:nvSpPr>
        <p:spPr>
          <a:xfrm>
            <a:off x="174170" y="1337096"/>
            <a:ext cx="8588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interquartile range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the difference between the 3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-quartile (75%-tile) and the 1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-quartile (25%-percentile)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5786FC-27A9-F749-DF3A-51BEDCCDA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29" y="2427508"/>
            <a:ext cx="8033656" cy="30933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B2BC3B-20F1-88E1-E5CB-C063EF882078}"/>
              </a:ext>
            </a:extLst>
          </p:cNvPr>
          <p:cNvSpPr txBox="1"/>
          <p:nvPr/>
        </p:nvSpPr>
        <p:spPr>
          <a:xfrm>
            <a:off x="3048000" y="4877192"/>
            <a:ext cx="1175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-quartile (Q1)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0F3A63-A19B-063A-CE2A-A116589F50E4}"/>
              </a:ext>
            </a:extLst>
          </p:cNvPr>
          <p:cNvSpPr txBox="1"/>
          <p:nvPr/>
        </p:nvSpPr>
        <p:spPr>
          <a:xfrm>
            <a:off x="4882243" y="4888078"/>
            <a:ext cx="12518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-quartile (Q3)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100A25-2FA5-33E8-F8CB-E340BE328359}"/>
              </a:ext>
            </a:extLst>
          </p:cNvPr>
          <p:cNvCxnSpPr/>
          <p:nvPr/>
        </p:nvCxnSpPr>
        <p:spPr>
          <a:xfrm flipV="1">
            <a:off x="3690258" y="4561506"/>
            <a:ext cx="152400" cy="43542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4463C3-CD7C-5991-72BC-3B9D82EBE6AB}"/>
              </a:ext>
            </a:extLst>
          </p:cNvPr>
          <p:cNvCxnSpPr>
            <a:cxnSpLocks/>
          </p:cNvCxnSpPr>
          <p:nvPr/>
        </p:nvCxnSpPr>
        <p:spPr>
          <a:xfrm flipH="1" flipV="1">
            <a:off x="5214257" y="4550619"/>
            <a:ext cx="152400" cy="43542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5CFD8A57-81C9-FFC3-7C8E-389C09CD31F3}"/>
              </a:ext>
            </a:extLst>
          </p:cNvPr>
          <p:cNvSpPr/>
          <p:nvPr/>
        </p:nvSpPr>
        <p:spPr>
          <a:xfrm rot="5400000">
            <a:off x="4334724" y="2451695"/>
            <a:ext cx="387463" cy="1371598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507915-80FF-E211-9E04-9DA04BAEDF63}"/>
              </a:ext>
            </a:extLst>
          </p:cNvPr>
          <p:cNvSpPr txBox="1"/>
          <p:nvPr/>
        </p:nvSpPr>
        <p:spPr>
          <a:xfrm>
            <a:off x="4223657" y="2525674"/>
            <a:ext cx="3457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= middle 50% of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5BF695-7B05-C5A3-F41A-43E44FF595B2}"/>
              </a:ext>
            </a:extLst>
          </p:cNvPr>
          <p:cNvSpPr txBox="1"/>
          <p:nvPr/>
        </p:nvSpPr>
        <p:spPr>
          <a:xfrm>
            <a:off x="960188" y="5895447"/>
            <a:ext cx="7410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is considered a robust measure of data spread (scale) because it’s not strongly influenced by outliers</a:t>
            </a:r>
          </a:p>
        </p:txBody>
      </p:sp>
    </p:spTree>
    <p:extLst>
      <p:ext uri="{BB962C8B-B14F-4D97-AF65-F5344CB8AC3E}">
        <p14:creationId xmlns:p14="http://schemas.microsoft.com/office/powerpoint/2010/main" val="22075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EBBD14-EB7B-5862-25DB-82B271E69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844"/>
          <a:stretch/>
        </p:blipFill>
        <p:spPr>
          <a:xfrm>
            <a:off x="906079" y="2921720"/>
            <a:ext cx="7747615" cy="191154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2C171E8-9121-3187-64C1-3D9519FA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A62286F-BB61-90D0-DB99-BD3D3D703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9" y="309762"/>
            <a:ext cx="9104312" cy="7679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Interquartile Range Outliers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783F9B-4FD7-3FD0-C33B-8462F4AF5567}"/>
              </a:ext>
            </a:extLst>
          </p:cNvPr>
          <p:cNvSpPr txBox="1"/>
          <p:nvPr/>
        </p:nvSpPr>
        <p:spPr>
          <a:xfrm>
            <a:off x="174170" y="1250008"/>
            <a:ext cx="575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data follows a normal distribution, then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AA4109-542B-5DBB-1C25-692EC82CE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855"/>
          <a:stretch/>
        </p:blipFill>
        <p:spPr>
          <a:xfrm>
            <a:off x="906079" y="4822371"/>
            <a:ext cx="7747615" cy="2013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720BDC-5FBC-B779-535D-2709191EB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413" y="1390098"/>
            <a:ext cx="2075264" cy="2536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A67AA0-9D36-30FA-4BD5-31F68EB2C155}"/>
              </a:ext>
            </a:extLst>
          </p:cNvPr>
          <p:cNvSpPr txBox="1"/>
          <p:nvPr/>
        </p:nvSpPr>
        <p:spPr>
          <a:xfrm>
            <a:off x="174170" y="1720620"/>
            <a:ext cx="575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outlier rule: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ABDB09-A6AC-9203-5E3C-C82681380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3205" y="2249814"/>
            <a:ext cx="2916463" cy="2364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8FB9ED-B19F-C4A7-2D06-575EAE4A8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3205" y="1843400"/>
            <a:ext cx="2943679" cy="238677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7848F643-4F4D-17AD-E21F-1E2751AA8AD5}"/>
              </a:ext>
            </a:extLst>
          </p:cNvPr>
          <p:cNvSpPr/>
          <p:nvPr/>
        </p:nvSpPr>
        <p:spPr>
          <a:xfrm rot="5400000">
            <a:off x="4648102" y="4615644"/>
            <a:ext cx="217909" cy="1328058"/>
          </a:xfrm>
          <a:prstGeom prst="leftBrac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3502F8-FD75-8FA0-FBA4-9B3301D06FBB}"/>
              </a:ext>
            </a:extLst>
          </p:cNvPr>
          <p:cNvSpPr txBox="1"/>
          <p:nvPr/>
        </p:nvSpPr>
        <p:spPr>
          <a:xfrm>
            <a:off x="4554096" y="4909856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51A6EA-7D67-1EA9-C0A2-005E9C44713A}"/>
              </a:ext>
            </a:extLst>
          </p:cNvPr>
          <p:cNvSpPr txBox="1"/>
          <p:nvPr/>
        </p:nvSpPr>
        <p:spPr>
          <a:xfrm>
            <a:off x="1560525" y="604331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 – 1.5×IQR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E07E2B-61AC-9F3A-F3A3-32657C2B4512}"/>
              </a:ext>
            </a:extLst>
          </p:cNvPr>
          <p:cNvSpPr txBox="1"/>
          <p:nvPr/>
        </p:nvSpPr>
        <p:spPr>
          <a:xfrm>
            <a:off x="6861862" y="6043310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 + 1.5×IQR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B90757-BD71-F297-798F-32D2A3983690}"/>
              </a:ext>
            </a:extLst>
          </p:cNvPr>
          <p:cNvCxnSpPr/>
          <p:nvPr/>
        </p:nvCxnSpPr>
        <p:spPr>
          <a:xfrm>
            <a:off x="5431972" y="4391361"/>
            <a:ext cx="0" cy="1007952"/>
          </a:xfrm>
          <a:prstGeom prst="line">
            <a:avLst/>
          </a:prstGeom>
          <a:ln w="222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2773E0-A88D-CD74-56C1-C21EA1935B60}"/>
              </a:ext>
            </a:extLst>
          </p:cNvPr>
          <p:cNvCxnSpPr/>
          <p:nvPr/>
        </p:nvCxnSpPr>
        <p:spPr>
          <a:xfrm>
            <a:off x="4082143" y="4391362"/>
            <a:ext cx="0" cy="1007952"/>
          </a:xfrm>
          <a:prstGeom prst="line">
            <a:avLst/>
          </a:prstGeom>
          <a:ln w="222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32BFC2-ABD7-615D-31AA-376A25117A9D}"/>
              </a:ext>
            </a:extLst>
          </p:cNvPr>
          <p:cNvCxnSpPr/>
          <p:nvPr/>
        </p:nvCxnSpPr>
        <p:spPr>
          <a:xfrm>
            <a:off x="2090061" y="4456674"/>
            <a:ext cx="0" cy="1007952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59E865-526D-F7B6-6EA8-856C5F5C4A62}"/>
              </a:ext>
            </a:extLst>
          </p:cNvPr>
          <p:cNvCxnSpPr/>
          <p:nvPr/>
        </p:nvCxnSpPr>
        <p:spPr>
          <a:xfrm>
            <a:off x="7358744" y="4456674"/>
            <a:ext cx="0" cy="1007952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5DC1885-239D-1C1A-99B1-50775FC9488C}"/>
              </a:ext>
            </a:extLst>
          </p:cNvPr>
          <p:cNvSpPr/>
          <p:nvPr/>
        </p:nvSpPr>
        <p:spPr>
          <a:xfrm>
            <a:off x="1621971" y="5436317"/>
            <a:ext cx="435431" cy="5050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A0FF41-CB5F-5C51-8FE8-E2B1A7029C1E}"/>
              </a:ext>
            </a:extLst>
          </p:cNvPr>
          <p:cNvSpPr/>
          <p:nvPr/>
        </p:nvSpPr>
        <p:spPr>
          <a:xfrm>
            <a:off x="7543796" y="5436317"/>
            <a:ext cx="526114" cy="5050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89323C-E4DB-39DD-638C-0834D12CA9C7}"/>
              </a:ext>
            </a:extLst>
          </p:cNvPr>
          <p:cNvSpPr txBox="1"/>
          <p:nvPr/>
        </p:nvSpPr>
        <p:spPr>
          <a:xfrm>
            <a:off x="7883974" y="5003640"/>
            <a:ext cx="808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outliers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08642D-0B05-4ED4-1286-A2DBBE1664DB}"/>
              </a:ext>
            </a:extLst>
          </p:cNvPr>
          <p:cNvSpPr txBox="1"/>
          <p:nvPr/>
        </p:nvSpPr>
        <p:spPr>
          <a:xfrm>
            <a:off x="1047923" y="5004379"/>
            <a:ext cx="767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outliers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860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/>
      <p:bldP spid="17" grpId="0"/>
      <p:bldP spid="23" grpId="0" animBg="1"/>
      <p:bldP spid="24" grpId="0" animBg="1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13E968B-D12A-5729-90E3-53C366988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366FD8A-16CD-6D23-0B06-800A9120E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9" y="309762"/>
            <a:ext cx="9104312" cy="7679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0BFAF-E653-8845-5588-BBD53BB10BD3}"/>
              </a:ext>
            </a:extLst>
          </p:cNvPr>
          <p:cNvSpPr txBox="1"/>
          <p:nvPr/>
        </p:nvSpPr>
        <p:spPr>
          <a:xfrm>
            <a:off x="391885" y="1796142"/>
            <a:ext cx="85452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the measured color intensities of wine in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wine2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set in the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frequtils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possible outliers using: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Visually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choose some graphs)</a:t>
            </a:r>
          </a:p>
          <a:p>
            <a:pPr marL="457200" indent="-457200"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mean-standard dev rule of thumb</a:t>
            </a:r>
          </a:p>
          <a:p>
            <a:pPr marL="457200" indent="-457200">
              <a:buFontTx/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median-standard dev rule of thumb</a:t>
            </a:r>
          </a:p>
          <a:p>
            <a:pPr marL="457200" indent="-457200">
              <a:buFontTx/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median-mad rule of thumb</a:t>
            </a:r>
          </a:p>
          <a:p>
            <a:pPr marL="457200" indent="-457200"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interquartile rule</a:t>
            </a:r>
          </a:p>
        </p:txBody>
      </p:sp>
    </p:spTree>
    <p:extLst>
      <p:ext uri="{BB962C8B-B14F-4D97-AF65-F5344CB8AC3E}">
        <p14:creationId xmlns:p14="http://schemas.microsoft.com/office/powerpoint/2010/main" val="307132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77CA5-9E55-4A37-46A1-C6E22DF19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C87735-1075-9398-E4ED-9188D757D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F7BAE72-3AB7-1B71-47B6-6979D8A61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9" y="211788"/>
            <a:ext cx="9104312" cy="7679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56CE7D-882C-FE28-F9A7-5F0D9BB56571}"/>
              </a:ext>
            </a:extLst>
          </p:cNvPr>
          <p:cNvSpPr/>
          <p:nvPr/>
        </p:nvSpPr>
        <p:spPr>
          <a:xfrm>
            <a:off x="76199" y="899505"/>
            <a:ext cx="6890659" cy="5932393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fr-FR" sz="1150" dirty="0" err="1">
                <a:solidFill>
                  <a:schemeClr val="accent2"/>
                </a:solidFill>
                <a:latin typeface="Courier"/>
                <a:cs typeface="Courier"/>
              </a:rPr>
              <a:t>library</a:t>
            </a:r>
            <a:r>
              <a:rPr lang="fr-FR" sz="115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150" dirty="0" err="1">
                <a:solidFill>
                  <a:schemeClr val="bg1"/>
                </a:solidFill>
                <a:latin typeface="Courier"/>
                <a:cs typeface="Courier"/>
              </a:rPr>
              <a:t>frequtils</a:t>
            </a:r>
            <a:r>
              <a:rPr lang="fr-FR" sz="11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fr-FR" sz="11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150" dirty="0">
                <a:solidFill>
                  <a:schemeClr val="bg1"/>
                </a:solidFill>
                <a:latin typeface="Courier"/>
                <a:cs typeface="Courier"/>
              </a:rPr>
              <a:t>data(wine2)</a:t>
            </a:r>
          </a:p>
          <a:p>
            <a:r>
              <a:rPr lang="fr-FR" sz="1150" dirty="0">
                <a:solidFill>
                  <a:schemeClr val="bg1"/>
                </a:solidFill>
                <a:latin typeface="Courier"/>
                <a:cs typeface="Courier"/>
              </a:rPr>
              <a:t>x &lt;- wine2$Color.intensity</a:t>
            </a:r>
          </a:p>
          <a:p>
            <a:endParaRPr lang="fr-FR" sz="11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150" dirty="0" err="1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fr-FR" sz="1150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r>
              <a:rPr lang="fr-FR" sz="1150" dirty="0" err="1">
                <a:solidFill>
                  <a:schemeClr val="bg1"/>
                </a:solidFill>
                <a:latin typeface="Courier"/>
                <a:cs typeface="Courier"/>
              </a:rPr>
              <a:t>boxplot</a:t>
            </a:r>
            <a:r>
              <a:rPr lang="fr-FR" sz="1150" dirty="0">
                <a:solidFill>
                  <a:schemeClr val="bg1"/>
                </a:solidFill>
                <a:latin typeface="Courier"/>
                <a:cs typeface="Courier"/>
              </a:rPr>
              <a:t>(x, horizontal = </a:t>
            </a:r>
            <a:r>
              <a:rPr lang="fr-FR" sz="1150" dirty="0" err="1">
                <a:solidFill>
                  <a:schemeClr val="bg1"/>
                </a:solidFill>
                <a:latin typeface="Courier"/>
                <a:cs typeface="Courier"/>
              </a:rPr>
              <a:t>T</a:t>
            </a:r>
            <a:r>
              <a:rPr lang="fr-FR" sz="11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fr-FR" sz="11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150" dirty="0" err="1">
                <a:solidFill>
                  <a:schemeClr val="bg1"/>
                </a:solidFill>
                <a:latin typeface="Courier"/>
                <a:cs typeface="Courier"/>
              </a:rPr>
              <a:t>summary</a:t>
            </a:r>
            <a:r>
              <a:rPr lang="fr-FR" sz="1150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r>
              <a:rPr lang="fr-FR" sz="1150" dirty="0">
                <a:solidFill>
                  <a:schemeClr val="bg1"/>
                </a:solidFill>
                <a:latin typeface="Courier"/>
                <a:cs typeface="Courier"/>
              </a:rPr>
              <a:t>Q        &lt;- quantile(x, </a:t>
            </a:r>
            <a:r>
              <a:rPr lang="fr-FR" sz="1150" dirty="0" err="1">
                <a:solidFill>
                  <a:schemeClr val="bg1"/>
                </a:solidFill>
                <a:latin typeface="Courier"/>
                <a:cs typeface="Courier"/>
              </a:rPr>
              <a:t>probs</a:t>
            </a:r>
            <a:r>
              <a:rPr lang="fr-FR" sz="1150" dirty="0">
                <a:solidFill>
                  <a:schemeClr val="bg1"/>
                </a:solidFill>
                <a:latin typeface="Courier"/>
                <a:cs typeface="Courier"/>
              </a:rPr>
              <a:t> = c(0.25, 0.5, 0.75))</a:t>
            </a:r>
          </a:p>
          <a:p>
            <a:r>
              <a:rPr lang="fr-FR" sz="1150" dirty="0" err="1">
                <a:solidFill>
                  <a:schemeClr val="bg1"/>
                </a:solidFill>
                <a:latin typeface="Courier"/>
                <a:cs typeface="Courier"/>
              </a:rPr>
              <a:t>mu.hat</a:t>
            </a:r>
            <a:r>
              <a:rPr lang="fr-FR" sz="1150" dirty="0">
                <a:solidFill>
                  <a:schemeClr val="bg1"/>
                </a:solidFill>
                <a:latin typeface="Courier"/>
                <a:cs typeface="Courier"/>
              </a:rPr>
              <a:t>   &lt;- </a:t>
            </a:r>
            <a:r>
              <a:rPr lang="fr-FR" sz="1150" dirty="0" err="1">
                <a:solidFill>
                  <a:schemeClr val="bg1"/>
                </a:solidFill>
                <a:latin typeface="Courier"/>
                <a:cs typeface="Courier"/>
              </a:rPr>
              <a:t>mean</a:t>
            </a:r>
            <a:r>
              <a:rPr lang="fr-FR" sz="1150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r>
              <a:rPr lang="fr-FR" sz="1150" dirty="0" err="1">
                <a:solidFill>
                  <a:schemeClr val="bg1"/>
                </a:solidFill>
                <a:latin typeface="Courier"/>
                <a:cs typeface="Courier"/>
              </a:rPr>
              <a:t>sigx.hat</a:t>
            </a:r>
            <a:r>
              <a:rPr lang="fr-FR" sz="115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fr-FR" sz="115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fr-FR" sz="1150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endParaRPr lang="fr-FR" sz="11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150" dirty="0">
                <a:solidFill>
                  <a:srgbClr val="FFFF00"/>
                </a:solidFill>
                <a:latin typeface="Courier"/>
                <a:cs typeface="Courier"/>
              </a:rPr>
              <a:t># RULE: 3 standard </a:t>
            </a:r>
            <a:r>
              <a:rPr lang="fr-FR" sz="1150" dirty="0" err="1">
                <a:solidFill>
                  <a:srgbClr val="FFFF00"/>
                </a:solidFill>
                <a:latin typeface="Courier"/>
                <a:cs typeface="Courier"/>
              </a:rPr>
              <a:t>deviations</a:t>
            </a:r>
            <a:r>
              <a:rPr lang="fr-FR" sz="115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fr-FR" sz="1150" dirty="0" err="1">
                <a:solidFill>
                  <a:srgbClr val="FFFF00"/>
                </a:solidFill>
                <a:latin typeface="Courier"/>
                <a:cs typeface="Courier"/>
              </a:rPr>
              <a:t>from</a:t>
            </a:r>
            <a:r>
              <a:rPr lang="fr-FR" sz="1150" dirty="0">
                <a:solidFill>
                  <a:srgbClr val="FFFF00"/>
                </a:solidFill>
                <a:latin typeface="Courier"/>
                <a:cs typeface="Courier"/>
              </a:rPr>
              <a:t> the </a:t>
            </a:r>
            <a:r>
              <a:rPr lang="fr-FR" sz="1150" dirty="0" err="1">
                <a:solidFill>
                  <a:srgbClr val="FFFF00"/>
                </a:solidFill>
                <a:latin typeface="Courier"/>
                <a:cs typeface="Courier"/>
              </a:rPr>
              <a:t>sample</a:t>
            </a:r>
            <a:r>
              <a:rPr lang="fr-FR" sz="115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fr-FR" sz="1150" dirty="0" err="1">
                <a:solidFill>
                  <a:srgbClr val="FFFF00"/>
                </a:solidFill>
                <a:latin typeface="Courier"/>
                <a:cs typeface="Courier"/>
              </a:rPr>
              <a:t>mean</a:t>
            </a:r>
            <a:r>
              <a:rPr lang="fr-FR" sz="115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fr-FR" sz="1150" dirty="0" err="1">
                <a:solidFill>
                  <a:srgbClr val="FFFF00"/>
                </a:solidFill>
                <a:latin typeface="Courier"/>
                <a:cs typeface="Courier"/>
              </a:rPr>
              <a:t>cutoffs</a:t>
            </a:r>
            <a:r>
              <a:rPr lang="fr-FR" sz="1150" dirty="0">
                <a:solidFill>
                  <a:srgbClr val="FFFF00"/>
                </a:solidFill>
                <a:latin typeface="Courier"/>
                <a:cs typeface="Courier"/>
              </a:rPr>
              <a:t>:</a:t>
            </a:r>
          </a:p>
          <a:p>
            <a:r>
              <a:rPr lang="fr-FR" sz="1150" dirty="0" err="1">
                <a:solidFill>
                  <a:schemeClr val="bg1"/>
                </a:solidFill>
                <a:latin typeface="Courier"/>
                <a:cs typeface="Courier"/>
              </a:rPr>
              <a:t>mu.hat</a:t>
            </a:r>
            <a:r>
              <a:rPr lang="fr-FR" sz="1150" dirty="0">
                <a:solidFill>
                  <a:schemeClr val="bg1"/>
                </a:solidFill>
                <a:latin typeface="Courier"/>
                <a:cs typeface="Courier"/>
              </a:rPr>
              <a:t> + 3*</a:t>
            </a:r>
            <a:r>
              <a:rPr lang="fr-FR" sz="1150" dirty="0" err="1">
                <a:solidFill>
                  <a:schemeClr val="bg1"/>
                </a:solidFill>
                <a:latin typeface="Courier"/>
                <a:cs typeface="Courier"/>
              </a:rPr>
              <a:t>sigx.hat</a:t>
            </a:r>
            <a:endParaRPr lang="fr-FR" sz="11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150" dirty="0" err="1">
                <a:solidFill>
                  <a:schemeClr val="bg1"/>
                </a:solidFill>
                <a:latin typeface="Courier"/>
                <a:cs typeface="Courier"/>
              </a:rPr>
              <a:t>mu.hat</a:t>
            </a:r>
            <a:r>
              <a:rPr lang="fr-FR" sz="1150" dirty="0">
                <a:solidFill>
                  <a:schemeClr val="bg1"/>
                </a:solidFill>
                <a:latin typeface="Courier"/>
                <a:cs typeface="Courier"/>
              </a:rPr>
              <a:t> - 3*</a:t>
            </a:r>
            <a:r>
              <a:rPr lang="fr-FR" sz="1150" dirty="0" err="1">
                <a:solidFill>
                  <a:schemeClr val="bg1"/>
                </a:solidFill>
                <a:latin typeface="Courier"/>
                <a:cs typeface="Courier"/>
              </a:rPr>
              <a:t>sigx.hat</a:t>
            </a:r>
            <a:endParaRPr lang="fr-FR" sz="115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fr-FR" sz="11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150" dirty="0">
                <a:solidFill>
                  <a:srgbClr val="FFFF00"/>
                </a:solidFill>
                <a:latin typeface="Courier"/>
                <a:cs typeface="Courier"/>
              </a:rPr>
              <a:t># RULE: 3 standard </a:t>
            </a:r>
            <a:r>
              <a:rPr lang="fr-FR" sz="1150" dirty="0" err="1">
                <a:solidFill>
                  <a:srgbClr val="FFFF00"/>
                </a:solidFill>
                <a:latin typeface="Courier"/>
                <a:cs typeface="Courier"/>
              </a:rPr>
              <a:t>deviations</a:t>
            </a:r>
            <a:r>
              <a:rPr lang="fr-FR" sz="115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fr-FR" sz="1150" dirty="0" err="1">
                <a:solidFill>
                  <a:srgbClr val="FFFF00"/>
                </a:solidFill>
                <a:latin typeface="Courier"/>
                <a:cs typeface="Courier"/>
              </a:rPr>
              <a:t>from</a:t>
            </a:r>
            <a:r>
              <a:rPr lang="fr-FR" sz="1150" dirty="0">
                <a:solidFill>
                  <a:srgbClr val="FFFF00"/>
                </a:solidFill>
                <a:latin typeface="Courier"/>
                <a:cs typeface="Courier"/>
              </a:rPr>
              <a:t> the </a:t>
            </a:r>
            <a:r>
              <a:rPr lang="fr-FR" sz="1150" dirty="0" err="1">
                <a:solidFill>
                  <a:srgbClr val="FFFF00"/>
                </a:solidFill>
                <a:latin typeface="Courier"/>
                <a:cs typeface="Courier"/>
              </a:rPr>
              <a:t>sample</a:t>
            </a:r>
            <a:r>
              <a:rPr lang="fr-FR" sz="115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fr-FR" sz="1150" dirty="0" err="1">
                <a:solidFill>
                  <a:srgbClr val="FFFF00"/>
                </a:solidFill>
                <a:latin typeface="Courier"/>
                <a:cs typeface="Courier"/>
              </a:rPr>
              <a:t>median</a:t>
            </a:r>
            <a:r>
              <a:rPr lang="fr-FR" sz="115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fr-FR" sz="1150" dirty="0" err="1">
                <a:solidFill>
                  <a:srgbClr val="FFFF00"/>
                </a:solidFill>
                <a:latin typeface="Courier"/>
                <a:cs typeface="Courier"/>
              </a:rPr>
              <a:t>cutoffs</a:t>
            </a:r>
            <a:r>
              <a:rPr lang="fr-FR" sz="1150" dirty="0">
                <a:solidFill>
                  <a:srgbClr val="FFFF00"/>
                </a:solidFill>
                <a:latin typeface="Courier"/>
                <a:cs typeface="Courier"/>
              </a:rPr>
              <a:t>:</a:t>
            </a:r>
          </a:p>
          <a:p>
            <a:r>
              <a:rPr lang="fr-FR" sz="1150" dirty="0">
                <a:solidFill>
                  <a:schemeClr val="bg1"/>
                </a:solidFill>
                <a:latin typeface="Courier"/>
                <a:cs typeface="Courier"/>
              </a:rPr>
              <a:t>Q[2] + 3*</a:t>
            </a:r>
            <a:r>
              <a:rPr lang="fr-FR" sz="1150" dirty="0" err="1">
                <a:solidFill>
                  <a:schemeClr val="bg1"/>
                </a:solidFill>
                <a:latin typeface="Courier"/>
                <a:cs typeface="Courier"/>
              </a:rPr>
              <a:t>sigx.hat</a:t>
            </a:r>
            <a:endParaRPr lang="fr-FR" sz="11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150" dirty="0">
                <a:solidFill>
                  <a:schemeClr val="bg1"/>
                </a:solidFill>
                <a:latin typeface="Courier"/>
                <a:cs typeface="Courier"/>
              </a:rPr>
              <a:t>Q[2] - 3*</a:t>
            </a:r>
            <a:r>
              <a:rPr lang="fr-FR" sz="1150" dirty="0" err="1">
                <a:solidFill>
                  <a:schemeClr val="bg1"/>
                </a:solidFill>
                <a:latin typeface="Courier"/>
                <a:cs typeface="Courier"/>
              </a:rPr>
              <a:t>sigx.hat</a:t>
            </a:r>
            <a:endParaRPr lang="fr-FR" sz="115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fr-FR" sz="11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150" dirty="0">
                <a:solidFill>
                  <a:srgbClr val="FFFF00"/>
                </a:solidFill>
                <a:latin typeface="Courier"/>
                <a:cs typeface="Courier"/>
              </a:rPr>
              <a:t># RULE: 3 </a:t>
            </a:r>
            <a:r>
              <a:rPr lang="fr-FR" sz="1150" dirty="0" err="1">
                <a:solidFill>
                  <a:srgbClr val="FFFF00"/>
                </a:solidFill>
                <a:latin typeface="Courier"/>
                <a:cs typeface="Courier"/>
              </a:rPr>
              <a:t>mad’s</a:t>
            </a:r>
            <a:r>
              <a:rPr lang="fr-FR" sz="115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fr-FR" sz="1150" dirty="0" err="1">
                <a:solidFill>
                  <a:srgbClr val="FFFF00"/>
                </a:solidFill>
                <a:latin typeface="Courier"/>
                <a:cs typeface="Courier"/>
              </a:rPr>
              <a:t>from</a:t>
            </a:r>
            <a:r>
              <a:rPr lang="fr-FR" sz="1150" dirty="0">
                <a:solidFill>
                  <a:srgbClr val="FFFF00"/>
                </a:solidFill>
                <a:latin typeface="Courier"/>
                <a:cs typeface="Courier"/>
              </a:rPr>
              <a:t> the </a:t>
            </a:r>
            <a:r>
              <a:rPr lang="fr-FR" sz="1150" dirty="0" err="1">
                <a:solidFill>
                  <a:srgbClr val="FFFF00"/>
                </a:solidFill>
                <a:latin typeface="Courier"/>
                <a:cs typeface="Courier"/>
              </a:rPr>
              <a:t>sample</a:t>
            </a:r>
            <a:r>
              <a:rPr lang="fr-FR" sz="115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fr-FR" sz="1150" dirty="0" err="1">
                <a:solidFill>
                  <a:srgbClr val="FFFF00"/>
                </a:solidFill>
                <a:latin typeface="Courier"/>
                <a:cs typeface="Courier"/>
              </a:rPr>
              <a:t>median</a:t>
            </a:r>
            <a:r>
              <a:rPr lang="fr-FR" sz="115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fr-FR" sz="1150" dirty="0" err="1">
                <a:solidFill>
                  <a:srgbClr val="FFFF00"/>
                </a:solidFill>
                <a:latin typeface="Courier"/>
                <a:cs typeface="Courier"/>
              </a:rPr>
              <a:t>cutoffs</a:t>
            </a:r>
            <a:r>
              <a:rPr lang="fr-FR" sz="1150" dirty="0">
                <a:solidFill>
                  <a:srgbClr val="FFFF00"/>
                </a:solidFill>
                <a:latin typeface="Courier"/>
                <a:cs typeface="Courier"/>
              </a:rPr>
              <a:t>:</a:t>
            </a:r>
          </a:p>
          <a:p>
            <a:r>
              <a:rPr lang="fr-FR" sz="1150" dirty="0">
                <a:solidFill>
                  <a:schemeClr val="bg1"/>
                </a:solidFill>
                <a:latin typeface="Courier"/>
                <a:cs typeface="Courier"/>
              </a:rPr>
              <a:t>Q[2] + 3*</a:t>
            </a:r>
            <a:r>
              <a:rPr lang="fr-FR" sz="1150" dirty="0" err="1">
                <a:solidFill>
                  <a:schemeClr val="bg1"/>
                </a:solidFill>
                <a:latin typeface="Courier"/>
                <a:cs typeface="Courier"/>
              </a:rPr>
              <a:t>mad</a:t>
            </a:r>
            <a:r>
              <a:rPr lang="fr-FR" sz="1150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r>
              <a:rPr lang="fr-FR" sz="1150" dirty="0">
                <a:solidFill>
                  <a:schemeClr val="bg1"/>
                </a:solidFill>
                <a:latin typeface="Courier"/>
                <a:cs typeface="Courier"/>
              </a:rPr>
              <a:t>Q[2] - 3*</a:t>
            </a:r>
            <a:r>
              <a:rPr lang="fr-FR" sz="1150" dirty="0" err="1">
                <a:solidFill>
                  <a:schemeClr val="bg1"/>
                </a:solidFill>
                <a:latin typeface="Courier"/>
                <a:cs typeface="Courier"/>
              </a:rPr>
              <a:t>mad</a:t>
            </a:r>
            <a:r>
              <a:rPr lang="fr-FR" sz="1150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endParaRPr lang="fr-FR" sz="11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150" dirty="0">
                <a:solidFill>
                  <a:srgbClr val="FFFF00"/>
                </a:solidFill>
                <a:latin typeface="Courier"/>
                <a:cs typeface="Courier"/>
              </a:rPr>
              <a:t># Interquartile range:</a:t>
            </a:r>
          </a:p>
          <a:p>
            <a:r>
              <a:rPr lang="fr-FR" sz="1150" dirty="0">
                <a:solidFill>
                  <a:schemeClr val="bg1"/>
                </a:solidFill>
                <a:latin typeface="Courier"/>
                <a:cs typeface="Courier"/>
              </a:rPr>
              <a:t>IQR(x)</a:t>
            </a:r>
          </a:p>
          <a:p>
            <a:endParaRPr lang="fr-FR" sz="11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150" dirty="0">
                <a:solidFill>
                  <a:srgbClr val="FFFF00"/>
                </a:solidFill>
                <a:latin typeface="Courier"/>
                <a:cs typeface="Courier"/>
              </a:rPr>
              <a:t># RULE: Interquartile </a:t>
            </a:r>
            <a:r>
              <a:rPr lang="fr-FR" sz="1150" dirty="0" err="1">
                <a:solidFill>
                  <a:srgbClr val="FFFF00"/>
                </a:solidFill>
                <a:latin typeface="Courier"/>
                <a:cs typeface="Courier"/>
              </a:rPr>
              <a:t>outlier</a:t>
            </a:r>
            <a:r>
              <a:rPr lang="fr-FR" sz="115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fr-FR" sz="1150" dirty="0" err="1">
                <a:solidFill>
                  <a:srgbClr val="FFFF00"/>
                </a:solidFill>
                <a:latin typeface="Courier"/>
                <a:cs typeface="Courier"/>
              </a:rPr>
              <a:t>cutoffs</a:t>
            </a:r>
            <a:r>
              <a:rPr lang="fr-FR" sz="1150" dirty="0">
                <a:solidFill>
                  <a:srgbClr val="FFFF00"/>
                </a:solidFill>
                <a:latin typeface="Courier"/>
                <a:cs typeface="Courier"/>
              </a:rPr>
              <a:t>:</a:t>
            </a:r>
          </a:p>
          <a:p>
            <a:r>
              <a:rPr lang="fr-FR" sz="1150" dirty="0">
                <a:solidFill>
                  <a:schemeClr val="bg1"/>
                </a:solidFill>
                <a:latin typeface="Courier"/>
                <a:cs typeface="Courier"/>
              </a:rPr>
              <a:t>Q[3] + 1.5*IQR(x)</a:t>
            </a:r>
          </a:p>
          <a:p>
            <a:r>
              <a:rPr lang="fr-FR" sz="1150" dirty="0">
                <a:solidFill>
                  <a:schemeClr val="bg1"/>
                </a:solidFill>
                <a:latin typeface="Courier"/>
                <a:cs typeface="Courier"/>
              </a:rPr>
              <a:t>Q[1] - 1.5*IQR(x)</a:t>
            </a:r>
          </a:p>
          <a:p>
            <a:endParaRPr lang="fr-FR" sz="11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150" dirty="0" err="1">
                <a:solidFill>
                  <a:schemeClr val="bg1"/>
                </a:solidFill>
                <a:latin typeface="Courier"/>
                <a:cs typeface="Courier"/>
              </a:rPr>
              <a:t>rule.of.thumb.outliers</a:t>
            </a:r>
            <a:r>
              <a:rPr lang="fr-FR" sz="1150" dirty="0">
                <a:solidFill>
                  <a:schemeClr val="bg1"/>
                </a:solidFill>
                <a:latin typeface="Courier"/>
                <a:cs typeface="Courier"/>
              </a:rPr>
              <a:t>(x, </a:t>
            </a:r>
            <a:r>
              <a:rPr lang="fr-FR" sz="1150" dirty="0" err="1">
                <a:solidFill>
                  <a:schemeClr val="bg1"/>
                </a:solidFill>
                <a:latin typeface="Courier"/>
                <a:cs typeface="Courier"/>
              </a:rPr>
              <a:t>plotQ</a:t>
            </a:r>
            <a:r>
              <a:rPr lang="fr-FR" sz="115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fr-FR" sz="1150" dirty="0" err="1">
                <a:solidFill>
                  <a:schemeClr val="bg1"/>
                </a:solidFill>
                <a:latin typeface="Courier"/>
                <a:cs typeface="Courier"/>
              </a:rPr>
              <a:t>T</a:t>
            </a:r>
            <a:r>
              <a:rPr lang="fr-FR" sz="11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083654-0E39-8799-4119-43B51AC17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741" y="997481"/>
            <a:ext cx="3315390" cy="3552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0C8C14-84E3-CAA9-4397-916887C81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645" y="5656205"/>
            <a:ext cx="5208814" cy="10493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57B773-B671-B30F-EE8F-19EA3B8B740E}"/>
              </a:ext>
            </a:extLst>
          </p:cNvPr>
          <p:cNvSpPr txBox="1"/>
          <p:nvPr/>
        </p:nvSpPr>
        <p:spPr>
          <a:xfrm>
            <a:off x="2852057" y="1502078"/>
            <a:ext cx="241444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rules_of_thumb.R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3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11156</TotalTime>
  <Words>2890</Words>
  <Application>Microsoft Macintosh PowerPoint</Application>
  <PresentationFormat>On-screen Show (4:3)</PresentationFormat>
  <Paragraphs>340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Courier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Petraco</dc:creator>
  <cp:lastModifiedBy>Nicholas Petraco</cp:lastModifiedBy>
  <cp:revision>93</cp:revision>
  <dcterms:created xsi:type="dcterms:W3CDTF">2024-01-25T16:29:51Z</dcterms:created>
  <dcterms:modified xsi:type="dcterms:W3CDTF">2024-04-01T23:25:33Z</dcterms:modified>
</cp:coreProperties>
</file>