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  <p:sldId id="256" r:id="rId3"/>
    <p:sldId id="257" r:id="rId4"/>
    <p:sldId id="278" r:id="rId5"/>
    <p:sldId id="282" r:id="rId6"/>
    <p:sldId id="258" r:id="rId7"/>
    <p:sldId id="259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1"/>
  </p:normalViewPr>
  <p:slideViewPr>
    <p:cSldViewPr snapToGrid="0" snapToObjects="1">
      <p:cViewPr varScale="1">
        <p:scale>
          <a:sx n="109" d="100"/>
          <a:sy n="109" d="100"/>
        </p:scale>
        <p:origin x="1952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480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1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27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4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98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39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303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358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24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228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3EF87-1107-854A-B272-35DD27C40CB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2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3EF87-1107-854A-B272-35DD27C40CBE}" type="datetimeFigureOut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BB81E-2B16-234F-8D7D-0778353D38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5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3744" y="1447638"/>
            <a:ext cx="2961525" cy="5213952"/>
          </a:xfrm>
          <a:prstGeom prst="rect">
            <a:avLst/>
          </a:prstGeom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little        Programming: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348" y="639965"/>
            <a:ext cx="698048" cy="530518"/>
          </a:xfrm>
          <a:prstGeom prst="rect">
            <a:avLst/>
          </a:prstGeom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0875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1381450"/>
            <a:ext cx="8686800" cy="536499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User defined function example: 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Compute the intensities of the Planck distribution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Let the user input a Temperature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Let the user input start and endpoint. Assume it is in </a:t>
            </a:r>
            <a:r>
              <a:rPr lang="en-GB" sz="2400" i="1" dirty="0">
                <a:solidFill>
                  <a:srgbClr val="000000"/>
                </a:solidFill>
                <a:latin typeface="Times New Roman" pitchFamily="18" charset="0"/>
              </a:rPr>
              <a:t>nm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Careful here. Make sure wavelength units are consistent with the other constants.</a:t>
            </a:r>
          </a:p>
        </p:txBody>
      </p: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little        Programming:</a:t>
            </a:r>
          </a:p>
        </p:txBody>
      </p:sp>
      <p:pic>
        <p:nvPicPr>
          <p:cNvPr id="6" name="Picture 5" descr="R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348" y="639965"/>
            <a:ext cx="698048" cy="530518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9" name="Picture 8" descr="latex-image-1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229" y="5073912"/>
            <a:ext cx="50419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87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5"/>
          <p:cNvSpPr>
            <a:spLocks noChangeArrowheads="1"/>
          </p:cNvSpPr>
          <p:nvPr/>
        </p:nvSpPr>
        <p:spPr bwMode="auto">
          <a:xfrm>
            <a:off x="228600" y="3286569"/>
            <a:ext cx="8686800" cy="2278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887413" lvl="1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Hints:</a:t>
            </a:r>
          </a:p>
          <a:p>
            <a:pPr marL="1344613" lvl="2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Have the user set the wavenumber range and generate a sequence from it:</a:t>
            </a:r>
          </a:p>
          <a:p>
            <a:pPr marL="1801813" lvl="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The “wavenumber axis” 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413181" y="5364889"/>
            <a:ext cx="8580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nut &lt;- </a:t>
            </a:r>
            <a:r>
              <a:rPr lang="en-US" sz="2000" dirty="0" err="1">
                <a:latin typeface="Courier"/>
                <a:cs typeface="Courier"/>
              </a:rPr>
              <a:t>seq</a:t>
            </a:r>
            <a:r>
              <a:rPr lang="en-US" sz="2000" dirty="0">
                <a:latin typeface="Courier"/>
                <a:cs typeface="Courier"/>
              </a:rPr>
              <a:t>(from=</a:t>
            </a:r>
            <a:r>
              <a:rPr lang="en-US" sz="2000" dirty="0" err="1">
                <a:latin typeface="Courier"/>
                <a:cs typeface="Courier"/>
              </a:rPr>
              <a:t>nut.min</a:t>
            </a:r>
            <a:r>
              <a:rPr lang="en-US" sz="2000" dirty="0">
                <a:latin typeface="Courier"/>
                <a:cs typeface="Courier"/>
              </a:rPr>
              <a:t>, to=</a:t>
            </a:r>
            <a:r>
              <a:rPr lang="en-US" sz="2000" dirty="0" err="1">
                <a:latin typeface="Courier"/>
                <a:cs typeface="Courier"/>
              </a:rPr>
              <a:t>nut.max</a:t>
            </a:r>
            <a:r>
              <a:rPr lang="en-US" sz="2000" dirty="0">
                <a:latin typeface="Courier"/>
                <a:cs typeface="Courier"/>
              </a:rPr>
              <a:t>, </a:t>
            </a:r>
            <a:r>
              <a:rPr lang="en-US" sz="2000" dirty="0" err="1">
                <a:latin typeface="Courier"/>
                <a:cs typeface="Courier"/>
              </a:rPr>
              <a:t>length.out</a:t>
            </a:r>
            <a:r>
              <a:rPr lang="en-US" sz="2000" dirty="0">
                <a:latin typeface="Courier"/>
                <a:cs typeface="Courier"/>
              </a:rPr>
              <a:t>=2500)</a:t>
            </a:r>
          </a:p>
        </p:txBody>
      </p:sp>
      <p:pic>
        <p:nvPicPr>
          <p:cNvPr id="3" name="Picture 2" descr="latex-image-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861" y="1746385"/>
            <a:ext cx="5041900" cy="952500"/>
          </a:xfrm>
          <a:prstGeom prst="rect">
            <a:avLst/>
          </a:prstGeom>
        </p:spPr>
      </p:pic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A little        Programming:</a:t>
            </a:r>
          </a:p>
        </p:txBody>
      </p:sp>
      <p:pic>
        <p:nvPicPr>
          <p:cNvPr id="10" name="Picture 9" descr="R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4348" y="639965"/>
            <a:ext cx="698048" cy="53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388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5B660B-E8A9-9747-BB69-784A0784DF18}"/>
              </a:ext>
            </a:extLst>
          </p:cNvPr>
          <p:cNvSpPr/>
          <p:nvPr/>
        </p:nvSpPr>
        <p:spPr>
          <a:xfrm>
            <a:off x="34725" y="3037467"/>
            <a:ext cx="9078091" cy="784830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500" dirty="0" err="1">
                <a:solidFill>
                  <a:schemeClr val="bg1"/>
                </a:solidFill>
                <a:latin typeface="Courier" pitchFamily="2" charset="0"/>
              </a:rPr>
              <a:t>install.packages</a:t>
            </a:r>
            <a:r>
              <a:rPr lang="en-US" sz="1500" dirty="0">
                <a:solidFill>
                  <a:schemeClr val="bg1"/>
                </a:solidFill>
                <a:latin typeface="Courier" pitchFamily="2" charset="0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urier" pitchFamily="2" charset="0"/>
              </a:rPr>
              <a:t>"remotes"</a:t>
            </a:r>
            <a:r>
              <a:rPr lang="en-US" sz="1500" dirty="0">
                <a:solidFill>
                  <a:schemeClr val="bg1"/>
                </a:solidFill>
                <a:latin typeface="Courier" pitchFamily="2" charset="0"/>
              </a:rPr>
              <a:t>)        </a:t>
            </a:r>
            <a:r>
              <a:rPr lang="en-US" sz="1500" dirty="0">
                <a:solidFill>
                  <a:srgbClr val="FFFF00"/>
                </a:solidFill>
                <a:latin typeface="Courier" pitchFamily="2" charset="0"/>
              </a:rPr>
              <a:t># package to install R stuff from GitHub</a:t>
            </a:r>
          </a:p>
          <a:p>
            <a:r>
              <a:rPr lang="en-US" sz="1500" dirty="0">
                <a:solidFill>
                  <a:schemeClr val="bg1"/>
                </a:solidFill>
                <a:latin typeface="Courier" pitchFamily="2" charset="0"/>
                <a:cs typeface="Courier"/>
              </a:rPr>
              <a:t>library(</a:t>
            </a:r>
            <a:r>
              <a:rPr lang="en-US" sz="1500" dirty="0" err="1">
                <a:solidFill>
                  <a:schemeClr val="bg1"/>
                </a:solidFill>
                <a:latin typeface="Courier" pitchFamily="2" charset="0"/>
                <a:cs typeface="Courier"/>
              </a:rPr>
              <a:t>devtools</a:t>
            </a:r>
            <a:r>
              <a:rPr lang="en-US" sz="1500" dirty="0">
                <a:solidFill>
                  <a:schemeClr val="bg1"/>
                </a:solidFill>
                <a:latin typeface="Courier" pitchFamily="2" charset="0"/>
                <a:cs typeface="Courier"/>
              </a:rPr>
              <a:t>)                  </a:t>
            </a:r>
            <a:r>
              <a:rPr lang="en-US" sz="1500" dirty="0">
                <a:solidFill>
                  <a:srgbClr val="FFFF00"/>
                </a:solidFill>
                <a:latin typeface="Courier" pitchFamily="2" charset="0"/>
              </a:rPr>
              <a:t># load remotes</a:t>
            </a:r>
            <a:endParaRPr lang="en-US" sz="1500" dirty="0">
              <a:solidFill>
                <a:srgbClr val="FFFF00"/>
              </a:solidFill>
              <a:latin typeface="Courier" pitchFamily="2" charset="0"/>
              <a:cs typeface="Courier"/>
            </a:endParaRPr>
          </a:p>
          <a:p>
            <a:r>
              <a:rPr lang="en-US" sz="1500" dirty="0" err="1">
                <a:solidFill>
                  <a:schemeClr val="bg1"/>
                </a:solidFill>
                <a:latin typeface="Courier" pitchFamily="2" charset="0"/>
                <a:cs typeface="Courier"/>
              </a:rPr>
              <a:t>install_github</a:t>
            </a:r>
            <a:r>
              <a:rPr lang="en-US" sz="1500" dirty="0">
                <a:solidFill>
                  <a:schemeClr val="bg1"/>
                </a:solidFill>
                <a:latin typeface="Courier" pitchFamily="2" charset="0"/>
                <a:cs typeface="Courier"/>
              </a:rPr>
              <a:t>(</a:t>
            </a:r>
            <a:r>
              <a:rPr lang="en-US" sz="1500" dirty="0">
                <a:solidFill>
                  <a:srgbClr val="00B050"/>
                </a:solidFill>
                <a:latin typeface="Courier" pitchFamily="2" charset="0"/>
                <a:cs typeface="Courier"/>
              </a:rPr>
              <a:t>"</a:t>
            </a:r>
            <a:r>
              <a:rPr lang="en-US" sz="1500" dirty="0" err="1">
                <a:solidFill>
                  <a:srgbClr val="00B050"/>
                </a:solidFill>
                <a:latin typeface="Courier" pitchFamily="2" charset="0"/>
                <a:cs typeface="Courier"/>
              </a:rPr>
              <a:t>npetraco</a:t>
            </a:r>
            <a:r>
              <a:rPr lang="en-US" sz="1500" dirty="0">
                <a:solidFill>
                  <a:srgbClr val="00B050"/>
                </a:solidFill>
                <a:latin typeface="Courier" pitchFamily="2" charset="0"/>
                <a:cs typeface="Courier"/>
              </a:rPr>
              <a:t>/che302r"</a:t>
            </a:r>
            <a:r>
              <a:rPr lang="en-US" sz="1500" dirty="0">
                <a:solidFill>
                  <a:schemeClr val="bg1"/>
                </a:solidFill>
                <a:latin typeface="Courier" pitchFamily="2" charset="0"/>
                <a:cs typeface="Courier"/>
              </a:rPr>
              <a:t>) </a:t>
            </a:r>
            <a:r>
              <a:rPr lang="en-US" sz="1500" dirty="0">
                <a:solidFill>
                  <a:srgbClr val="FFFF00"/>
                </a:solidFill>
                <a:latin typeface="Courier" pitchFamily="2" charset="0"/>
                <a:cs typeface="Courier"/>
              </a:rPr>
              <a:t># install our che302r library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21B80D-EA3D-D14C-9DCC-49F546841B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8E5D768A-9504-5D4F-A64F-196A97DC3E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34444"/>
            <a:ext cx="8686800" cy="9411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First install the che302r library:</a:t>
            </a:r>
            <a:endParaRPr lang="en-GB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87AC3B66-6BF1-864C-AB33-7F23C99947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che302r library</a:t>
            </a:r>
          </a:p>
        </p:txBody>
      </p:sp>
    </p:spTree>
    <p:extLst>
      <p:ext uri="{BB962C8B-B14F-4D97-AF65-F5344CB8AC3E}">
        <p14:creationId xmlns:p14="http://schemas.microsoft.com/office/powerpoint/2010/main" val="176937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D1C3F-9478-4745-6500-770A37E97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920011-4773-EC73-8BD5-DEDC26D6469A}"/>
              </a:ext>
            </a:extLst>
          </p:cNvPr>
          <p:cNvSpPr/>
          <p:nvPr/>
        </p:nvSpPr>
        <p:spPr>
          <a:xfrm>
            <a:off x="228600" y="2146513"/>
            <a:ext cx="8548889" cy="3785652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accent6"/>
                </a:solidFill>
                <a:latin typeface="Courier" pitchFamily="2" charset="0"/>
                <a:cs typeface="Courier"/>
              </a:rPr>
              <a:t>library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  <a:cs typeface="Courier"/>
              </a:rPr>
              <a:t>(che302r)</a:t>
            </a:r>
          </a:p>
          <a:p>
            <a:endParaRPr lang="en-US" sz="2000" dirty="0">
              <a:solidFill>
                <a:schemeClr val="bg1"/>
              </a:solidFill>
              <a:latin typeface="Courier" pitchFamily="2" charset="0"/>
              <a:cs typeface="Courier"/>
            </a:endParaRPr>
          </a:p>
          <a:p>
            <a:r>
              <a:rPr lang="en-US" sz="2000" dirty="0">
                <a:solidFill>
                  <a:srgbClr val="FFFF00"/>
                </a:solidFill>
                <a:latin typeface="Courier" pitchFamily="2" charset="0"/>
                <a:cs typeface="Courier"/>
              </a:rPr>
              <a:t># Some pre-defined constants:</a:t>
            </a: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  <a:cs typeface="Courier"/>
              </a:rPr>
              <a:t>h  </a:t>
            </a:r>
            <a:r>
              <a:rPr lang="en-US" sz="2000" dirty="0">
                <a:solidFill>
                  <a:srgbClr val="FFFF00"/>
                </a:solidFill>
                <a:latin typeface="Courier" pitchFamily="2" charset="0"/>
                <a:cs typeface="Courier"/>
              </a:rPr>
              <a:t># Planck's const</a:t>
            </a:r>
          </a:p>
          <a:p>
            <a:r>
              <a:rPr lang="en-US" sz="2000" dirty="0" err="1">
                <a:solidFill>
                  <a:schemeClr val="bg1"/>
                </a:solidFill>
                <a:latin typeface="Courier" pitchFamily="2" charset="0"/>
                <a:cs typeface="Courier"/>
              </a:rPr>
              <a:t>hb</a:t>
            </a:r>
            <a:r>
              <a:rPr lang="en-US" sz="2000" dirty="0">
                <a:solidFill>
                  <a:schemeClr val="bg1"/>
                </a:solidFill>
                <a:latin typeface="Courier" pitchFamily="2" charset="0"/>
                <a:cs typeface="Courier"/>
              </a:rPr>
              <a:t> </a:t>
            </a:r>
            <a:r>
              <a:rPr lang="en-US" sz="2000" dirty="0">
                <a:solidFill>
                  <a:srgbClr val="FFFF00"/>
                </a:solidFill>
                <a:latin typeface="Courier" pitchFamily="2" charset="0"/>
                <a:cs typeface="Courier"/>
              </a:rPr>
              <a:t># Reduced Planck's const</a:t>
            </a: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  <a:cs typeface="Courier"/>
              </a:rPr>
              <a:t>cl </a:t>
            </a:r>
            <a:r>
              <a:rPr lang="en-US" sz="2000" dirty="0">
                <a:solidFill>
                  <a:srgbClr val="FFFF00"/>
                </a:solidFill>
                <a:latin typeface="Courier" pitchFamily="2" charset="0"/>
                <a:cs typeface="Courier"/>
              </a:rPr>
              <a:t># Speed of light</a:t>
            </a: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  <a:cs typeface="Courier"/>
              </a:rPr>
              <a:t>kB </a:t>
            </a:r>
            <a:r>
              <a:rPr lang="en-US" sz="2000" dirty="0">
                <a:solidFill>
                  <a:srgbClr val="FFFF00"/>
                </a:solidFill>
                <a:latin typeface="Courier" pitchFamily="2" charset="0"/>
                <a:cs typeface="Courier"/>
              </a:rPr>
              <a:t># Boltzmann's const</a:t>
            </a:r>
          </a:p>
          <a:p>
            <a:endParaRPr lang="en-US" sz="2000" dirty="0">
              <a:solidFill>
                <a:schemeClr val="bg1"/>
              </a:solidFill>
              <a:latin typeface="Courier" pitchFamily="2" charset="0"/>
              <a:cs typeface="Courier"/>
            </a:endParaRPr>
          </a:p>
          <a:p>
            <a:r>
              <a:rPr lang="en-US" sz="2000" dirty="0">
                <a:solidFill>
                  <a:srgbClr val="FFFF00"/>
                </a:solidFill>
                <a:latin typeface="Courier" pitchFamily="2" charset="0"/>
                <a:cs typeface="Courier"/>
              </a:rPr>
              <a:t># What other constants are currently in che302r?:</a:t>
            </a:r>
          </a:p>
          <a:p>
            <a:r>
              <a:rPr lang="en-US" sz="2000" dirty="0">
                <a:solidFill>
                  <a:schemeClr val="bg1"/>
                </a:solidFill>
                <a:latin typeface="Courier" pitchFamily="2" charset="0"/>
                <a:cs typeface="Courier"/>
              </a:rPr>
              <a:t>?constants</a:t>
            </a:r>
          </a:p>
          <a:p>
            <a:endParaRPr lang="en-US" sz="2000" dirty="0">
              <a:solidFill>
                <a:schemeClr val="bg1"/>
              </a:solidFill>
              <a:latin typeface="Courier" pitchFamily="2" charset="0"/>
              <a:cs typeface="Courier"/>
            </a:endParaRPr>
          </a:p>
          <a:p>
            <a:r>
              <a:rPr lang="en-US" sz="2000" dirty="0">
                <a:solidFill>
                  <a:srgbClr val="FFFF00"/>
                </a:solidFill>
                <a:latin typeface="Courier" pitchFamily="2" charset="0"/>
                <a:cs typeface="Courier"/>
              </a:rPr>
              <a:t># Check out current help for anything in the library: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1290F0-5EDD-F170-39D5-25E189DD4B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1776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7" name="Rectangle 5">
            <a:extLst>
              <a:ext uri="{FF2B5EF4-FFF2-40B4-BE49-F238E27FC236}">
                <a16:creationId xmlns:a16="http://schemas.microsoft.com/office/drawing/2014/main" id="{0A8B1697-BEC6-EEAC-82D1-79F80129B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534444"/>
            <a:ext cx="8686800" cy="94115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spcBef>
                <a:spcPts val="800"/>
              </a:spcBef>
              <a:buClr>
                <a:srgbClr val="000000"/>
              </a:buClr>
              <a:buSzPct val="100000"/>
              <a:buFont typeface="Arial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Quick tour of the che302r library:</a:t>
            </a:r>
            <a:endParaRPr lang="en-GB" sz="28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AEDC9851-519B-4176-6846-C126163BD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775" y="332601"/>
            <a:ext cx="8607425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>
                <a:solidFill>
                  <a:srgbClr val="000000"/>
                </a:solidFill>
                <a:latin typeface="Times New Roman" pitchFamily="18" charset="0"/>
              </a:rPr>
              <a:t>che302r library</a:t>
            </a:r>
          </a:p>
        </p:txBody>
      </p:sp>
    </p:spTree>
    <p:extLst>
      <p:ext uri="{BB962C8B-B14F-4D97-AF65-F5344CB8AC3E}">
        <p14:creationId xmlns:p14="http://schemas.microsoft.com/office/powerpoint/2010/main" val="182084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543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32676" y="1700445"/>
            <a:ext cx="8454183" cy="4031873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This is a function to plot the Plank distribution as a 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 function of wavenumber.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pplanck.distribution.nutilde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&lt;- function(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nut.min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nut.max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Temp) {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#Make a nu-tilde (nut) axis. This is the x-axis.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nut &lt;-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seq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(from=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nut.min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to=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nut.max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length.out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=2500)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#Planck's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dist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 as a function of nu-tilde (nut). This is the</a:t>
            </a:r>
          </a:p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  #y-axis.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rho &lt;- 2*h*(cl^2)*(nut^3) * (1/(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exp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((h*cl*nut)/(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kB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*Temp))-1))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#Make the plot.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plot(nut, rho,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typ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"l"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xlab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"nu-tilde (m^-1)"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 </a:t>
            </a:r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ylab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=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"Intensity"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,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                          main=</a:t>
            </a:r>
            <a:r>
              <a:rPr lang="en-US" sz="1600" dirty="0">
                <a:solidFill>
                  <a:srgbClr val="00B050"/>
                </a:solidFill>
                <a:latin typeface="Courier"/>
                <a:cs typeface="Courier"/>
              </a:rPr>
              <a:t>"Planck's distribution"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) </a:t>
            </a:r>
          </a:p>
          <a:p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CB63F-2CDE-8CA1-6B1B-45B8D3654F47}"/>
              </a:ext>
            </a:extLst>
          </p:cNvPr>
          <p:cNvSpPr txBox="1"/>
          <p:nvPr/>
        </p:nvSpPr>
        <p:spPr>
          <a:xfrm>
            <a:off x="2818634" y="726302"/>
            <a:ext cx="39020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Example  </a:t>
            </a:r>
          </a:p>
        </p:txBody>
      </p:sp>
    </p:spTree>
    <p:extLst>
      <p:ext uri="{BB962C8B-B14F-4D97-AF65-F5344CB8AC3E}">
        <p14:creationId xmlns:p14="http://schemas.microsoft.com/office/powerpoint/2010/main" val="3468886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0543" y="263525"/>
            <a:ext cx="8351838" cy="2434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378198" y="768304"/>
            <a:ext cx="8454183" cy="830997"/>
          </a:xfrm>
          <a:prstGeom prst="rect">
            <a:avLst/>
          </a:prstGeom>
          <a:solidFill>
            <a:srgbClr val="000C78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#Now USE the function </a:t>
            </a:r>
            <a:r>
              <a:rPr lang="en-US" sz="1600" dirty="0" err="1">
                <a:solidFill>
                  <a:srgbClr val="FFFF00"/>
                </a:solidFill>
                <a:latin typeface="Courier"/>
                <a:cs typeface="Courier"/>
              </a:rPr>
              <a:t>planck.distribution.nutilde</a:t>
            </a:r>
            <a:r>
              <a:rPr lang="en-US" sz="1600" dirty="0">
                <a:solidFill>
                  <a:srgbClr val="FFFF00"/>
                </a:solidFill>
                <a:latin typeface="Courier"/>
                <a:cs typeface="Courier"/>
              </a:rPr>
              <a:t> below:</a:t>
            </a:r>
          </a:p>
          <a:p>
            <a:r>
              <a:rPr lang="en-US" sz="1600" dirty="0" err="1">
                <a:solidFill>
                  <a:schemeClr val="bg1"/>
                </a:solidFill>
                <a:latin typeface="Courier"/>
                <a:cs typeface="Courier"/>
              </a:rPr>
              <a:t>pplanck.distribution.nutilde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(0.1,1500000,1500)</a:t>
            </a:r>
          </a:p>
          <a:p>
            <a:endParaRPr lang="en-US" sz="1600" dirty="0">
              <a:solidFill>
                <a:schemeClr val="bg1"/>
              </a:solidFill>
              <a:latin typeface="Courier"/>
              <a:cs typeface="Courier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0258" y="2081013"/>
            <a:ext cx="6140735" cy="4014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938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387</Words>
  <Application>Microsoft Macintosh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Courier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npetraco</dc:creator>
  <cp:lastModifiedBy>Nicholas Petraco</cp:lastModifiedBy>
  <cp:revision>12</cp:revision>
  <dcterms:created xsi:type="dcterms:W3CDTF">2017-09-06T22:18:01Z</dcterms:created>
  <dcterms:modified xsi:type="dcterms:W3CDTF">2025-01-17T16:35:08Z</dcterms:modified>
</cp:coreProperties>
</file>