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8" r:id="rId2"/>
    <p:sldId id="280" r:id="rId3"/>
    <p:sldId id="281" r:id="rId4"/>
    <p:sldId id="282" r:id="rId5"/>
    <p:sldId id="291" r:id="rId6"/>
    <p:sldId id="283" r:id="rId7"/>
    <p:sldId id="292" r:id="rId8"/>
    <p:sldId id="285" r:id="rId9"/>
    <p:sldId id="286" r:id="rId10"/>
    <p:sldId id="288" r:id="rId11"/>
    <p:sldId id="289" r:id="rId12"/>
    <p:sldId id="290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234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6" r:id="rId5" imgW="723960" imgH="361800" progId="">
                  <p:embed/>
                </p:oleObj>
              </mc:Choice>
              <mc:Fallback>
                <p:oleObj r:id="rId5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7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1264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Planck’s distribution 			     is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416175"/>
            <a:ext cx="3162300" cy="204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967691"/>
            <a:ext cx="2857500" cy="1346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468" y="48983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Limit as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0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4524375"/>
            <a:ext cx="622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2424"/>
          <a:stretch/>
        </p:blipFill>
        <p:spPr>
          <a:xfrm>
            <a:off x="-3175" y="2263775"/>
            <a:ext cx="1447800" cy="134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2879"/>
          <a:stretch/>
        </p:blipFill>
        <p:spPr>
          <a:xfrm>
            <a:off x="1609725" y="2279650"/>
            <a:ext cx="933450" cy="134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2120"/>
          <a:stretch/>
        </p:blipFill>
        <p:spPr>
          <a:xfrm>
            <a:off x="15875" y="4016375"/>
            <a:ext cx="3381375" cy="146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58967"/>
          <a:stretch/>
        </p:blipFill>
        <p:spPr>
          <a:xfrm>
            <a:off x="3524249" y="4016375"/>
            <a:ext cx="2397125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2464" y="2739419"/>
            <a:ext cx="361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numerator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94339" y="51460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denominator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571750"/>
            <a:ext cx="29718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185"/>
          <a:stretch/>
        </p:blipFill>
        <p:spPr>
          <a:xfrm>
            <a:off x="2241773" y="4343400"/>
            <a:ext cx="1631727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8390"/>
          <a:stretch/>
        </p:blipFill>
        <p:spPr>
          <a:xfrm>
            <a:off x="3943350" y="4327525"/>
            <a:ext cx="2730723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2549" y="4495800"/>
            <a:ext cx="30055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Rayleigh-Jeans eq.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Derived entirely from classical mechanics!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Constants and Symbols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745566"/>
            <a:ext cx="86868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 = 6.626 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Planck’s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ħ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1.055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Reduced Planck’s constant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1.381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-23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J/K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Boltzmann’s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2.998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speed of light in a vacuum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wavelength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frequency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676800"/>
            <a:ext cx="8686800" cy="38159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55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development of classical physics (based on Newton’s laws) culminated in James Clerk Maxwell’s equations: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895850"/>
            <a:ext cx="8686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Maxwell’s equations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however: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…explain the constant speed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…reproduce the black-body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3" y="3448440"/>
            <a:ext cx="2698751" cy="4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2682875"/>
            <a:ext cx="16637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791982"/>
            <a:ext cx="13843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4" y="2581275"/>
            <a:ext cx="23876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0" y="3833257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211792"/>
            <a:ext cx="8686800" cy="1026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constant speed of light lead to Einstein’s special theory of relativity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118" y="4904317"/>
            <a:ext cx="8686800" cy="157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explanation of the black body distribution was much more profound!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what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019" y="3408749"/>
            <a:ext cx="168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mc</a:t>
            </a:r>
            <a:r>
              <a:rPr lang="en-GB" sz="36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36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59" y="2762250"/>
            <a:ext cx="1588165" cy="1974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625" y="2212628"/>
            <a:ext cx="8699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won’t need to use relativity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directly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spectroscopies we study</a:t>
            </a:r>
          </a:p>
        </p:txBody>
      </p:sp>
    </p:spTree>
    <p:extLst>
      <p:ext uri="{BB962C8B-B14F-4D97-AF65-F5344CB8AC3E}">
        <p14:creationId xmlns:p14="http://schemas.microsoft.com/office/powerpoint/2010/main" val="12118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037166"/>
            <a:ext cx="8686800" cy="164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Think of electro-magnetic (e-m) radiation as a “wave”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energy       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616075"/>
            <a:ext cx="4318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019425"/>
            <a:ext cx="6838950" cy="20243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00226" y="2714625"/>
            <a:ext cx="168274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51" y="3429000"/>
            <a:ext cx="1015999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25" y="235533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Lower freq. (longer wavelength) = lower energy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1927" y="2505670"/>
            <a:ext cx="217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Higher freq. (shorter wavelength) = higher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322917"/>
            <a:ext cx="86868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(idealized) absorber and emitter of e-m radiation at all frequencies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Absorbs, so is “hot” (not 0 K)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Emits an amount (intensity) of e-m at all frequencies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824059" y="3698507"/>
            <a:ext cx="3270250" cy="2827503"/>
            <a:chOff x="523875" y="3522497"/>
            <a:chExt cx="3270250" cy="2827503"/>
          </a:xfrm>
        </p:grpSpPr>
        <p:sp>
          <p:nvSpPr>
            <p:cNvPr id="14" name="Donut 13"/>
            <p:cNvSpPr/>
            <p:nvPr/>
          </p:nvSpPr>
          <p:spPr>
            <a:xfrm>
              <a:off x="523875" y="3522497"/>
              <a:ext cx="3079750" cy="2827503"/>
            </a:xfrm>
            <a:prstGeom prst="donut">
              <a:avLst>
                <a:gd name="adj" fmla="val 42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5" y="4762500"/>
              <a:ext cx="508000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657910">
            <a:off x="146339" y="3938846"/>
            <a:ext cx="3180590" cy="905075"/>
            <a:chOff x="4810125" y="4222729"/>
            <a:chExt cx="2518036" cy="1184316"/>
          </a:xfrm>
        </p:grpSpPr>
        <p:sp>
          <p:nvSpPr>
            <p:cNvPr id="18" name="Freeform 1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568850" y="3429194"/>
            <a:ext cx="1085347" cy="1184316"/>
            <a:chOff x="4810125" y="4222729"/>
            <a:chExt cx="2518036" cy="1184316"/>
          </a:xfrm>
        </p:grpSpPr>
        <p:sp>
          <p:nvSpPr>
            <p:cNvPr id="28" name="Freeform 2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2160445">
            <a:off x="6023306" y="5198888"/>
            <a:ext cx="2518036" cy="1184316"/>
            <a:chOff x="4810125" y="4222729"/>
            <a:chExt cx="2518036" cy="1184316"/>
          </a:xfrm>
        </p:grpSpPr>
        <p:sp>
          <p:nvSpPr>
            <p:cNvPr id="36" name="Freeform 35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01402" y="3329778"/>
            <a:ext cx="86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Absorb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65717" y="4030168"/>
            <a:ext cx="2220658" cy="2021386"/>
            <a:chOff x="3065717" y="4003910"/>
            <a:chExt cx="2220658" cy="202138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40125" y="4156310"/>
              <a:ext cx="1524000" cy="186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190875" y="4003910"/>
              <a:ext cx="871434" cy="175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94184" y="4343594"/>
              <a:ext cx="192191" cy="1439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065717" y="4958687"/>
              <a:ext cx="2220658" cy="7974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60" idx="2"/>
          </p:cNvCxnSpPr>
          <p:nvPr/>
        </p:nvCxnSpPr>
        <p:spPr>
          <a:xfrm>
            <a:off x="5943354" y="5158057"/>
            <a:ext cx="1585431" cy="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2031" y="47923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Emit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13417" t="20762" r="13431" b="13925"/>
          <a:stretch/>
        </p:blipFill>
        <p:spPr>
          <a:xfrm>
            <a:off x="7766163" y="4724637"/>
            <a:ext cx="1273457" cy="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Theoretical black bodies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 exist…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BUT… pretty much anything that can absorb and emit a wide range of e-m radiation will approximately behave as a black body!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68" y="5866716"/>
            <a:ext cx="86868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Pretty much anything then is an approximate black body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Light bulbs and electric kitchen stoves are good examples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 descr="Nernst_sourc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4796435" y="2524124"/>
            <a:ext cx="4009958" cy="312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417" t="20762" r="13431" b="13925"/>
          <a:stretch/>
        </p:blipFill>
        <p:spPr>
          <a:xfrm>
            <a:off x="135468" y="2771090"/>
            <a:ext cx="4398164" cy="2809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9302" y="3071336"/>
            <a:ext cx="101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Ideal BB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@ 600K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9700" y="2964069"/>
            <a:ext cx="175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Nernst element</a:t>
            </a:r>
            <a:r>
              <a:rPr lang="en-US" dirty="0">
                <a:latin typeface="Times New Roman"/>
                <a:cs typeface="Times New Roman"/>
              </a:rPr>
              <a:t> in an FT-IR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Maxwell’s equations/Classical mechanics could not model the BB curve in its entirety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02759" y="2098251"/>
            <a:ext cx="8119509" cy="38008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3038475"/>
            <a:ext cx="2019300" cy="1066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44230" y="2497008"/>
            <a:ext cx="2629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Rayleigh-Jeans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4" name="Donut 23"/>
          <p:cNvSpPr/>
          <p:nvPr/>
        </p:nvSpPr>
        <p:spPr>
          <a:xfrm rot="439616">
            <a:off x="5681768" y="4967710"/>
            <a:ext cx="2987200" cy="827827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18375" y="3937000"/>
            <a:ext cx="111125" cy="96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50" y="4697133"/>
            <a:ext cx="2263896" cy="970241"/>
          </a:xfrm>
          <a:prstGeom prst="rect">
            <a:avLst/>
          </a:prstGeom>
        </p:spPr>
      </p:pic>
      <p:sp>
        <p:nvSpPr>
          <p:cNvPr id="27" name="Donut 26"/>
          <p:cNvSpPr/>
          <p:nvPr/>
        </p:nvSpPr>
        <p:spPr>
          <a:xfrm rot="6298527">
            <a:off x="86755" y="3397807"/>
            <a:ext cx="3935124" cy="837249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47858" y="4182933"/>
            <a:ext cx="1531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72174" y="2497008"/>
            <a:ext cx="2701651" cy="14399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074" y="4105275"/>
            <a:ext cx="2701651" cy="17409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 animBg="1"/>
      <p:bldP spid="27" grpId="0" animBg="1"/>
      <p:bldP spid="28" grpId="0"/>
      <p:bldP spid="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Using Rayleigh-Jeans (theory),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(empirical)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assuming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discrete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quantized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Max Planck modeled the whole curve!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93784" y="2485339"/>
            <a:ext cx="8119509" cy="380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2730" y="3116133"/>
            <a:ext cx="272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 distribution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87409" y="2055425"/>
            <a:ext cx="72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We’ll get a better idea where this is from after particle in a box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0" y="3678971"/>
            <a:ext cx="2857500" cy="1346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25105" y="3116133"/>
            <a:ext cx="3325195" cy="19090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the “fudge factor” that turns classical mechanics into quantum mechanics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6.626 ×10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Small BUT not = 0!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599346"/>
            <a:ext cx="2857500" cy="1346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7218" y="3072716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What happens to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0??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3975100"/>
            <a:ext cx="3124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450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141</cp:revision>
  <dcterms:created xsi:type="dcterms:W3CDTF">2011-09-22T13:36:22Z</dcterms:created>
  <dcterms:modified xsi:type="dcterms:W3CDTF">2019-08-28T14:54:28Z</dcterms:modified>
</cp:coreProperties>
</file>