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89" r:id="rId3"/>
    <p:sldId id="291" r:id="rId4"/>
    <p:sldId id="290" r:id="rId5"/>
    <p:sldId id="292" r:id="rId6"/>
    <p:sldId id="293" r:id="rId7"/>
    <p:sldId id="294" r:id="rId8"/>
    <p:sldId id="295" r:id="rId9"/>
    <p:sldId id="287" r:id="rId10"/>
    <p:sldId id="296" r:id="rId11"/>
    <p:sldId id="29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71FD9-B322-2549-9400-AF0C57474107}" type="datetimeFigureOut">
              <a:rPr lang="en-US" smtClean="0"/>
              <a:pPr/>
              <a:t>11/10/14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B24EC-C302-4742-94E1-DA9B006B34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7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noFill/>
          <a:ln/>
        </p:spPr>
        <p:txBody>
          <a:bodyPr wrap="none" anchor="ctr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11/10/14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11/10/14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11/10/14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17F39-3343-D34D-887C-91D887A1DE4F}" type="datetimeFigureOut">
              <a:rPr lang="en-US" smtClean="0"/>
              <a:pPr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"/>
          <p:cNvSpPr>
            <a:spLocks noChangeArrowheads="1"/>
          </p:cNvSpPr>
          <p:nvPr/>
        </p:nvSpPr>
        <p:spPr bwMode="auto">
          <a:xfrm>
            <a:off x="132125" y="317895"/>
            <a:ext cx="8823657" cy="11093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 smtClean="0">
                <a:latin typeface="Times New Roman"/>
                <a:cs typeface="Times New Roman"/>
              </a:rPr>
              <a:t>Qualitative Molecular </a:t>
            </a:r>
            <a:r>
              <a:rPr lang="en-US" sz="3600" dirty="0" smtClean="0">
                <a:latin typeface="Times New Roman"/>
                <a:cs typeface="Times New Roman"/>
              </a:rPr>
              <a:t>Orbitals on a Computer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6588792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5" descr="huck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645" y="2509243"/>
            <a:ext cx="2804160" cy="36515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b="5710"/>
          <a:stretch/>
        </p:blipFill>
        <p:spPr>
          <a:xfrm>
            <a:off x="3769125" y="1548128"/>
            <a:ext cx="1447800" cy="122143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31776" y="1197806"/>
            <a:ext cx="8686800" cy="13026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Write down the </a:t>
            </a:r>
            <a:r>
              <a:rPr lang="en-GB" sz="32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Huckel</a:t>
            </a:r>
            <a:r>
              <a:rPr lang="en-GB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Hamiltonian for:</a:t>
            </a:r>
            <a:endParaRPr lang="en-GB" sz="3200" b="1" dirty="0" smtClean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Molecular Orbital 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Model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4465316"/>
            <a:ext cx="8686800" cy="15013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Get the </a:t>
            </a:r>
            <a:r>
              <a:rPr lang="en-GB" sz="32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lang="en-GB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sz="32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matricies</a:t>
            </a:r>
            <a:r>
              <a:rPr lang="en-GB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for each molecule, sketch the MOs and MO energy diagram</a:t>
            </a:r>
            <a:endParaRPr lang="en-GB" sz="32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865166" y="3016395"/>
            <a:ext cx="9656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5569076" y="2394594"/>
            <a:ext cx="1388962" cy="1243602"/>
            <a:chOff x="3584845" y="3016395"/>
            <a:chExt cx="1388962" cy="1243602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3584845" y="3016395"/>
              <a:ext cx="674639" cy="4762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259484" y="3016395"/>
              <a:ext cx="714323" cy="4762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4775384" y="3492668"/>
              <a:ext cx="198423" cy="7673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3822953" y="4259997"/>
              <a:ext cx="95243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584845" y="3492668"/>
              <a:ext cx="238108" cy="76732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982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31776" y="1197806"/>
            <a:ext cx="8686800" cy="13026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MOs, just like AOs should be orthonormal:</a:t>
            </a:r>
            <a:endParaRPr lang="en-GB" sz="3200" b="1" dirty="0" smtClean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Molecular Orbital 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Model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110" y="2126682"/>
            <a:ext cx="4686300" cy="990600"/>
          </a:xfrm>
          <a:prstGeom prst="rect">
            <a:avLst/>
          </a:prstGeom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231775" y="3070106"/>
            <a:ext cx="8686800" cy="31346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The columns of the </a:t>
            </a:r>
            <a:r>
              <a:rPr lang="en-GB" sz="32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lang="en-GB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matrix play the role of MO wave functions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To check the </a:t>
            </a:r>
            <a:r>
              <a:rPr lang="en-GB" sz="28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orthonormality</a:t>
            </a:r>
            <a:r>
              <a:rPr lang="en-GB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of the MOs we got, matrix multiply the </a:t>
            </a:r>
            <a:r>
              <a:rPr lang="en-GB" sz="2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lang="en-GB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matrix by its inverse:</a:t>
            </a:r>
            <a:endParaRPr lang="en-GB" sz="2800" b="1" dirty="0" smtClean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08449" y="5321413"/>
            <a:ext cx="1958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lang="en-GB" sz="4000" b="1" baseline="30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lang="en-GB" sz="4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C </a:t>
            </a:r>
            <a:r>
              <a:rPr lang="en-GB" sz="4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=</a:t>
            </a:r>
            <a:r>
              <a:rPr lang="en-GB" sz="40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1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943754" y="6068988"/>
            <a:ext cx="67868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In R this is how we the above: </a:t>
            </a:r>
            <a:r>
              <a:rPr lang="en-GB" sz="2800" dirty="0" smtClean="0">
                <a:solidFill>
                  <a:srgbClr val="000000"/>
                </a:solidFill>
                <a:latin typeface="Courier"/>
                <a:cs typeface="Courier"/>
              </a:rPr>
              <a:t>t(Cm)%*%Cm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94014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226938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In lecture we learned that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molecular orbitals 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are a “mixing together” of all the atomic orbitals of all the atoms making us a molecule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Mathematically, the “mixing recipe” is LCAO:</a:t>
            </a:r>
            <a:endParaRPr lang="en-GB" sz="28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Molecular Orbital 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Model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763" y="3861906"/>
            <a:ext cx="3771900" cy="18034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339480" y="5764228"/>
            <a:ext cx="8430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AOs</a:t>
            </a:r>
            <a:endParaRPr lang="en-US" sz="2800" baseline="30000" dirty="0"/>
          </a:p>
        </p:txBody>
      </p:sp>
      <p:sp>
        <p:nvSpPr>
          <p:cNvPr id="31" name="Rectangle 30"/>
          <p:cNvSpPr/>
          <p:nvPr/>
        </p:nvSpPr>
        <p:spPr>
          <a:xfrm>
            <a:off x="1771982" y="5847341"/>
            <a:ext cx="1291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An MO</a:t>
            </a:r>
            <a:endParaRPr lang="en-US" sz="2800" baseline="30000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697840" y="5085341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587792" y="5085341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524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31776" y="1197805"/>
            <a:ext cx="8686800" cy="500514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To visualize MOs we must determine the MO coefficients </a:t>
            </a:r>
            <a:r>
              <a:rPr lang="en-GB" sz="3600" i="1" dirty="0" err="1" smtClean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36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i,</a:t>
            </a:r>
            <a:r>
              <a:rPr lang="en-GB" sz="3600" i="1" baseline="-25000" dirty="0" err="1" smtClean="0">
                <a:solidFill>
                  <a:srgbClr val="000000"/>
                </a:solidFill>
                <a:latin typeface="Symbol" charset="2"/>
                <a:cs typeface="Symbol" charset="2"/>
              </a:rPr>
              <a:t>m</a:t>
            </a:r>
            <a:endParaRPr lang="en-GB" sz="3600" i="1" baseline="-25000" dirty="0" smtClean="0">
              <a:solidFill>
                <a:srgbClr val="000000"/>
              </a:solidFill>
              <a:latin typeface="Symbol" charset="2"/>
              <a:cs typeface="Symbol" charset="2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We get them from the matrix form of the Schrodinger equation: </a:t>
            </a:r>
            <a:r>
              <a:rPr lang="en-GB" sz="32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HC</a:t>
            </a:r>
            <a:r>
              <a:rPr lang="en-GB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= </a:t>
            </a:r>
            <a:r>
              <a:rPr lang="en-GB" sz="32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SCE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We then need the matrix elements for </a:t>
            </a:r>
            <a:r>
              <a:rPr lang="en-GB" sz="32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lang="en-GB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and </a:t>
            </a:r>
            <a:r>
              <a:rPr lang="en-GB" sz="32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endParaRPr lang="en-GB" sz="32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Molecular Orbital 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Model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800" y="4483100"/>
            <a:ext cx="29464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684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31776" y="1583980"/>
            <a:ext cx="8686800" cy="15427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These are not easy integrals to evaluate!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Also, task is even harder if there are a lot of AOs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4000" dirty="0" err="1" smtClean="0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 Molecular Orbital 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Model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31776" y="3437629"/>
            <a:ext cx="8686800" cy="28754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We’ll make a seemingly drastic approximation: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Only </a:t>
            </a:r>
            <a:r>
              <a:rPr lang="en-GB" sz="3200" i="1" dirty="0" err="1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32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orbitals on “heavy” atoms (</a:t>
            </a:r>
            <a:r>
              <a:rPr lang="en-GB" sz="3200" i="1" dirty="0" err="1" smtClean="0">
                <a:solidFill>
                  <a:srgbClr val="000000"/>
                </a:solidFill>
                <a:latin typeface="Times New Roman" pitchFamily="18" charset="0"/>
              </a:rPr>
              <a:t>i.e.</a:t>
            </a:r>
            <a:r>
              <a:rPr lang="en-GB" sz="3200" dirty="0" err="1" smtClean="0">
                <a:solidFill>
                  <a:srgbClr val="000000"/>
                </a:solidFill>
                <a:latin typeface="Times New Roman" pitchFamily="18" charset="0"/>
              </a:rPr>
              <a:t>not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H)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Only one valence e- on each “heavy” atom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We’ll “guess” the value of the Hamiltonian and overlap integrals we’ll need.</a:t>
            </a:r>
          </a:p>
        </p:txBody>
      </p:sp>
    </p:spTree>
    <p:extLst>
      <p:ext uri="{BB962C8B-B14F-4D97-AF65-F5344CB8AC3E}">
        <p14:creationId xmlns:p14="http://schemas.microsoft.com/office/powerpoint/2010/main" val="1316651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31776" y="1583980"/>
            <a:ext cx="8686800" cy="154272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The “</a:t>
            </a:r>
            <a:r>
              <a:rPr lang="en-GB" sz="3200" dirty="0" err="1" smtClean="0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integrals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” are:</a:t>
            </a:r>
            <a:endParaRPr lang="en-GB" sz="32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4000" dirty="0" err="1" smtClean="0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 Molecular Orbital 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Model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6437" r="53397" b="69086"/>
          <a:stretch/>
        </p:blipFill>
        <p:spPr>
          <a:xfrm>
            <a:off x="355465" y="2185392"/>
            <a:ext cx="3909460" cy="8860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1582" r="733" b="36100"/>
          <a:stretch/>
        </p:blipFill>
        <p:spPr>
          <a:xfrm>
            <a:off x="297916" y="3126701"/>
            <a:ext cx="8631639" cy="837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74441" r="26995" b="2697"/>
          <a:stretch/>
        </p:blipFill>
        <p:spPr>
          <a:xfrm>
            <a:off x="298493" y="5536101"/>
            <a:ext cx="6759273" cy="91341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08" y="4089156"/>
            <a:ext cx="5455397" cy="106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80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31776" y="1583980"/>
            <a:ext cx="8686800" cy="108844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The values of </a:t>
            </a:r>
            <a:r>
              <a:rPr lang="en-GB" sz="32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32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(this is going to be VERY sophisticated)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4000" dirty="0" err="1" smtClean="0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 Molecular Orbital 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Model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84176" y="2765545"/>
            <a:ext cx="8686800" cy="108844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= 0 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= -1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70701" y="3540185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71399" y="3556188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2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929921" y="3970787"/>
            <a:ext cx="4049889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75351" y="3539256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3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07525" y="3550546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4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11477" y="3547725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5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42428" y="3559015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6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3427146" y="3589832"/>
            <a:ext cx="0" cy="27615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4623" y="3950125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30512" y="4370409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2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24861" y="479439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3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22040" y="5200789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4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33330" y="5607187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5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44620" y="5971252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6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929059" y="4794391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000000"/>
                </a:solidFill>
                <a:latin typeface="Times New Roman" pitchFamily="18" charset="0"/>
              </a:rPr>
              <a:t>H 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endParaRPr lang="en-US" sz="4000" dirty="0"/>
          </a:p>
        </p:txBody>
      </p:sp>
      <p:sp>
        <p:nvSpPr>
          <p:cNvPr id="28" name="Rectangle 27"/>
          <p:cNvSpPr/>
          <p:nvPr/>
        </p:nvSpPr>
        <p:spPr>
          <a:xfrm>
            <a:off x="3467848" y="3950159"/>
            <a:ext cx="37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4057689" y="3961449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4057689" y="4413001"/>
            <a:ext cx="37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4689863" y="4410180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3490428" y="4410180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4691772" y="4816379"/>
            <a:ext cx="37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5309835" y="4841780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35" name="Rectangle 34"/>
          <p:cNvSpPr/>
          <p:nvPr/>
        </p:nvSpPr>
        <p:spPr>
          <a:xfrm>
            <a:off x="4039845" y="4827669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5292805" y="5206707"/>
            <a:ext cx="37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endParaRPr lang="en-US" sz="2400" dirty="0"/>
          </a:p>
        </p:txBody>
      </p:sp>
      <p:sp>
        <p:nvSpPr>
          <p:cNvPr id="37" name="Rectangle 36"/>
          <p:cNvSpPr/>
          <p:nvPr/>
        </p:nvSpPr>
        <p:spPr>
          <a:xfrm>
            <a:off x="5924979" y="5260330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4683211" y="5203886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39" name="Rectangle 38"/>
          <p:cNvSpPr/>
          <p:nvPr/>
        </p:nvSpPr>
        <p:spPr>
          <a:xfrm>
            <a:off x="5898666" y="5610085"/>
            <a:ext cx="37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6587284" y="5635486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41" name="Rectangle 40"/>
          <p:cNvSpPr/>
          <p:nvPr/>
        </p:nvSpPr>
        <p:spPr>
          <a:xfrm>
            <a:off x="5289072" y="5621375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42" name="Rectangle 41"/>
          <p:cNvSpPr/>
          <p:nvPr/>
        </p:nvSpPr>
        <p:spPr>
          <a:xfrm>
            <a:off x="6573173" y="6044705"/>
            <a:ext cx="37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endParaRPr lang="en-US" sz="2400" dirty="0"/>
          </a:p>
        </p:txBody>
      </p:sp>
      <p:sp>
        <p:nvSpPr>
          <p:cNvPr id="43" name="Rectangle 42"/>
          <p:cNvSpPr/>
          <p:nvPr/>
        </p:nvSpPr>
        <p:spPr>
          <a:xfrm>
            <a:off x="5907135" y="6070106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44" name="Rectangle 43"/>
          <p:cNvSpPr/>
          <p:nvPr/>
        </p:nvSpPr>
        <p:spPr>
          <a:xfrm>
            <a:off x="6643909" y="4006603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45" name="Rectangle 44"/>
          <p:cNvSpPr/>
          <p:nvPr/>
        </p:nvSpPr>
        <p:spPr>
          <a:xfrm>
            <a:off x="3524292" y="5995604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51" name="Rectangle 50"/>
          <p:cNvSpPr/>
          <p:nvPr/>
        </p:nvSpPr>
        <p:spPr>
          <a:xfrm>
            <a:off x="4689257" y="3948807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52" name="Rectangle 51"/>
          <p:cNvSpPr/>
          <p:nvPr/>
        </p:nvSpPr>
        <p:spPr>
          <a:xfrm>
            <a:off x="5335542" y="394598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53" name="Rectangle 52"/>
          <p:cNvSpPr/>
          <p:nvPr/>
        </p:nvSpPr>
        <p:spPr>
          <a:xfrm>
            <a:off x="5928204" y="394598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54" name="Rectangle 53"/>
          <p:cNvSpPr/>
          <p:nvPr/>
        </p:nvSpPr>
        <p:spPr>
          <a:xfrm>
            <a:off x="5321431" y="4383427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55" name="Rectangle 54"/>
          <p:cNvSpPr/>
          <p:nvPr/>
        </p:nvSpPr>
        <p:spPr>
          <a:xfrm>
            <a:off x="5925383" y="438060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56" name="Rectangle 55"/>
          <p:cNvSpPr/>
          <p:nvPr/>
        </p:nvSpPr>
        <p:spPr>
          <a:xfrm>
            <a:off x="6602711" y="438060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57" name="Rectangle 56"/>
          <p:cNvSpPr/>
          <p:nvPr/>
        </p:nvSpPr>
        <p:spPr>
          <a:xfrm>
            <a:off x="3484180" y="48321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58" name="Rectangle 57"/>
          <p:cNvSpPr/>
          <p:nvPr/>
        </p:nvSpPr>
        <p:spPr>
          <a:xfrm>
            <a:off x="5922562" y="4829337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59" name="Rectangle 58"/>
          <p:cNvSpPr/>
          <p:nvPr/>
        </p:nvSpPr>
        <p:spPr>
          <a:xfrm>
            <a:off x="6599890" y="4829337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60" name="Rectangle 59"/>
          <p:cNvSpPr/>
          <p:nvPr/>
        </p:nvSpPr>
        <p:spPr>
          <a:xfrm>
            <a:off x="6602711" y="5242305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61" name="Rectangle 60"/>
          <p:cNvSpPr/>
          <p:nvPr/>
        </p:nvSpPr>
        <p:spPr>
          <a:xfrm>
            <a:off x="3481959" y="522502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62" name="Rectangle 61"/>
          <p:cNvSpPr/>
          <p:nvPr/>
        </p:nvSpPr>
        <p:spPr>
          <a:xfrm>
            <a:off x="4060510" y="522502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63" name="Rectangle 62"/>
          <p:cNvSpPr/>
          <p:nvPr/>
        </p:nvSpPr>
        <p:spPr>
          <a:xfrm>
            <a:off x="3485450" y="5638307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64" name="Rectangle 63"/>
          <p:cNvSpPr/>
          <p:nvPr/>
        </p:nvSpPr>
        <p:spPr>
          <a:xfrm>
            <a:off x="4061180" y="563548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65" name="Rectangle 64"/>
          <p:cNvSpPr/>
          <p:nvPr/>
        </p:nvSpPr>
        <p:spPr>
          <a:xfrm>
            <a:off x="4667885" y="563548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66" name="Rectangle 65"/>
          <p:cNvSpPr/>
          <p:nvPr/>
        </p:nvSpPr>
        <p:spPr>
          <a:xfrm>
            <a:off x="4047069" y="601648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67" name="Rectangle 66"/>
          <p:cNvSpPr/>
          <p:nvPr/>
        </p:nvSpPr>
        <p:spPr>
          <a:xfrm>
            <a:off x="4662483" y="601366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68" name="Rectangle 67"/>
          <p:cNvSpPr/>
          <p:nvPr/>
        </p:nvSpPr>
        <p:spPr>
          <a:xfrm>
            <a:off x="5295644" y="601366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81" name="Rectangle 80"/>
          <p:cNvSpPr/>
          <p:nvPr/>
        </p:nvSpPr>
        <p:spPr>
          <a:xfrm>
            <a:off x="3482030" y="397439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3939591" y="39856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-1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4071871" y="443724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4571765" y="443442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-1</a:t>
            </a:r>
            <a:endParaRPr lang="en-US" sz="2400" dirty="0"/>
          </a:p>
        </p:txBody>
      </p:sp>
      <p:sp>
        <p:nvSpPr>
          <p:cNvPr id="85" name="Rectangle 84"/>
          <p:cNvSpPr/>
          <p:nvPr/>
        </p:nvSpPr>
        <p:spPr>
          <a:xfrm>
            <a:off x="3504610" y="443442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-1</a:t>
            </a:r>
            <a:endParaRPr lang="en-US" sz="2400" dirty="0"/>
          </a:p>
        </p:txBody>
      </p:sp>
      <p:sp>
        <p:nvSpPr>
          <p:cNvPr id="86" name="Rectangle 85"/>
          <p:cNvSpPr/>
          <p:nvPr/>
        </p:nvSpPr>
        <p:spPr>
          <a:xfrm>
            <a:off x="4705954" y="484061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87" name="Rectangle 86"/>
          <p:cNvSpPr/>
          <p:nvPr/>
        </p:nvSpPr>
        <p:spPr>
          <a:xfrm>
            <a:off x="5218193" y="486602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-1</a:t>
            </a:r>
            <a:endParaRPr lang="en-US" sz="2400" dirty="0"/>
          </a:p>
        </p:txBody>
      </p:sp>
      <p:sp>
        <p:nvSpPr>
          <p:cNvPr id="88" name="Rectangle 87"/>
          <p:cNvSpPr/>
          <p:nvPr/>
        </p:nvSpPr>
        <p:spPr>
          <a:xfrm>
            <a:off x="3934975" y="485190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-1</a:t>
            </a:r>
            <a:endParaRPr lang="en-US" sz="2400" dirty="0"/>
          </a:p>
        </p:txBody>
      </p:sp>
      <p:sp>
        <p:nvSpPr>
          <p:cNvPr id="89" name="Rectangle 88"/>
          <p:cNvSpPr/>
          <p:nvPr/>
        </p:nvSpPr>
        <p:spPr>
          <a:xfrm>
            <a:off x="5306987" y="523094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5806881" y="528457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-1</a:t>
            </a:r>
            <a:endParaRPr lang="en-US" sz="2400" dirty="0"/>
          </a:p>
        </p:txBody>
      </p:sp>
      <p:sp>
        <p:nvSpPr>
          <p:cNvPr id="91" name="Rectangle 90"/>
          <p:cNvSpPr/>
          <p:nvPr/>
        </p:nvSpPr>
        <p:spPr>
          <a:xfrm>
            <a:off x="4565113" y="522812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-1</a:t>
            </a:r>
            <a:endParaRPr lang="en-US" sz="2400" dirty="0"/>
          </a:p>
        </p:txBody>
      </p:sp>
      <p:sp>
        <p:nvSpPr>
          <p:cNvPr id="92" name="Rectangle 91"/>
          <p:cNvSpPr/>
          <p:nvPr/>
        </p:nvSpPr>
        <p:spPr>
          <a:xfrm>
            <a:off x="5912848" y="563432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93" name="Rectangle 92"/>
          <p:cNvSpPr/>
          <p:nvPr/>
        </p:nvSpPr>
        <p:spPr>
          <a:xfrm>
            <a:off x="6495642" y="565972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-1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5223886" y="564561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-1</a:t>
            </a:r>
            <a:endParaRPr lang="en-US" sz="2400" dirty="0"/>
          </a:p>
        </p:txBody>
      </p:sp>
      <p:sp>
        <p:nvSpPr>
          <p:cNvPr id="95" name="Rectangle 94"/>
          <p:cNvSpPr/>
          <p:nvPr/>
        </p:nvSpPr>
        <p:spPr>
          <a:xfrm>
            <a:off x="6587355" y="606894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96" name="Rectangle 95"/>
          <p:cNvSpPr/>
          <p:nvPr/>
        </p:nvSpPr>
        <p:spPr>
          <a:xfrm>
            <a:off x="5789037" y="609434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-1</a:t>
            </a:r>
            <a:endParaRPr lang="en-US" sz="2400" dirty="0"/>
          </a:p>
        </p:txBody>
      </p:sp>
      <p:sp>
        <p:nvSpPr>
          <p:cNvPr id="97" name="Rectangle 96"/>
          <p:cNvSpPr/>
          <p:nvPr/>
        </p:nvSpPr>
        <p:spPr>
          <a:xfrm>
            <a:off x="6499355" y="403084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-1</a:t>
            </a:r>
            <a:endParaRPr lang="en-US" sz="2400" dirty="0"/>
          </a:p>
        </p:txBody>
      </p:sp>
      <p:sp>
        <p:nvSpPr>
          <p:cNvPr id="98" name="Rectangle 97"/>
          <p:cNvSpPr/>
          <p:nvPr/>
        </p:nvSpPr>
        <p:spPr>
          <a:xfrm>
            <a:off x="3538474" y="601984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-1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4619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6" grpId="0"/>
      <p:bldP spid="17" grpId="0"/>
      <p:bldP spid="18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31776" y="1583980"/>
            <a:ext cx="8686800" cy="108844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3200" dirty="0" err="1" smtClean="0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overlap matrix is only ever going to look something like this: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4000" dirty="0" err="1" smtClean="0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 Molecular Orbital 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Model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9" name="Rectangle 5"/>
          <p:cNvSpPr>
            <a:spLocks noChangeArrowheads="1"/>
          </p:cNvSpPr>
          <p:nvPr/>
        </p:nvSpPr>
        <p:spPr bwMode="auto">
          <a:xfrm>
            <a:off x="231776" y="5692096"/>
            <a:ext cx="8686800" cy="6714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This is the equivalent to 1 for matrices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921850" y="252422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622548" y="2540224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2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cxnSp>
        <p:nvCxnSpPr>
          <p:cNvPr id="72" name="Straight Connector 71"/>
          <p:cNvCxnSpPr/>
          <p:nvPr/>
        </p:nvCxnSpPr>
        <p:spPr>
          <a:xfrm>
            <a:off x="2481070" y="2954823"/>
            <a:ext cx="4049889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226500" y="2523292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3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858674" y="2534582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4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462626" y="253176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5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193577" y="254305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6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2978295" y="2573868"/>
            <a:ext cx="0" cy="27615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2595772" y="293416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581661" y="3354445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2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576010" y="3778427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3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73189" y="4184825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4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584479" y="4591223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5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595769" y="4955288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6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480208" y="3778427"/>
            <a:ext cx="8874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endParaRPr lang="en-US" sz="4000" dirty="0"/>
          </a:p>
        </p:txBody>
      </p:sp>
      <p:sp>
        <p:nvSpPr>
          <p:cNvPr id="85" name="Rectangle 84"/>
          <p:cNvSpPr/>
          <p:nvPr/>
        </p:nvSpPr>
        <p:spPr>
          <a:xfrm>
            <a:off x="3018997" y="29341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1</a:t>
            </a:r>
            <a:endParaRPr lang="en-US" sz="2400" dirty="0"/>
          </a:p>
        </p:txBody>
      </p:sp>
      <p:sp>
        <p:nvSpPr>
          <p:cNvPr id="86" name="Rectangle 85"/>
          <p:cNvSpPr/>
          <p:nvPr/>
        </p:nvSpPr>
        <p:spPr>
          <a:xfrm>
            <a:off x="3608838" y="294548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87" name="Rectangle 86"/>
          <p:cNvSpPr/>
          <p:nvPr/>
        </p:nvSpPr>
        <p:spPr>
          <a:xfrm>
            <a:off x="3608838" y="339703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1</a:t>
            </a:r>
            <a:endParaRPr lang="en-US" sz="2400" dirty="0"/>
          </a:p>
        </p:txBody>
      </p:sp>
      <p:sp>
        <p:nvSpPr>
          <p:cNvPr id="88" name="Rectangle 87"/>
          <p:cNvSpPr/>
          <p:nvPr/>
        </p:nvSpPr>
        <p:spPr>
          <a:xfrm>
            <a:off x="4241012" y="339421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89" name="Rectangle 88"/>
          <p:cNvSpPr/>
          <p:nvPr/>
        </p:nvSpPr>
        <p:spPr>
          <a:xfrm>
            <a:off x="3041577" y="339421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4242921" y="380041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1</a:t>
            </a:r>
            <a:endParaRPr lang="en-US" sz="2400" dirty="0"/>
          </a:p>
        </p:txBody>
      </p:sp>
      <p:sp>
        <p:nvSpPr>
          <p:cNvPr id="91" name="Rectangle 90"/>
          <p:cNvSpPr/>
          <p:nvPr/>
        </p:nvSpPr>
        <p:spPr>
          <a:xfrm>
            <a:off x="4860984" y="382581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92" name="Rectangle 91"/>
          <p:cNvSpPr/>
          <p:nvPr/>
        </p:nvSpPr>
        <p:spPr>
          <a:xfrm>
            <a:off x="3590994" y="381170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93" name="Rectangle 92"/>
          <p:cNvSpPr/>
          <p:nvPr/>
        </p:nvSpPr>
        <p:spPr>
          <a:xfrm>
            <a:off x="4843954" y="4190743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1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5476128" y="424436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95" name="Rectangle 94"/>
          <p:cNvSpPr/>
          <p:nvPr/>
        </p:nvSpPr>
        <p:spPr>
          <a:xfrm>
            <a:off x="4234360" y="4187922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96" name="Rectangle 95"/>
          <p:cNvSpPr/>
          <p:nvPr/>
        </p:nvSpPr>
        <p:spPr>
          <a:xfrm>
            <a:off x="5449815" y="459412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1</a:t>
            </a:r>
            <a:endParaRPr lang="en-US" sz="2400" dirty="0"/>
          </a:p>
        </p:txBody>
      </p:sp>
      <p:sp>
        <p:nvSpPr>
          <p:cNvPr id="97" name="Rectangle 96"/>
          <p:cNvSpPr/>
          <p:nvPr/>
        </p:nvSpPr>
        <p:spPr>
          <a:xfrm>
            <a:off x="6138433" y="4619522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98" name="Rectangle 97"/>
          <p:cNvSpPr/>
          <p:nvPr/>
        </p:nvSpPr>
        <p:spPr>
          <a:xfrm>
            <a:off x="4840221" y="4605411"/>
            <a:ext cx="340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99" name="Rectangle 98"/>
          <p:cNvSpPr/>
          <p:nvPr/>
        </p:nvSpPr>
        <p:spPr>
          <a:xfrm>
            <a:off x="6124322" y="502874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1</a:t>
            </a:r>
            <a:endParaRPr lang="en-US" sz="2400" dirty="0"/>
          </a:p>
        </p:txBody>
      </p:sp>
      <p:sp>
        <p:nvSpPr>
          <p:cNvPr id="100" name="Rectangle 99"/>
          <p:cNvSpPr/>
          <p:nvPr/>
        </p:nvSpPr>
        <p:spPr>
          <a:xfrm>
            <a:off x="5458284" y="5054142"/>
            <a:ext cx="340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01" name="Rectangle 100"/>
          <p:cNvSpPr/>
          <p:nvPr/>
        </p:nvSpPr>
        <p:spPr>
          <a:xfrm>
            <a:off x="6195058" y="299063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102" name="Rectangle 101"/>
          <p:cNvSpPr/>
          <p:nvPr/>
        </p:nvSpPr>
        <p:spPr>
          <a:xfrm>
            <a:off x="3075441" y="497964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108" name="Rectangle 107"/>
          <p:cNvSpPr/>
          <p:nvPr/>
        </p:nvSpPr>
        <p:spPr>
          <a:xfrm>
            <a:off x="4240406" y="293284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9" name="Rectangle 108"/>
          <p:cNvSpPr/>
          <p:nvPr/>
        </p:nvSpPr>
        <p:spPr>
          <a:xfrm>
            <a:off x="4886691" y="293002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0" name="Rectangle 109"/>
          <p:cNvSpPr/>
          <p:nvPr/>
        </p:nvSpPr>
        <p:spPr>
          <a:xfrm>
            <a:off x="5479353" y="293002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1" name="Rectangle 110"/>
          <p:cNvSpPr/>
          <p:nvPr/>
        </p:nvSpPr>
        <p:spPr>
          <a:xfrm>
            <a:off x="4872580" y="33674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2" name="Rectangle 111"/>
          <p:cNvSpPr/>
          <p:nvPr/>
        </p:nvSpPr>
        <p:spPr>
          <a:xfrm>
            <a:off x="5476532" y="336464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3" name="Rectangle 112"/>
          <p:cNvSpPr/>
          <p:nvPr/>
        </p:nvSpPr>
        <p:spPr>
          <a:xfrm>
            <a:off x="6153860" y="336464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4" name="Rectangle 113"/>
          <p:cNvSpPr/>
          <p:nvPr/>
        </p:nvSpPr>
        <p:spPr>
          <a:xfrm>
            <a:off x="3035329" y="381619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5" name="Rectangle 114"/>
          <p:cNvSpPr/>
          <p:nvPr/>
        </p:nvSpPr>
        <p:spPr>
          <a:xfrm>
            <a:off x="5473711" y="381337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6" name="Rectangle 115"/>
          <p:cNvSpPr/>
          <p:nvPr/>
        </p:nvSpPr>
        <p:spPr>
          <a:xfrm>
            <a:off x="6151039" y="381337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7" name="Rectangle 116"/>
          <p:cNvSpPr/>
          <p:nvPr/>
        </p:nvSpPr>
        <p:spPr>
          <a:xfrm>
            <a:off x="6153860" y="422634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8" name="Rectangle 117"/>
          <p:cNvSpPr/>
          <p:nvPr/>
        </p:nvSpPr>
        <p:spPr>
          <a:xfrm>
            <a:off x="3033108" y="420906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9" name="Rectangle 118"/>
          <p:cNvSpPr/>
          <p:nvPr/>
        </p:nvSpPr>
        <p:spPr>
          <a:xfrm>
            <a:off x="3611659" y="420906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20" name="Rectangle 119"/>
          <p:cNvSpPr/>
          <p:nvPr/>
        </p:nvSpPr>
        <p:spPr>
          <a:xfrm>
            <a:off x="3036599" y="462234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21" name="Rectangle 120"/>
          <p:cNvSpPr/>
          <p:nvPr/>
        </p:nvSpPr>
        <p:spPr>
          <a:xfrm>
            <a:off x="3612329" y="461952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22" name="Rectangle 121"/>
          <p:cNvSpPr/>
          <p:nvPr/>
        </p:nvSpPr>
        <p:spPr>
          <a:xfrm>
            <a:off x="4219034" y="461952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23" name="Rectangle 122"/>
          <p:cNvSpPr/>
          <p:nvPr/>
        </p:nvSpPr>
        <p:spPr>
          <a:xfrm>
            <a:off x="3598218" y="500051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24" name="Rectangle 123"/>
          <p:cNvSpPr/>
          <p:nvPr/>
        </p:nvSpPr>
        <p:spPr>
          <a:xfrm>
            <a:off x="4173948" y="499769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25" name="Rectangle 124"/>
          <p:cNvSpPr/>
          <p:nvPr/>
        </p:nvSpPr>
        <p:spPr>
          <a:xfrm>
            <a:off x="4780653" y="499769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03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31776" y="1197806"/>
            <a:ext cx="8686800" cy="13026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So to “solve” </a:t>
            </a:r>
            <a:r>
              <a:rPr lang="en-GB" sz="32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HC</a:t>
            </a:r>
            <a:r>
              <a:rPr lang="en-GB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= </a:t>
            </a:r>
            <a:r>
              <a:rPr lang="en-GB" sz="32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SCE</a:t>
            </a:r>
            <a:r>
              <a:rPr lang="en-GB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in </a:t>
            </a:r>
            <a:r>
              <a:rPr lang="en-GB" sz="32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Huckel</a:t>
            </a:r>
            <a:r>
              <a:rPr lang="en-GB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theory, all we really need to do is “solve” </a:t>
            </a:r>
            <a:r>
              <a:rPr lang="en-GB" sz="32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HC = CE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Molecular Orbital 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Model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776" y="2309125"/>
            <a:ext cx="8686800" cy="20037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“Solving” </a:t>
            </a:r>
            <a:r>
              <a:rPr lang="en-GB" sz="32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HC</a:t>
            </a:r>
            <a:r>
              <a:rPr lang="en-GB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= </a:t>
            </a:r>
            <a:r>
              <a:rPr lang="en-GB" sz="32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CE</a:t>
            </a:r>
            <a:r>
              <a:rPr lang="en-GB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means </a:t>
            </a:r>
            <a:r>
              <a:rPr lang="en-GB" sz="32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diagonalizing</a:t>
            </a:r>
            <a:r>
              <a:rPr lang="en-GB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sz="32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lang="en-GB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eigenvectors of </a:t>
            </a:r>
            <a:r>
              <a:rPr lang="en-GB" sz="32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lang="en-GB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eigenvalues of </a:t>
            </a:r>
            <a:r>
              <a:rPr lang="en-GB" sz="32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endParaRPr lang="en-GB" sz="32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4465316"/>
            <a:ext cx="8686800" cy="105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In R use </a:t>
            </a:r>
            <a:r>
              <a:rPr lang="en-GB" sz="32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eigen</a:t>
            </a:r>
            <a:r>
              <a:rPr lang="en-GB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(H) to </a:t>
            </a:r>
            <a:r>
              <a:rPr lang="en-GB" sz="32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diagonalize</a:t>
            </a:r>
            <a:r>
              <a:rPr lang="en-GB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!</a:t>
            </a:r>
            <a:endParaRPr lang="en-GB" sz="32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0212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84" y="1385362"/>
            <a:ext cx="4140223" cy="4998936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In </a:t>
            </a:r>
            <a:r>
              <a:rPr lang="en-GB" sz="4000" dirty="0" err="1" smtClean="0">
                <a:solidFill>
                  <a:srgbClr val="000000"/>
                </a:solidFill>
                <a:latin typeface="Times New Roman" pitchFamily="18" charset="0"/>
              </a:rPr>
              <a:t>RStudio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Round Single Corner Rectangle 3"/>
          <p:cNvSpPr/>
          <p:nvPr/>
        </p:nvSpPr>
        <p:spPr>
          <a:xfrm>
            <a:off x="674639" y="1918321"/>
            <a:ext cx="1283136" cy="529192"/>
          </a:xfrm>
          <a:prstGeom prst="round1Rect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076829" y="2196148"/>
            <a:ext cx="2804380" cy="264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21730" y="1908123"/>
            <a:ext cx="277852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Define </a:t>
            </a:r>
            <a:r>
              <a:rPr lang="en-GB" sz="32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32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3200" i="1" dirty="0">
              <a:latin typeface="Symbol" charset="2"/>
              <a:cs typeface="Symbol" charset="2"/>
            </a:endParaRPr>
          </a:p>
        </p:txBody>
      </p:sp>
      <p:sp>
        <p:nvSpPr>
          <p:cNvPr id="11" name="Round Single Corner Rectangle 10"/>
          <p:cNvSpPr/>
          <p:nvPr/>
        </p:nvSpPr>
        <p:spPr>
          <a:xfrm>
            <a:off x="919636" y="2553864"/>
            <a:ext cx="1845060" cy="1772281"/>
          </a:xfrm>
          <a:prstGeom prst="round1Rect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64183" y="3473081"/>
            <a:ext cx="201702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808503" y="3141004"/>
            <a:ext cx="40306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Define 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for your molecule</a:t>
            </a:r>
            <a:endParaRPr lang="en-US" sz="3200" i="1" dirty="0">
              <a:latin typeface="Symbol" charset="2"/>
              <a:cs typeface="Symbol" charset="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08502" y="4212497"/>
            <a:ext cx="40306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Note how we </a:t>
            </a:r>
            <a:r>
              <a:rPr lang="en-GB" sz="2000" dirty="0" err="1" smtClean="0">
                <a:solidFill>
                  <a:srgbClr val="000000"/>
                </a:solidFill>
                <a:latin typeface="Courier"/>
                <a:cs typeface="Courier"/>
              </a:rPr>
              <a:t>rbind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 rows of </a:t>
            </a:r>
            <a:r>
              <a:rPr lang="en-GB" sz="2000" b="1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 together</a:t>
            </a:r>
            <a:endParaRPr lang="en-US" sz="2000" i="1" dirty="0">
              <a:latin typeface="Symbol" charset="2"/>
              <a:cs typeface="Symbol" charset="2"/>
            </a:endParaRPr>
          </a:p>
        </p:txBody>
      </p:sp>
      <p:sp>
        <p:nvSpPr>
          <p:cNvPr id="16" name="Round Single Corner Rectangle 15"/>
          <p:cNvSpPr/>
          <p:nvPr/>
        </p:nvSpPr>
        <p:spPr>
          <a:xfrm>
            <a:off x="919636" y="4756885"/>
            <a:ext cx="2255134" cy="693796"/>
          </a:xfrm>
          <a:prstGeom prst="round1Rect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240910" y="5146910"/>
            <a:ext cx="16402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801841" y="4823035"/>
            <a:ext cx="4030698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Get the </a:t>
            </a:r>
            <a:r>
              <a:rPr lang="en-GB" sz="3200" dirty="0" err="1" smtClean="0">
                <a:solidFill>
                  <a:srgbClr val="000000"/>
                </a:solidFill>
                <a:latin typeface="Times New Roman" pitchFamily="18" charset="0"/>
              </a:rPr>
              <a:t>eigenvects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/</a:t>
            </a:r>
            <a:r>
              <a:rPr lang="en-GB" sz="3200" dirty="0" err="1" smtClean="0">
                <a:solidFill>
                  <a:srgbClr val="000000"/>
                </a:solidFill>
                <a:latin typeface="Times New Roman" pitchFamily="18" charset="0"/>
              </a:rPr>
              <a:t>vals</a:t>
            </a:r>
            <a:endParaRPr lang="en-US" sz="3200" i="1" dirty="0">
              <a:latin typeface="Symbol" charset="2"/>
              <a:cs typeface="Symbol" charset="2"/>
            </a:endParaRPr>
          </a:p>
        </p:txBody>
      </p:sp>
      <p:sp>
        <p:nvSpPr>
          <p:cNvPr id="21" name="Round Single Corner Rectangle 20"/>
          <p:cNvSpPr/>
          <p:nvPr/>
        </p:nvSpPr>
        <p:spPr>
          <a:xfrm>
            <a:off x="913300" y="5557555"/>
            <a:ext cx="1428093" cy="541385"/>
          </a:xfrm>
          <a:prstGeom prst="round1Rect">
            <a:avLst/>
          </a:prstGeom>
          <a:noFill/>
          <a:ln w="38100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463917" y="5947580"/>
            <a:ext cx="23578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95504" y="5623705"/>
            <a:ext cx="37881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Make your output a little easier to read</a:t>
            </a:r>
            <a:endParaRPr lang="en-US" sz="2000" i="1" dirty="0">
              <a:latin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37338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1" grpId="0" animBg="1"/>
      <p:bldP spid="14" grpId="0"/>
      <p:bldP spid="15" grpId="0"/>
      <p:bldP spid="16" grpId="0" animBg="1"/>
      <p:bldP spid="20" grpId="0"/>
      <p:bldP spid="21" grpId="0" animBg="1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536</Words>
  <Application>Microsoft Macintosh PowerPoint</Application>
  <PresentationFormat>On-screen Show (4:3)</PresentationFormat>
  <Paragraphs>172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npetraco</cp:lastModifiedBy>
  <cp:revision>80</cp:revision>
  <dcterms:created xsi:type="dcterms:W3CDTF">2014-05-27T04:15:11Z</dcterms:created>
  <dcterms:modified xsi:type="dcterms:W3CDTF">2014-11-10T21:15:42Z</dcterms:modified>
</cp:coreProperties>
</file>