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8" r:id="rId2"/>
    <p:sldId id="313" r:id="rId3"/>
    <p:sldId id="267" r:id="rId4"/>
    <p:sldId id="271" r:id="rId5"/>
    <p:sldId id="273" r:id="rId6"/>
    <p:sldId id="312" r:id="rId7"/>
    <p:sldId id="256" r:id="rId8"/>
    <p:sldId id="257" r:id="rId9"/>
    <p:sldId id="259" r:id="rId10"/>
    <p:sldId id="260" r:id="rId11"/>
    <p:sldId id="261" r:id="rId12"/>
    <p:sldId id="262" r:id="rId13"/>
    <p:sldId id="272" r:id="rId14"/>
    <p:sldId id="274" r:id="rId15"/>
    <p:sldId id="275" r:id="rId16"/>
    <p:sldId id="276" r:id="rId17"/>
    <p:sldId id="315" r:id="rId18"/>
    <p:sldId id="317" r:id="rId19"/>
    <p:sldId id="31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10" d="100"/>
          <a:sy n="110" d="100"/>
        </p:scale>
        <p:origin x="7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E40C6-62B1-424F-8DBA-0D0A005B9C2B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40B6-9827-0D4C-83D4-9D5C9DFF6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640B6-9827-0D4C-83D4-9D5C9DFF6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7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27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6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1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7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17C9F-8266-3D4F-9D29-27A30F1BEBE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F267E-49A7-FE42-86C3-66E1AD9600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2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jp.gov/pdffiles1/nij/grants/228091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stor.org/stable/233568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in.ernet.dli.2015.2608" TargetMode="External"/><Relationship Id="rId7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bay.net/doc/852771/court-of-appeal-judgement-r-v-t-2010-ewca-crim-2439" TargetMode="External"/><Relationship Id="rId5" Type="http://schemas.openxmlformats.org/officeDocument/2006/relationships/hyperlink" Target="https://www.bailii.org/ew/cases/EWCA/Crim/2010/2439.pdf" TargetMode="External"/><Relationship Id="rId4" Type="http://schemas.openxmlformats.org/officeDocument/2006/relationships/hyperlink" Target="https://sites.stat.washington.edu/raftery/Research/PDF/kass1995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5F59461-ED06-D062-244F-49E76B6FF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ACE968-4E66-BCB4-2E10-66A558C1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3C54AD2-3D63-5AE0-5C41-600F04990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9" y="34641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Weights of Evidence and Their  Relationship to Statistical Mechanics</a:t>
            </a:r>
          </a:p>
        </p:txBody>
      </p:sp>
      <p:pic>
        <p:nvPicPr>
          <p:cNvPr id="11" name="Picture 10" descr="A person with a beard&#10;&#10;AI-generated content may be incorrect.">
            <a:extLst>
              <a:ext uri="{FF2B5EF4-FFF2-40B4-BE49-F238E27FC236}">
                <a16:creationId xmlns:a16="http://schemas.microsoft.com/office/drawing/2014/main" id="{1DCA389D-E60D-7EC8-9965-7745FC05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0" r="18699"/>
          <a:stretch/>
        </p:blipFill>
        <p:spPr>
          <a:xfrm>
            <a:off x="1406216" y="3538117"/>
            <a:ext cx="2916821" cy="2921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26519-E1A4-418B-2AEE-D4E869F178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 flipH="1">
            <a:off x="141530" y="2170252"/>
            <a:ext cx="2210571" cy="1575710"/>
          </a:xfrm>
          <a:prstGeom prst="rect">
            <a:avLst/>
          </a:prstGeom>
        </p:spPr>
      </p:pic>
      <p:pic>
        <p:nvPicPr>
          <p:cNvPr id="15" name="Picture 14" descr="boltzman.jpg">
            <a:extLst>
              <a:ext uri="{FF2B5EF4-FFF2-40B4-BE49-F238E27FC236}">
                <a16:creationId xmlns:a16="http://schemas.microsoft.com/office/drawing/2014/main" id="{6DD0DCA7-44B2-B95C-5CE5-84B2C903B4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>
          <a:xfrm flipH="1">
            <a:off x="5231854" y="3429001"/>
            <a:ext cx="2210573" cy="3003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179032-C2D7-42D7-1096-3F2FAB0BA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370"/>
          <a:stretch/>
        </p:blipFill>
        <p:spPr>
          <a:xfrm>
            <a:off x="6847164" y="2170252"/>
            <a:ext cx="2210571" cy="15757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12C864-5C45-F84A-65F5-BA202EFDB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93" y="2691706"/>
            <a:ext cx="1247421" cy="3634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3159B7-AF3E-A46E-B20A-46B4394723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274" y="2694600"/>
            <a:ext cx="317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5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2F935BC-5A2F-D6AE-0731-5F21D309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04D867-CC65-F23A-FA03-653392A1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65455-8CF2-5AC2-1FAB-D0AA9556575A}"/>
              </a:ext>
            </a:extLst>
          </p:cNvPr>
          <p:cNvSpPr txBox="1"/>
          <p:nvPr/>
        </p:nvSpPr>
        <p:spPr>
          <a:xfrm>
            <a:off x="390066" y="1297014"/>
            <a:ext cx="7523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) and </a:t>
            </a:r>
            <a:r>
              <a:rPr lang="en-US" sz="2800" i="1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(</a:t>
            </a:r>
            <a:r>
              <a:rPr lang="en-US" sz="2800" i="1" dirty="0" err="1">
                <a:latin typeface="Times New Roman"/>
                <a:cs typeface="Times New Roman"/>
              </a:rPr>
              <a:t>D</a:t>
            </a:r>
            <a:r>
              <a:rPr lang="en-US" sz="2800" dirty="0" err="1">
                <a:latin typeface="Times New Roman"/>
                <a:cs typeface="Times New Roman"/>
              </a:rPr>
              <a:t>|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are clearly important.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22D60C-7E42-AA53-7D68-6E461E3F5875}"/>
              </a:ext>
            </a:extLst>
          </p:cNvPr>
          <p:cNvSpPr txBox="1"/>
          <p:nvPr/>
        </p:nvSpPr>
        <p:spPr>
          <a:xfrm>
            <a:off x="894917" y="2019323"/>
            <a:ext cx="45343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 how do we get them??!!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9612C-AF6B-6EFF-54BF-0C3E6625BC0F}"/>
              </a:ext>
            </a:extLst>
          </p:cNvPr>
          <p:cNvSpPr txBox="1"/>
          <p:nvPr/>
        </p:nvSpPr>
        <p:spPr>
          <a:xfrm>
            <a:off x="390065" y="2881346"/>
            <a:ext cx="7943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i="1" u="sng" dirty="0">
                <a:latin typeface="Times New Roman"/>
                <a:cs typeface="Times New Roman"/>
              </a:rPr>
              <a:t>In practice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 and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are probabilistic </a:t>
            </a:r>
            <a:r>
              <a:rPr lang="en-US" sz="2800" b="1" i="1" u="sng" dirty="0">
                <a:latin typeface="Times New Roman"/>
                <a:cs typeface="Times New Roman"/>
              </a:rPr>
              <a:t>models</a:t>
            </a:r>
            <a:r>
              <a:rPr lang="en-US" sz="2800" dirty="0">
                <a:latin typeface="Times New Roman"/>
                <a:cs typeface="Times New Roman"/>
              </a:rPr>
              <a:t> seeking to explain observed data </a:t>
            </a:r>
            <a:r>
              <a:rPr lang="en-US" sz="2800" i="1" dirty="0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 (the “evidence”)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2247C-30AD-74D9-8B82-C96EA68C5F73}"/>
              </a:ext>
            </a:extLst>
          </p:cNvPr>
          <p:cNvSpPr txBox="1"/>
          <p:nvPr/>
        </p:nvSpPr>
        <p:spPr>
          <a:xfrm>
            <a:off x="810249" y="4308218"/>
            <a:ext cx="752350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Probabilistic models are formulated in terms of probability functions (e.g. </a:t>
            </a:r>
            <a:r>
              <a:rPr lang="en-US" sz="2600" dirty="0" err="1">
                <a:latin typeface="Times New Roman"/>
                <a:cs typeface="Times New Roman"/>
              </a:rPr>
              <a:t>Pr’s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dirty="0" err="1">
                <a:latin typeface="Times New Roman"/>
                <a:cs typeface="Times New Roman"/>
              </a:rPr>
              <a:t>pmf’s</a:t>
            </a:r>
            <a:r>
              <a:rPr lang="en-US" sz="2600" dirty="0">
                <a:latin typeface="Times New Roman"/>
                <a:cs typeface="Times New Roman"/>
              </a:rPr>
              <a:t>, pdf’s etc.) which have </a:t>
            </a:r>
            <a:r>
              <a:rPr lang="en-US" sz="2600" b="1" dirty="0">
                <a:latin typeface="Times New Roman"/>
                <a:cs typeface="Times New Roman"/>
              </a:rPr>
              <a:t>parameters</a:t>
            </a:r>
            <a:r>
              <a:rPr lang="en-US" sz="2600" dirty="0">
                <a:latin typeface="Times New Roman"/>
                <a:cs typeface="Times New Roman"/>
              </a:rPr>
              <a:t>, </a:t>
            </a:r>
            <a:r>
              <a:rPr lang="en-US" sz="2600" b="1" i="1" dirty="0">
                <a:latin typeface="Symbol" pitchFamily="2" charset="2"/>
                <a:cs typeface="Times New Roman"/>
              </a:rPr>
              <a:t>q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8C6EC-2652-7E9A-F50C-201BDCC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50" y="5999391"/>
            <a:ext cx="7772400" cy="3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DF91E01-F5DE-3082-DF78-EAE1F21AB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F7AF37-0A3A-DB7B-37BE-BA63C34E9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Hypothesis Models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DCF1F-61A7-B2DB-FBFA-67ACEA84B90C}"/>
              </a:ext>
            </a:extLst>
          </p:cNvPr>
          <p:cNvSpPr txBox="1"/>
          <p:nvPr/>
        </p:nvSpPr>
        <p:spPr>
          <a:xfrm>
            <a:off x="308610" y="1297014"/>
            <a:ext cx="873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Model parameters are also obtained from Bayes’ theorem: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9D840-AC78-7322-E01B-BBAE145F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00976"/>
            <a:ext cx="7010400" cy="1092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7C04A7-FC2F-8B4C-9BF0-D22FB9B7DD16}"/>
              </a:ext>
            </a:extLst>
          </p:cNvPr>
          <p:cNvCxnSpPr>
            <a:cxnSpLocks/>
          </p:cNvCxnSpPr>
          <p:nvPr/>
        </p:nvCxnSpPr>
        <p:spPr>
          <a:xfrm flipH="1">
            <a:off x="6583664" y="4185547"/>
            <a:ext cx="731535" cy="0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Brace 8">
            <a:extLst>
              <a:ext uri="{FF2B5EF4-FFF2-40B4-BE49-F238E27FC236}">
                <a16:creationId xmlns:a16="http://schemas.microsoft.com/office/drawing/2014/main" id="{01279D5D-A7AE-FCBC-40FC-80565FA07915}"/>
              </a:ext>
            </a:extLst>
          </p:cNvPr>
          <p:cNvSpPr/>
          <p:nvPr/>
        </p:nvSpPr>
        <p:spPr>
          <a:xfrm rot="10800000">
            <a:off x="6989324" y="2891085"/>
            <a:ext cx="314445" cy="573740"/>
          </a:xfrm>
          <a:prstGeom prst="leftBrac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706245-5A73-BB8E-2454-555F412828FF}"/>
              </a:ext>
            </a:extLst>
          </p:cNvPr>
          <p:cNvCxnSpPr>
            <a:cxnSpLocks/>
          </p:cNvCxnSpPr>
          <p:nvPr/>
        </p:nvCxnSpPr>
        <p:spPr>
          <a:xfrm>
            <a:off x="7307594" y="3180158"/>
            <a:ext cx="0" cy="1016819"/>
          </a:xfrm>
          <a:prstGeom prst="straightConnector1">
            <a:avLst/>
          </a:prstGeom>
          <a:ln w="317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AC631-A9D1-0414-6087-29CB4E7DD3C0}"/>
              </a:ext>
            </a:extLst>
          </p:cNvPr>
          <p:cNvSpPr/>
          <p:nvPr/>
        </p:nvSpPr>
        <p:spPr>
          <a:xfrm>
            <a:off x="5118063" y="2879324"/>
            <a:ext cx="1717075" cy="585501"/>
          </a:xfrm>
          <a:prstGeom prst="rect">
            <a:avLst/>
          </a:prstGeom>
          <a:noFill/>
          <a:ln w="349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AA647F-5634-7299-59D7-BF77505A6CDB}"/>
              </a:ext>
            </a:extLst>
          </p:cNvPr>
          <p:cNvSpPr txBox="1"/>
          <p:nvPr/>
        </p:nvSpPr>
        <p:spPr>
          <a:xfrm>
            <a:off x="7334250" y="3020138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quantity of interest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A6F5CB-82A2-31B9-543E-D1F6A5506F23}"/>
              </a:ext>
            </a:extLst>
          </p:cNvPr>
          <p:cNvSpPr txBox="1"/>
          <p:nvPr/>
        </p:nvSpPr>
        <p:spPr>
          <a:xfrm>
            <a:off x="507048" y="3885348"/>
            <a:ext cx="6236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we’ve gotten into some detail, we see what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really is, and it’s a problem…</a:t>
            </a:r>
          </a:p>
        </p:txBody>
      </p:sp>
    </p:spTree>
    <p:extLst>
      <p:ext uri="{BB962C8B-B14F-4D97-AF65-F5344CB8AC3E}">
        <p14:creationId xmlns:p14="http://schemas.microsoft.com/office/powerpoint/2010/main" val="293820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328A197-4CF7-CCAA-01B7-EA1FAECD4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5153C-CAD0-314B-0447-46B71BED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B374E-C8EF-5452-FAB9-5EEB5182E8F8}"/>
              </a:ext>
            </a:extLst>
          </p:cNvPr>
          <p:cNvSpPr txBox="1"/>
          <p:nvPr/>
        </p:nvSpPr>
        <p:spPr>
          <a:xfrm>
            <a:off x="188952" y="1266944"/>
            <a:ext cx="83096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denominator of (any) Bayes’ theorem can be found from the law of total probability:</a:t>
            </a:r>
            <a:endParaRPr lang="en-US" sz="2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42247-F12F-96E5-68FF-548295F7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952" y="2190644"/>
            <a:ext cx="1925883" cy="954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D0ED07-153C-8FF7-4733-F7B1E0B7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81" y="2190644"/>
            <a:ext cx="4452501" cy="9541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F7A44F-BB25-6597-16A1-3CF93E623B71}"/>
              </a:ext>
            </a:extLst>
          </p:cNvPr>
          <p:cNvSpPr txBox="1"/>
          <p:nvPr/>
        </p:nvSpPr>
        <p:spPr>
          <a:xfrm>
            <a:off x="5023842" y="2414004"/>
            <a:ext cx="742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with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1DCDD9-F215-8998-0C20-09693D3895A1}"/>
              </a:ext>
            </a:extLst>
          </p:cNvPr>
          <p:cNvSpPr txBox="1"/>
          <p:nvPr/>
        </p:nvSpPr>
        <p:spPr>
          <a:xfrm>
            <a:off x="483522" y="3646603"/>
            <a:ext cx="64693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In our specific case/notation, it’s written: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3723FD-AE7B-D337-859C-B88C013811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870" y="4236103"/>
            <a:ext cx="5377602" cy="715821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5CDE9594-133D-5BC2-2697-A36C0B2300ED}"/>
              </a:ext>
            </a:extLst>
          </p:cNvPr>
          <p:cNvSpPr/>
          <p:nvPr/>
        </p:nvSpPr>
        <p:spPr>
          <a:xfrm rot="16200000">
            <a:off x="3233344" y="1652469"/>
            <a:ext cx="289156" cy="32918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EA75551-B3C4-4E7C-39CC-276A10E408B3}"/>
              </a:ext>
            </a:extLst>
          </p:cNvPr>
          <p:cNvSpPr/>
          <p:nvPr/>
        </p:nvSpPr>
        <p:spPr>
          <a:xfrm rot="16200000">
            <a:off x="4612567" y="3161311"/>
            <a:ext cx="289156" cy="39166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FF8B4-D428-3D48-7ACB-125395A926D0}"/>
              </a:ext>
            </a:extLst>
          </p:cNvPr>
          <p:cNvSpPr txBox="1"/>
          <p:nvPr/>
        </p:nvSpPr>
        <p:spPr>
          <a:xfrm>
            <a:off x="838801" y="6061779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probability theory, this specific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r>
              <a:rPr lang="en-US" sz="2000" dirty="0">
                <a:latin typeface="Times New Roman"/>
                <a:cs typeface="Times New Roman"/>
              </a:rPr>
              <a:t> is called </a:t>
            </a:r>
            <a:r>
              <a:rPr lang="en-US" sz="2000" b="1" dirty="0">
                <a:latin typeface="Times New Roman"/>
                <a:cs typeface="Times New Roman"/>
              </a:rPr>
              <a:t>marginalization</a:t>
            </a:r>
            <a:endParaRPr lang="en-US" sz="2000" b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2D31F7-1ED0-E2A2-E3EF-20182EA091CD}"/>
              </a:ext>
            </a:extLst>
          </p:cNvPr>
          <p:cNvCxnSpPr>
            <a:cxnSpLocks/>
          </p:cNvCxnSpPr>
          <p:nvPr/>
        </p:nvCxnSpPr>
        <p:spPr>
          <a:xfrm flipH="1">
            <a:off x="3366816" y="3454360"/>
            <a:ext cx="4232635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32B439-33BA-6C29-BC3A-F7E49DAB5BE0}"/>
              </a:ext>
            </a:extLst>
          </p:cNvPr>
          <p:cNvCxnSpPr>
            <a:cxnSpLocks/>
          </p:cNvCxnSpPr>
          <p:nvPr/>
        </p:nvCxnSpPr>
        <p:spPr>
          <a:xfrm flipH="1">
            <a:off x="4756212" y="5249459"/>
            <a:ext cx="2854814" cy="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620F90-36B2-2662-090C-B413D0456FCE}"/>
              </a:ext>
            </a:extLst>
          </p:cNvPr>
          <p:cNvCxnSpPr>
            <a:cxnSpLocks/>
          </p:cNvCxnSpPr>
          <p:nvPr/>
        </p:nvCxnSpPr>
        <p:spPr>
          <a:xfrm>
            <a:off x="7599451" y="3448422"/>
            <a:ext cx="0" cy="1828800"/>
          </a:xfrm>
          <a:prstGeom prst="line">
            <a:avLst/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FC4BC8-4BCB-FF58-B224-844AD9BBC6BE}"/>
              </a:ext>
            </a:extLst>
          </p:cNvPr>
          <p:cNvSpPr txBox="1"/>
          <p:nvPr/>
        </p:nvSpPr>
        <p:spPr>
          <a:xfrm>
            <a:off x="691872" y="5310106"/>
            <a:ext cx="80373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 of values </a:t>
            </a:r>
            <a:r>
              <a:rPr lang="en-US" sz="22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defined partition − </a:t>
            </a:r>
            <a:r>
              <a:rPr lang="en-US" sz="2200" b="0" i="1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</a:t>
            </a:r>
            <a:r>
              <a:rPr lang="en-US" sz="22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200" b="1" i="0" dirty="0" err="1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ustandssumme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AB7F05E-8A77-9AEA-A19C-5E3331CF86DB}"/>
              </a:ext>
            </a:extLst>
          </p:cNvPr>
          <p:cNvSpPr txBox="1"/>
          <p:nvPr/>
        </p:nvSpPr>
        <p:spPr>
          <a:xfrm>
            <a:off x="838802" y="5702333"/>
            <a:ext cx="82565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Colloquially called a “</a:t>
            </a:r>
            <a:r>
              <a:rPr lang="en-US" sz="2000" b="1" i="1" u="sng" dirty="0">
                <a:latin typeface="Times New Roman"/>
                <a:cs typeface="Times New Roman"/>
              </a:rPr>
              <a:t>sum over states</a:t>
            </a:r>
            <a:r>
              <a:rPr lang="en-US" sz="2000" dirty="0">
                <a:latin typeface="Times New Roman"/>
                <a:cs typeface="Times New Roman"/>
              </a:rPr>
              <a:t>”</a:t>
            </a:r>
            <a:endParaRPr lang="en-US" sz="2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95DC1-AAD3-16E6-2C06-B27D0F929461}"/>
              </a:ext>
            </a:extLst>
          </p:cNvPr>
          <p:cNvSpPr txBox="1"/>
          <p:nvPr/>
        </p:nvSpPr>
        <p:spPr>
          <a:xfrm>
            <a:off x="1185988" y="6461844"/>
            <a:ext cx="6827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/>
                <a:cs typeface="Times New Roman"/>
              </a:rPr>
              <a:t>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D</a:t>
            </a:r>
            <a:r>
              <a:rPr lang="en-US" dirty="0" err="1">
                <a:latin typeface="Times New Roman"/>
                <a:cs typeface="Times New Roman"/>
              </a:rPr>
              <a:t>|</a:t>
            </a:r>
            <a:r>
              <a:rPr lang="en-US" i="1" dirty="0" err="1">
                <a:latin typeface="Times New Roman"/>
                <a:cs typeface="Times New Roman"/>
              </a:rPr>
              <a:t>H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>
                <a:latin typeface="Times New Roman"/>
                <a:cs typeface="Times New Roman"/>
              </a:rPr>
              <a:t>) is called (among other thing) a </a:t>
            </a:r>
            <a:r>
              <a:rPr lang="en-US" b="1" dirty="0">
                <a:latin typeface="Times New Roman"/>
                <a:cs typeface="Times New Roman"/>
              </a:rPr>
              <a:t>marginal likelihood</a:t>
            </a:r>
            <a:endParaRPr lang="en-US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8465968-C85B-A90F-1884-A3AC45DD9B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6343" y="2979714"/>
            <a:ext cx="2161762" cy="2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9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5A1650-DE64-2EC1-BB33-7EF4CE8A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Marginal Likelihood and Sums over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23C9C-ED9A-816B-0900-BD90A8BE7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6961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1E6609-FEFD-FF37-D6D0-A8AB714201F6}"/>
              </a:ext>
            </a:extLst>
          </p:cNvPr>
          <p:cNvSpPr txBox="1"/>
          <p:nvPr/>
        </p:nvSpPr>
        <p:spPr>
          <a:xfrm>
            <a:off x="103718" y="2123262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Summary so far: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8826E-FBF0-33DC-2ECD-9B3D103B28C8}"/>
              </a:ext>
            </a:extLst>
          </p:cNvPr>
          <p:cNvSpPr/>
          <p:nvPr/>
        </p:nvSpPr>
        <p:spPr>
          <a:xfrm>
            <a:off x="444712" y="5064761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Each term in the weight of evidence is a marginal likelihood (and thus a sum over states): 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65CDD-B3AA-962D-D956-F1456ADBC953}"/>
              </a:ext>
            </a:extLst>
          </p:cNvPr>
          <p:cNvSpPr/>
          <p:nvPr/>
        </p:nvSpPr>
        <p:spPr>
          <a:xfrm>
            <a:off x="444712" y="265100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Marginal likelihood: likelihood of observing the data given the hypothesis (model, theory) is true</a:t>
            </a:r>
            <a:endParaRPr lang="en-US" sz="2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8DADB8-FF4D-014E-4BC0-439C8EBE4831}"/>
              </a:ext>
            </a:extLst>
          </p:cNvPr>
          <p:cNvSpPr txBox="1"/>
          <p:nvPr/>
        </p:nvSpPr>
        <p:spPr>
          <a:xfrm>
            <a:off x="444712" y="3462045"/>
            <a:ext cx="51672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expected likelihood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(Bayes) evidence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zustandssumme</a:t>
            </a:r>
            <a:r>
              <a:rPr lang="en-US" sz="2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 sum over states), </a:t>
            </a:r>
            <a:r>
              <a:rPr lang="en-US" sz="2000" i="1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i="1" baseline="-25000" dirty="0">
                <a:solidFill>
                  <a:srgbClr val="001D3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Bayes’ theorem normalization constant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B1CE13-F2D8-830D-FC26-F2BC722A3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44" y="5855739"/>
            <a:ext cx="5365368" cy="809512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975F17E5-7B62-73F0-504E-B3F9BFEDA8A3}"/>
              </a:ext>
            </a:extLst>
          </p:cNvPr>
          <p:cNvSpPr/>
          <p:nvPr/>
        </p:nvSpPr>
        <p:spPr>
          <a:xfrm>
            <a:off x="5358451" y="3594506"/>
            <a:ext cx="532435" cy="11909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FBCCF9-A084-7D11-4193-AE92B7060E10}"/>
              </a:ext>
            </a:extLst>
          </p:cNvPr>
          <p:cNvSpPr txBox="1"/>
          <p:nvPr/>
        </p:nvSpPr>
        <p:spPr>
          <a:xfrm>
            <a:off x="5879311" y="3866829"/>
            <a:ext cx="2307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Some other names for a marginal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1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EE89F-700D-C067-7978-81862908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E9C9659-DB8A-074B-AC10-1E5E154B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09B7AE-3273-3BD5-422B-0FC7CF19C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Bayes Factors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29E4B-6045-58E0-9F44-68F7432FB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188593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4F526B-A816-6AC9-BC40-B5D910C23824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A5A92-1B2D-127D-630D-2E588EF79089}"/>
              </a:ext>
            </a:extLst>
          </p:cNvPr>
          <p:cNvSpPr/>
          <p:nvPr/>
        </p:nvSpPr>
        <p:spPr>
          <a:xfrm>
            <a:off x="444712" y="2396355"/>
            <a:ext cx="83096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These integrals (or sums) are often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intractable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(impossible or nearly impossible to evaluate)</a:t>
            </a: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02DE8D-97D1-D06A-F9BD-2B1B7B15A4E4}"/>
              </a:ext>
            </a:extLst>
          </p:cNvPr>
          <p:cNvSpPr/>
          <p:nvPr/>
        </p:nvSpPr>
        <p:spPr>
          <a:xfrm>
            <a:off x="834389" y="3137787"/>
            <a:ext cx="8309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Intractability comes from the high dimensionality of the integral or a gigantic number of terms in the sums (combinatorial explosion)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4FDED-6BB2-8975-8EE1-CC5CCEEF6EFD}"/>
              </a:ext>
            </a:extLst>
          </p:cNvPr>
          <p:cNvSpPr/>
          <p:nvPr/>
        </p:nvSpPr>
        <p:spPr>
          <a:xfrm>
            <a:off x="444712" y="3887288"/>
            <a:ext cx="780699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we can evaluate these integrals,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Bayes factor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(BF)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BB8CE-4797-CC81-5DB0-958D336CAACE}"/>
              </a:ext>
            </a:extLst>
          </p:cNvPr>
          <p:cNvSpPr txBox="1"/>
          <p:nvPr/>
        </p:nvSpPr>
        <p:spPr>
          <a:xfrm>
            <a:off x="834389" y="47089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No uncertainty other than that from estimating the integral by numerical/monte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carlo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methods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A2932-0BF2-FC8F-56B4-C6E65261EC59}"/>
              </a:ext>
            </a:extLst>
          </p:cNvPr>
          <p:cNvSpPr txBox="1"/>
          <p:nvPr/>
        </p:nvSpPr>
        <p:spPr>
          <a:xfrm>
            <a:off x="834389" y="5438744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BFs can be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very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model dependent however, especially due to the prior terms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000" b="1" i="1" dirty="0" err="1">
                <a:solidFill>
                  <a:srgbClr val="000000"/>
                </a:solidFill>
                <a:latin typeface="Symbol" pitchFamily="2" charset="2"/>
              </a:rPr>
              <a:t>q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EFFE7B-2B35-3EF6-107F-E4EA29FD3018}"/>
              </a:ext>
            </a:extLst>
          </p:cNvPr>
          <p:cNvSpPr txBox="1"/>
          <p:nvPr/>
        </p:nvSpPr>
        <p:spPr>
          <a:xfrm>
            <a:off x="834389" y="6190641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Computing marginal likelihood and BFs routinely is still an active area of research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24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/>
      <p:bldP spid="6" grpId="0"/>
      <p:bldP spid="11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843F5-6FDB-2D50-B27D-933BB8F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29A5A00-402A-132F-FB1F-190EDBA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37711-1488-9BF0-BB15-1E42678E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Likelihood Ratios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2C67C-0DF4-C992-ACBD-A9465033F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716" y="1200168"/>
            <a:ext cx="5377602" cy="71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D2C1EF-3795-6CA7-DBA5-F093F9E4BA10}"/>
              </a:ext>
            </a:extLst>
          </p:cNvPr>
          <p:cNvSpPr txBox="1"/>
          <p:nvPr/>
        </p:nvSpPr>
        <p:spPr>
          <a:xfrm>
            <a:off x="103718" y="1949637"/>
            <a:ext cx="8309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More trivia: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63831-19CA-4DDB-912C-D8EDD149585A}"/>
              </a:ext>
            </a:extLst>
          </p:cNvPr>
          <p:cNvSpPr/>
          <p:nvPr/>
        </p:nvSpPr>
        <p:spPr>
          <a:xfrm>
            <a:off x="444712" y="2418143"/>
            <a:ext cx="780699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Usually, the integrals are replaced with formulas/parameter point estimates, in which case the weight of evidence is called a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60CB5B-9F51-FC16-FAA8-899CA3C731E3}"/>
              </a:ext>
            </a:extLst>
          </p:cNvPr>
          <p:cNvSpPr txBox="1"/>
          <p:nvPr/>
        </p:nvSpPr>
        <p:spPr>
          <a:xfrm>
            <a:off x="1475771" y="3508807"/>
            <a:ext cx="7278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sampling uncertainty when parameters are estimated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3BE8-08DA-9242-0264-55991DE119D6}"/>
              </a:ext>
            </a:extLst>
          </p:cNvPr>
          <p:cNvSpPr txBox="1"/>
          <p:nvPr/>
        </p:nvSpPr>
        <p:spPr>
          <a:xfrm>
            <a:off x="1475771" y="4367263"/>
            <a:ext cx="72785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subject to modelling uncertainty 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FDF74-5BE1-F28A-936F-BBF4CFD5B98B}"/>
              </a:ext>
            </a:extLst>
          </p:cNvPr>
          <p:cNvSpPr txBox="1"/>
          <p:nvPr/>
        </p:nvSpPr>
        <p:spPr>
          <a:xfrm>
            <a:off x="1475771" y="5114143"/>
            <a:ext cx="72785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LRs are by far the most common weight of evidence computed but issues of appropriateness, modelling, meaning and uncertainty are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hotly debated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723902A-2D83-DE2A-F9FB-4D0F50435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E2A8F95B-DF7C-709A-A19F-554A81DF4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70627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Prior to general statistical analysis becoming widely popular, physicists in statistical mechanics had been dealing with how to evaluate big sums over states: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3725B-650F-1DAE-F331-4BD2F5F3F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9274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800" dirty="0">
                <a:solidFill>
                  <a:srgbClr val="000000"/>
                </a:solidFill>
                <a:latin typeface="Times New Roman" pitchFamily="18" charset="0"/>
              </a:rPr>
              <a:t>Partition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09F59-7260-292D-B379-092560AF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2755900"/>
            <a:ext cx="3454400" cy="134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2DE57A-04AA-115F-224A-01C7021E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858" y="5401359"/>
            <a:ext cx="3568700" cy="939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11E00-AE1C-2160-5AEB-8F4280DEE747}"/>
              </a:ext>
            </a:extLst>
          </p:cNvPr>
          <p:cNvSpPr/>
          <p:nvPr/>
        </p:nvSpPr>
        <p:spPr>
          <a:xfrm>
            <a:off x="-1" y="4874231"/>
            <a:ext cx="2736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dirty="0">
              <a:latin typeface="Symbol" pitchFamily="2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4409F-C55D-EEC2-558D-254182BAA18A}"/>
              </a:ext>
            </a:extLst>
          </p:cNvPr>
          <p:cNvSpPr/>
          <p:nvPr/>
        </p:nvSpPr>
        <p:spPr>
          <a:xfrm>
            <a:off x="6669602" y="3542360"/>
            <a:ext cx="2992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b="1" i="1" dirty="0">
              <a:latin typeface="Symbol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1C5FDF-A148-2D2A-C1E6-E853A092A52A}"/>
              </a:ext>
            </a:extLst>
          </p:cNvPr>
          <p:cNvSpPr/>
          <p:nvPr/>
        </p:nvSpPr>
        <p:spPr>
          <a:xfrm>
            <a:off x="61998" y="2660157"/>
            <a:ext cx="27365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: a sum over states. Notorious to find in general….</a:t>
            </a:r>
            <a:endParaRPr lang="en-US" i="1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4CBC08-0C32-121A-6D56-2AC7F518FEB6}"/>
              </a:ext>
            </a:extLst>
          </p:cNvPr>
          <p:cNvCxnSpPr>
            <a:cxnSpLocks/>
          </p:cNvCxnSpPr>
          <p:nvPr/>
        </p:nvCxnSpPr>
        <p:spPr>
          <a:xfrm flipH="1" flipV="1">
            <a:off x="6329868" y="3151143"/>
            <a:ext cx="397609" cy="391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F2E2B4-2423-201D-1AFC-0088DAD321F1}"/>
              </a:ext>
            </a:extLst>
          </p:cNvPr>
          <p:cNvCxnSpPr>
            <a:cxnSpLocks/>
          </p:cNvCxnSpPr>
          <p:nvPr/>
        </p:nvCxnSpPr>
        <p:spPr>
          <a:xfrm>
            <a:off x="1958296" y="3403600"/>
            <a:ext cx="7849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5E4CCDD-CD5A-686C-B8B6-7EAEBBB8CD83}"/>
              </a:ext>
            </a:extLst>
          </p:cNvPr>
          <p:cNvCxnSpPr>
            <a:cxnSpLocks/>
          </p:cNvCxnSpPr>
          <p:nvPr/>
        </p:nvCxnSpPr>
        <p:spPr>
          <a:xfrm flipH="1">
            <a:off x="5903089" y="4146173"/>
            <a:ext cx="884189" cy="1255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D1D640-4DFB-C3DF-7DDE-B01AADDA69D5}"/>
              </a:ext>
            </a:extLst>
          </p:cNvPr>
          <p:cNvCxnSpPr>
            <a:cxnSpLocks/>
          </p:cNvCxnSpPr>
          <p:nvPr/>
        </p:nvCxnSpPr>
        <p:spPr>
          <a:xfrm>
            <a:off x="2088635" y="5894087"/>
            <a:ext cx="3315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6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8A315A-ABB5-8831-F681-9FEBD21D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D78027-E24D-5599-A590-54687E027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266889"/>
            <a:ext cx="8991601" cy="716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090086-A7DF-65A6-67FD-3639F7D29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35897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Partition functions are sums over states just like marginal likelihoods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662E7C3-F73A-271C-BDE8-F4D712C0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38" y="1970929"/>
            <a:ext cx="8010906" cy="6315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Reason why marginal likelihoods are also called partition functions and often denoted as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Z: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0879-81AB-1C08-BDDE-1048C17D2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476" y="2791720"/>
            <a:ext cx="2363822" cy="921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72120-275F-DA99-386F-941795925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64" y="5137588"/>
            <a:ext cx="4973672" cy="662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1D6A66-E323-F025-00E5-8CE6A5758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866" y="6109503"/>
            <a:ext cx="4833875" cy="6551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C59424-AF0D-1FF4-8A78-733EB68AE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10" y="3200703"/>
            <a:ext cx="3380613" cy="938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3BA32D-E514-B5E9-6577-30FBDE0CC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76" y="4224201"/>
            <a:ext cx="3654173" cy="795798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905DD74D-F965-9A02-E681-78D7B3D16104}"/>
              </a:ext>
            </a:extLst>
          </p:cNvPr>
          <p:cNvSpPr/>
          <p:nvPr/>
        </p:nvSpPr>
        <p:spPr>
          <a:xfrm>
            <a:off x="1511489" y="2888849"/>
            <a:ext cx="914400" cy="3858226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901BEB-2B61-B14F-5533-F0CF1AC3433D}"/>
              </a:ext>
            </a:extLst>
          </p:cNvPr>
          <p:cNvSpPr txBox="1"/>
          <p:nvPr/>
        </p:nvSpPr>
        <p:spPr>
          <a:xfrm>
            <a:off x="87171" y="4340359"/>
            <a:ext cx="1811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latin typeface="Times New Roman" pitchFamily="18" charset="0"/>
              </a:rPr>
              <a:t>All are partition functions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F6E74-CE1D-2FE7-1362-DDE8A3EBB843}"/>
              </a:ext>
            </a:extLst>
          </p:cNvPr>
          <p:cNvSpPr txBox="1"/>
          <p:nvPr/>
        </p:nvSpPr>
        <p:spPr>
          <a:xfrm>
            <a:off x="8007199" y="6319169"/>
            <a:ext cx="94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etc.…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53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47C3-CBD4-49B2-E4B8-D7796B56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48707C5-6456-FF0A-E35A-406F402F0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19F890-F554-DF29-DE68-1C586BAC4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51142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Evaluating Partition Functions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7C0D7B-D6FF-3A43-BB3A-E9355514C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119" y="2248355"/>
            <a:ext cx="8258281" cy="118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Known in physics for over a hundred years (cf. Boltzmann papers)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Most techniques to approximate general sums over states originally came from physics and made their way into general statistics: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FDCC36-C5D2-603F-0180-D4F09B29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64" y="3672822"/>
            <a:ext cx="3638062" cy="2855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Umbrella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Annealed importance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Bridge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Thermodynamic integration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Nested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Wang-Landau sampling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Belief propagation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5996D2-1B80-CA99-2B6E-E03F7A89A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09534"/>
            <a:ext cx="8686800" cy="8317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Just like marginal likelihoods, partition functions are exceptionally difficult to determine in general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EEF349-2421-EC89-0A75-EA9F736CD1CF}"/>
              </a:ext>
            </a:extLst>
          </p:cNvPr>
          <p:cNvSpPr txBox="1"/>
          <p:nvPr/>
        </p:nvSpPr>
        <p:spPr>
          <a:xfrm>
            <a:off x="4572000" y="3974845"/>
            <a:ext cx="456357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Some modern methods for approximating partition functions/marginal likelihoods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Most based on fancy random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are easy to implement for production (i.e. not black box buttons)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None universally applicable</a:t>
            </a:r>
            <a:endParaRPr lang="en-US" dirty="0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EDD0C94C-0B33-8C64-6733-A04FB347F3A2}"/>
              </a:ext>
            </a:extLst>
          </p:cNvPr>
          <p:cNvSpPr/>
          <p:nvPr/>
        </p:nvSpPr>
        <p:spPr>
          <a:xfrm>
            <a:off x="4236331" y="3692332"/>
            <a:ext cx="567162" cy="28552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6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5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694" y="300835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694" y="5856194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arbitrary/uncertain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413" y="4074327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(~1995, early 2000s??)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reason why they are not actually applied widely in the Bayesian community despite their pedigree as “logical”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A79D1-C100-007A-C3DE-37187B33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72AF17-F7AF-AE35-8B60-EC98D883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6AE8F1-7FAE-C02C-CD32-A98790A2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Background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710FB8-69E2-41DF-D4EB-87CD21EC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15025"/>
            <a:ext cx="8686800" cy="17554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2009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 a report was released by the National Academy of Science which outlined</a:t>
            </a:r>
            <a:r>
              <a:rPr lang="en-GB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hallenges facing the forensic science community” and outlined pathways for advancement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34463-FA66-B6B2-9C92-86E57B3E0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3200394"/>
            <a:ext cx="8686800" cy="13253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600" dirty="0">
                <a:solidFill>
                  <a:srgbClr val="000000"/>
                </a:solidFill>
                <a:latin typeface="Times New Roman" pitchFamily="18" charset="0"/>
              </a:rPr>
              <a:t>One suggestion that arose in several areas was the application of more statistical analyses to the subdisciplines of forensic science.</a:t>
            </a:r>
            <a:endParaRPr lang="en-GB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9B9CA-45A6-2813-65A0-44A53C70C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57" y="4626006"/>
            <a:ext cx="7982243" cy="2089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 copious literature existed at that point (starting from about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1977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which advocated for computing the statistical “weight of evidence” in case work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Dubbed “the Bayesian” or later “the Logical Framework”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has a deep connection to statistical physics</a:t>
            </a:r>
          </a:p>
        </p:txBody>
      </p:sp>
    </p:spTree>
    <p:extLst>
      <p:ext uri="{BB962C8B-B14F-4D97-AF65-F5344CB8AC3E}">
        <p14:creationId xmlns:p14="http://schemas.microsoft.com/office/powerpoint/2010/main" val="80019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 (we’ll use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for data later)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42479"/>
            <a:ext cx="8686800" cy="4885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599363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03488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07779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F7488-5257-744D-2460-772E13A3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4452194"/>
            <a:ext cx="7594600" cy="1092200"/>
          </a:xfrm>
          <a:prstGeom prst="rect">
            <a:avLst/>
          </a:prstGeom>
        </p:spPr>
      </p:pic>
      <p:sp>
        <p:nvSpPr>
          <p:cNvPr id="14" name="Right Brace 13">
            <a:extLst>
              <a:ext uri="{FF2B5EF4-FFF2-40B4-BE49-F238E27FC236}">
                <a16:creationId xmlns:a16="http://schemas.microsoft.com/office/drawing/2014/main" id="{DD63BF9C-0043-9CF5-E489-67B65358DB32}"/>
              </a:ext>
            </a:extLst>
          </p:cNvPr>
          <p:cNvSpPr/>
          <p:nvPr/>
        </p:nvSpPr>
        <p:spPr>
          <a:xfrm rot="5400000">
            <a:off x="1688286" y="4570391"/>
            <a:ext cx="488564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60264454-5054-AA15-73A4-D12DC145AEDB}"/>
              </a:ext>
            </a:extLst>
          </p:cNvPr>
          <p:cNvSpPr/>
          <p:nvPr/>
        </p:nvSpPr>
        <p:spPr>
          <a:xfrm rot="5400000">
            <a:off x="4772897" y="4581967"/>
            <a:ext cx="488563" cy="2431487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75369D1-5A43-DE03-3C53-0B5BBBC3647B}"/>
              </a:ext>
            </a:extLst>
          </p:cNvPr>
          <p:cNvSpPr/>
          <p:nvPr/>
        </p:nvSpPr>
        <p:spPr>
          <a:xfrm rot="5400000">
            <a:off x="7163729" y="4836424"/>
            <a:ext cx="502606" cy="1908536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9FD78D-6050-3E0F-CC07-87A1938DB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81FF8B-0D4C-FA4A-F320-792F87BD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229" y="2684570"/>
            <a:ext cx="3644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48CF44-16A5-EA61-8B5E-2501E78F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2A106-A2BB-9D74-80DB-65C577ED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43" y="1234619"/>
            <a:ext cx="2990798" cy="8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2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84188" y="2917372"/>
            <a:ext cx="7793421" cy="2698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3"/>
              </a:rPr>
              <a:t>Jefferys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pp.432 (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4"/>
              </a:rPr>
              <a:t>in here too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READ British R v. T footwear case!,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5"/>
              </a:rPr>
              <a:t>Ref. 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hlinkClick r:id="rId6"/>
              </a:rPr>
              <a:t>Ref. 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58498-C900-B0BA-9223-CF6806C2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“Logical (Bayesian) Framework” in F.S.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AD6BC-452F-E644-8D95-C1140B78D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3430" y="1404669"/>
            <a:ext cx="3334854" cy="9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45D7FCA-6542-0EAA-144D-C4C733AB1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8E1F85-74D1-E541-FF85-07BA7199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EBF47A-2832-9705-CEFF-1583BDA41591}"/>
              </a:ext>
            </a:extLst>
          </p:cNvPr>
          <p:cNvSpPr txBox="1"/>
          <p:nvPr/>
        </p:nvSpPr>
        <p:spPr>
          <a:xfrm>
            <a:off x="344346" y="1308048"/>
            <a:ext cx="8117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In science, hypotheses are formed to explain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E2281-AB9B-A928-7C1C-995D8F19F80B}"/>
              </a:ext>
            </a:extLst>
          </p:cNvPr>
          <p:cNvSpPr txBox="1"/>
          <p:nvPr/>
        </p:nvSpPr>
        <p:spPr>
          <a:xfrm>
            <a:off x="778686" y="2014457"/>
            <a:ext cx="8117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formal relationship between data (</a:t>
            </a:r>
            <a:r>
              <a:rPr lang="en-US" sz="2400" i="1" dirty="0">
                <a:latin typeface="Times New Roman"/>
                <a:cs typeface="Times New Roman"/>
              </a:rPr>
              <a:t>D</a:t>
            </a:r>
            <a:r>
              <a:rPr lang="en-US" sz="2400" dirty="0">
                <a:latin typeface="Times New Roman"/>
                <a:cs typeface="Times New Roman"/>
              </a:rPr>
              <a:t>) and a hypothesis (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dirty="0">
                <a:latin typeface="Times New Roman"/>
                <a:cs typeface="Times New Roman"/>
              </a:rPr>
              <a:t>) that (potentially) explains the data can be formulated through Bayes’ Theorem: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86B7EE-C5CE-B6B7-4DF4-539D620EB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804739"/>
            <a:ext cx="5283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9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7844CD1-A815-85A4-E05F-A5743AFD5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916F58-E867-585F-8FFC-F21DBA138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1879E-F8CA-0F25-2BBB-F15556C8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136" y="3109012"/>
            <a:ext cx="5803900" cy="1092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1C0B6-A216-7565-E024-22427790DD9A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Let’s say we have two competing hypotheses (</a:t>
            </a:r>
            <a:r>
              <a:rPr lang="en-US" sz="2800" i="1" dirty="0">
                <a:latin typeface="Times New Roman"/>
                <a:cs typeface="Times New Roman"/>
              </a:rPr>
              <a:t>H</a:t>
            </a:r>
            <a:r>
              <a:rPr lang="en-US" sz="2800" i="1" baseline="-25000" dirty="0">
                <a:latin typeface="Times New Roman"/>
                <a:cs typeface="Times New Roman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i="1" dirty="0" err="1">
                <a:latin typeface="Times New Roman"/>
                <a:cs typeface="Times New Roman"/>
              </a:rPr>
              <a:t>H</a:t>
            </a:r>
            <a:r>
              <a:rPr lang="en-US" sz="2800" i="1" baseline="-25000" dirty="0" err="1">
                <a:latin typeface="Times New Roman"/>
                <a:cs typeface="Times New Roman"/>
              </a:rPr>
              <a:t>d</a:t>
            </a:r>
            <a:r>
              <a:rPr lang="en-US" sz="2800" dirty="0">
                <a:latin typeface="Times New Roman"/>
                <a:cs typeface="Times New Roman"/>
              </a:rPr>
              <a:t>) that can explain some observed data: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A91E0-F036-37A7-DC74-C9AD96A88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976" y="5003852"/>
            <a:ext cx="58166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1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47B9-4709-2D8A-3EFE-475E0560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50ED47-5BB6-5C1D-3A48-571702D1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F65C5B-3982-EAB9-5E75-5220C6C91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Preliminaries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F5258-1261-5BD0-825C-BFF9C9CB0238}"/>
              </a:ext>
            </a:extLst>
          </p:cNvPr>
          <p:cNvSpPr txBox="1"/>
          <p:nvPr/>
        </p:nvSpPr>
        <p:spPr>
          <a:xfrm>
            <a:off x="344346" y="1308048"/>
            <a:ext cx="8117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Which hypothesis is more probable given the observed data?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F9A95C-260B-5279-40B3-4A61163873C9}"/>
              </a:ext>
            </a:extLst>
          </p:cNvPr>
          <p:cNvSpPr txBox="1"/>
          <p:nvPr/>
        </p:nvSpPr>
        <p:spPr>
          <a:xfrm>
            <a:off x="938706" y="2360593"/>
            <a:ext cx="7523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To answer this, take the ratio of the two Bayes’ theorems: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06C64-70A4-EF47-DE78-177F0D7F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879" y="3484424"/>
            <a:ext cx="5112139" cy="919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36B6C8-8BCE-0385-36AB-8F05F05CF880}"/>
              </a:ext>
            </a:extLst>
          </p:cNvPr>
          <p:cNvSpPr txBox="1"/>
          <p:nvPr/>
        </p:nvSpPr>
        <p:spPr>
          <a:xfrm>
            <a:off x="820468" y="5349788"/>
            <a:ext cx="7891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/>
                <a:cs typeface="Times New Roman"/>
              </a:rPr>
              <a:t>Weight of evidence</a:t>
            </a:r>
            <a:r>
              <a:rPr lang="en-US" sz="2200" dirty="0">
                <a:latin typeface="Times New Roman"/>
                <a:cs typeface="Times New Roman"/>
              </a:rPr>
              <a:t>: 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observed data 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“evidence”) gives to one hypothesis relative to the </a:t>
            </a:r>
            <a:r>
              <a:rPr lang="en-GB" sz="2200" dirty="0" err="1">
                <a:solidFill>
                  <a:srgbClr val="000000"/>
                </a:solidFill>
                <a:latin typeface="Times New Roman" pitchFamily="18" charset="0"/>
              </a:rPr>
              <a:t>other</a:t>
            </a:r>
            <a:r>
              <a:rPr lang="en-GB" sz="2200" baseline="30000" dirty="0" err="1">
                <a:solidFill>
                  <a:srgbClr val="000000"/>
                </a:solidFill>
                <a:latin typeface="Times New Roman" pitchFamily="18" charset="0"/>
              </a:rPr>
              <a:t>Jeffereys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, Turing, Good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5EA7E3-0E93-BC9D-6D33-DAA2B81409AF}"/>
              </a:ext>
            </a:extLst>
          </p:cNvPr>
          <p:cNvCxnSpPr/>
          <p:nvPr/>
        </p:nvCxnSpPr>
        <p:spPr>
          <a:xfrm flipH="1" flipV="1">
            <a:off x="4776356" y="4981985"/>
            <a:ext cx="12829" cy="459243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4C37570F-5991-1309-732F-4E168B582FB8}"/>
              </a:ext>
            </a:extLst>
          </p:cNvPr>
          <p:cNvSpPr/>
          <p:nvPr/>
        </p:nvSpPr>
        <p:spPr>
          <a:xfrm rot="16200000">
            <a:off x="4582601" y="3838156"/>
            <a:ext cx="390278" cy="173736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5F063-4C70-A9B8-772E-32A9A8D58CE3}"/>
              </a:ext>
            </a:extLst>
          </p:cNvPr>
          <p:cNvSpPr/>
          <p:nvPr/>
        </p:nvSpPr>
        <p:spPr>
          <a:xfrm>
            <a:off x="3997924" y="3373576"/>
            <a:ext cx="1557056" cy="1190794"/>
          </a:xfrm>
          <a:prstGeom prst="rect">
            <a:avLst/>
          </a:prstGeom>
          <a:noFill/>
          <a:ln w="60325">
            <a:solidFill>
              <a:srgbClr val="FF00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</TotalTime>
  <Words>1319</Words>
  <Application>Microsoft Macintosh PowerPoint</Application>
  <PresentationFormat>On-screen Show (4:3)</PresentationFormat>
  <Paragraphs>120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43</cp:revision>
  <cp:lastPrinted>2025-05-12T03:36:25Z</cp:lastPrinted>
  <dcterms:created xsi:type="dcterms:W3CDTF">2025-05-09T13:57:47Z</dcterms:created>
  <dcterms:modified xsi:type="dcterms:W3CDTF">2025-05-13T03:42:52Z</dcterms:modified>
</cp:coreProperties>
</file>