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78" r:id="rId2"/>
    <p:sldId id="288" r:id="rId3"/>
    <p:sldId id="289" r:id="rId4"/>
    <p:sldId id="297" r:id="rId5"/>
    <p:sldId id="304" r:id="rId6"/>
    <p:sldId id="305" r:id="rId7"/>
    <p:sldId id="296" r:id="rId8"/>
    <p:sldId id="306" r:id="rId9"/>
    <p:sldId id="313" r:id="rId10"/>
    <p:sldId id="314" r:id="rId11"/>
    <p:sldId id="315" r:id="rId12"/>
    <p:sldId id="298" r:id="rId13"/>
    <p:sldId id="303" r:id="rId14"/>
    <p:sldId id="307" r:id="rId15"/>
    <p:sldId id="308" r:id="rId16"/>
    <p:sldId id="311" r:id="rId17"/>
    <p:sldId id="31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7"/>
    <p:restoredTop sz="94648"/>
  </p:normalViewPr>
  <p:slideViewPr>
    <p:cSldViewPr snapToGrid="0">
      <p:cViewPr varScale="1">
        <p:scale>
          <a:sx n="112" d="100"/>
          <a:sy n="112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0EED8-FA70-DE4F-958E-8D4E3F0874C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09AC56-ABE5-FB4F-B019-665DF766E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18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2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0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9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64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1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91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8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038AA-EF58-5D45-B7EA-47519AD8677F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8CD8FD-CFE7-3445-A794-2E9290604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png"/><Relationship Id="rId7" Type="http://schemas.openxmlformats.org/officeDocument/2006/relationships/image" Target="../media/image1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2.png"/><Relationship Id="rId7" Type="http://schemas.openxmlformats.org/officeDocument/2006/relationships/image" Target="../media/image20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emf"/><Relationship Id="rId4" Type="http://schemas.openxmlformats.org/officeDocument/2006/relationships/image" Target="../media/image2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4923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Fun with PIAB Partition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5F27D-0815-0982-D295-871466DC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17" y="1324534"/>
            <a:ext cx="3543004" cy="434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E0F22-26B6-BD79-3104-136103CD2202}"/>
              </a:ext>
            </a:extLst>
          </p:cNvPr>
          <p:cNvSpPr txBox="1"/>
          <p:nvPr/>
        </p:nvSpPr>
        <p:spPr>
          <a:xfrm>
            <a:off x="2839364" y="5652355"/>
            <a:ext cx="354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-DL Goodstein, States of Matter, ISBN-10: 048664927X 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FEC347-F59E-8B08-7F16-49CA9638D98B}"/>
              </a:ext>
            </a:extLst>
          </p:cNvPr>
          <p:cNvSpPr txBox="1"/>
          <p:nvPr/>
        </p:nvSpPr>
        <p:spPr>
          <a:xfrm>
            <a:off x="1418682" y="5950072"/>
            <a:ext cx="6404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Set: the Maxwell-Boltzmann gas </a:t>
            </a:r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F1A72-D146-8640-88E8-05AEBCE9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CBBEABD2-F936-1049-4A7F-28A89868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8E0B40-8703-FE55-B436-E64133610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2E02647A-8CE1-C84C-521A-61C68C508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152012"/>
            <a:ext cx="8686800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 Plot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with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/(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2BFEC-CC0D-36D3-D783-1C7AF08C6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99" y="3856264"/>
            <a:ext cx="6273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42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58E462B-E440-3D86-51E5-3F639CE66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C1152B-41F3-0D19-F965-A5BF5FEE7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82B00-02D3-B308-60DF-2E44FAF44F66}"/>
              </a:ext>
            </a:extLst>
          </p:cNvPr>
          <p:cNvSpPr txBox="1"/>
          <p:nvPr/>
        </p:nvSpPr>
        <p:spPr>
          <a:xfrm>
            <a:off x="19516" y="2188182"/>
            <a:ext cx="9090194" cy="73866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x &lt;- seq(from=0, to=7,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=100)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p &lt;- (2/sqrt(pi)) * sqrt(x) * exp(-x)</a:t>
            </a:r>
          </a:p>
          <a:p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x,p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"l"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xlab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"x=E/(</a:t>
            </a:r>
            <a:r>
              <a:rPr lang="en-US" sz="1400" dirty="0" err="1">
                <a:solidFill>
                  <a:srgbClr val="00B050"/>
                </a:solidFill>
                <a:latin typeface="Courier" pitchFamily="2" charset="0"/>
              </a:rPr>
              <a:t>kBT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)"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" pitchFamily="2" charset="0"/>
              </a:rPr>
              <a:t>ylab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=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"(</a:t>
            </a:r>
            <a:r>
              <a:rPr lang="en-US" sz="1400" dirty="0" err="1">
                <a:solidFill>
                  <a:srgbClr val="00B050"/>
                </a:solidFill>
                <a:latin typeface="Courier" pitchFamily="2" charset="0"/>
              </a:rPr>
              <a:t>kBT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)^3 p(E)"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, main=</a:t>
            </a:r>
            <a:r>
              <a:rPr lang="en-US" sz="1400" dirty="0">
                <a:solidFill>
                  <a:srgbClr val="00B050"/>
                </a:solidFill>
                <a:latin typeface="Courier" pitchFamily="2" charset="0"/>
              </a:rPr>
              <a:t>"Maxwell-Boltzmann"</a:t>
            </a:r>
            <a:r>
              <a:rPr lang="en-US" sz="14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233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 = E</a:t>
            </a:r>
            <a:r>
              <a:rPr lang="en-US" dirty="0">
                <a:latin typeface="Times New Roman"/>
                <a:cs typeface="Times New Roman"/>
              </a:rPr>
              <a:t>/(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r>
              <a:rPr lang="en-US" i="1" baseline="30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 (scaled density)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states are available up to an energy of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and then “e” back. That is better 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B2718-8448-ED4B-8DE2-1A7E0339AC45}"/>
              </a:ext>
            </a:extLst>
          </p:cNvPr>
          <p:cNvSpPr txBox="1"/>
          <p:nvPr/>
        </p:nvSpPr>
        <p:spPr>
          <a:xfrm>
            <a:off x="133816" y="1616682"/>
            <a:ext cx="8883445" cy="329320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library(che302r)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m    &lt;- 36.46 * 1/N.A * 1/1000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30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3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just by plugging in to the formula: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(m*kB*Temp/(2*pi))^(3/2) * Vol/hb^3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by computing with logs. Usually do it this way: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(3/2) * (log(m) + log(kB) + log(Temp) - log(2*pi)) + log(Vol) - 3* log(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          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More stable. Do it this way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A713-B49B-A643-B553-17F952F85552}"/>
              </a:ext>
            </a:extLst>
          </p:cNvPr>
          <p:cNvSpPr/>
          <p:nvPr/>
        </p:nvSpPr>
        <p:spPr>
          <a:xfrm>
            <a:off x="3897826" y="583265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g[e_] := (m^(3/2) V)/(Sqrt[2] Pi^2 hb^3) Sqrt[e];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Integrate[g[e], {e, 0, kB T}]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7AA9-098D-034F-A311-F14D036B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5" y="2294984"/>
            <a:ext cx="2479907" cy="660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0E90E-FF22-0D46-9445-C281E4AEF742}"/>
              </a:ext>
            </a:extLst>
          </p:cNvPr>
          <p:cNvSpPr/>
          <p:nvPr/>
        </p:nvSpPr>
        <p:spPr>
          <a:xfrm>
            <a:off x="1987822" y="6001093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are available under these conditions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F515-4269-024D-9EA8-F87EF9F0D3B5}"/>
              </a:ext>
            </a:extLst>
          </p:cNvPr>
          <p:cNvSpPr txBox="1"/>
          <p:nvPr/>
        </p:nvSpPr>
        <p:spPr>
          <a:xfrm>
            <a:off x="307977" y="3178297"/>
            <a:ext cx="8583082" cy="25160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05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05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int g(e) just by plugging in to the formula: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sqrt(2) * m^(3/2) * Vol * (Temp * kB)^(3/2) / (3*pi^2*hb^3)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g(e) by computing with logs. Usually do it this way. More numerically stable to use logs: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(1/2)*log(2) + (3/2)*log(m) + log(Vol) + (3/2)*(log(Temp) + log(kB)) - log(3*pi^2) - 3*log(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57EEB-F49C-C848-9351-C8A9E707E8DD}"/>
              </a:ext>
            </a:extLst>
          </p:cNvPr>
          <p:cNvSpPr/>
          <p:nvPr/>
        </p:nvSpPr>
        <p:spPr>
          <a:xfrm>
            <a:off x="1874008" y="643142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…just a coincidence the magnitude is the same as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331325" y="146397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3506-FD1A-2E43-BB78-793DF2F4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98" y="1291096"/>
            <a:ext cx="5476494" cy="72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17CF-E1B7-8F45-80F1-C81D12D8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8" y="1283759"/>
            <a:ext cx="1668041" cy="7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74F44-2805-2648-AAA0-B44BA1B0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4" y="2485745"/>
            <a:ext cx="5429886" cy="722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AA163-2290-C747-BC0D-392D1B04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914" y="3660638"/>
            <a:ext cx="2821729" cy="72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EC416-EF38-FD4E-8E56-5C46A395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36" y="6212353"/>
            <a:ext cx="736440" cy="19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9E001-AA44-9E47-B8D9-A3B103132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14" y="4784513"/>
            <a:ext cx="3722620" cy="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5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7031-E8CE-B244-8A81-DDE9750BD9CE}"/>
              </a:ext>
            </a:extLst>
          </p:cNvPr>
          <p:cNvSpPr txBox="1"/>
          <p:nvPr/>
        </p:nvSpPr>
        <p:spPr>
          <a:xfrm>
            <a:off x="1260088" y="1148576"/>
            <a:ext cx="69026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(*Definite integral: c_1\int_0^{c_2}\sqrt{x}\ e^{-\frac{x}{c_2}}\ dx *)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c1*Integrate[Sqrt[x] Exp[-x/c2], {x, 0, c2}]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158C1-AAE8-C34F-A8B7-B624082F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37" y="2240221"/>
            <a:ext cx="45974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E7D5C-9F80-E94F-A79B-4EAF485729B0}"/>
              </a:ext>
            </a:extLst>
          </p:cNvPr>
          <p:cNvSpPr txBox="1"/>
          <p:nvPr/>
        </p:nvSpPr>
        <p:spPr>
          <a:xfrm>
            <a:off x="605046" y="3401233"/>
            <a:ext cx="7971797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Do the integral numerically with a substation in R  instead: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Substitute x = e/(kB T):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function(x){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&lt;- 2/sqrt(pi) * sqrt(x) * exp(-x)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return(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xx &lt;- seq(0, 6,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=1000)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xx,p.tilde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(xx),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="l")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integrate(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lower = 0, upper = 1)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A182A-E3C8-234E-ACF1-87D0A76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9" y="4538663"/>
            <a:ext cx="3990761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A form of the Boltzmann distribution that we can work a little more easily with is: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55588" y="2024985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density for  energies of the system</a:t>
            </a:r>
            <a:endParaRPr lang="en-US" i="1" dirty="0"/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1979174" y="2630347"/>
            <a:ext cx="275742" cy="215628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D3DCF282-5DBB-EF47-971E-953C25A8F87D}"/>
              </a:ext>
            </a:extLst>
          </p:cNvPr>
          <p:cNvSpPr/>
          <p:nvPr/>
        </p:nvSpPr>
        <p:spPr>
          <a:xfrm rot="5400000">
            <a:off x="4820297" y="2934351"/>
            <a:ext cx="594267" cy="1057976"/>
          </a:xfrm>
          <a:prstGeom prst="rightBrace">
            <a:avLst/>
          </a:prstGeom>
          <a:ln w="317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69B11-FCE5-6E50-5246-47D94707B451}"/>
              </a:ext>
            </a:extLst>
          </p:cNvPr>
          <p:cNvSpPr txBox="1"/>
          <p:nvPr/>
        </p:nvSpPr>
        <p:spPr>
          <a:xfrm>
            <a:off x="4823760" y="3690277"/>
            <a:ext cx="2952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of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states with energy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2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5E70460-ADE9-D4AE-4234-3A5739CB3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443" y="2457164"/>
            <a:ext cx="4780753" cy="9261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F79171-929F-2F33-0488-0895B4276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6442" y="4950883"/>
            <a:ext cx="4380259" cy="12326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EF5FF48-7EE0-490D-E2CD-CE4E5F295A31}"/>
              </a:ext>
            </a:extLst>
          </p:cNvPr>
          <p:cNvSpPr/>
          <p:nvPr/>
        </p:nvSpPr>
        <p:spPr>
          <a:xfrm>
            <a:off x="455358" y="4745519"/>
            <a:ext cx="189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endParaRPr lang="en-US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E14D1E-E29B-F511-9618-ADC96ECF3334}"/>
              </a:ext>
            </a:extLst>
          </p:cNvPr>
          <p:cNvCxnSpPr>
            <a:cxnSpLocks/>
          </p:cNvCxnSpPr>
          <p:nvPr/>
        </p:nvCxnSpPr>
        <p:spPr>
          <a:xfrm>
            <a:off x="2085854" y="5107758"/>
            <a:ext cx="275742" cy="215628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 animBg="1"/>
      <p:bldP spid="11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8A0FA-74C5-A429-F54C-09ACD5C75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4066061-E88E-C455-B10A-90F0AECCA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FB7754-B560-5273-495B-EF40B3E33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Density of States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AD061B14-7BF4-CEF0-5E19-13BC14C12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9" y="2707894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Depending on the system, the number of states in the sum is still enormous!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5627469-F4B0-FF9E-0728-0AEEDB2C8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388" y="1294138"/>
            <a:ext cx="4380259" cy="1232636"/>
          </a:xfrm>
          <a:prstGeom prst="rect">
            <a:avLst/>
          </a:prstGeom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C6A5A0D1-0D7F-7557-8D9F-EEB55356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19" y="4020891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If we can get a formula for the density of states however, we can do the sum approximately as: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EEEC0-7CBB-30F9-238B-1922C4B2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750" y="5333888"/>
            <a:ext cx="4327088" cy="93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A1D7050-6362-4D74-9968-4B3BE45D2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7F44FC-EA6D-2028-C0FC-FD6BFA1E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Density of States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5B4060-6F35-C40D-5E4A-9370F7B9B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66" y="2387142"/>
            <a:ext cx="6602412" cy="4547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Remember: any particle in the box has energy: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ACA819-CDA5-43E5-58EA-A69E56908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919" y="14361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For particles in a 3D box, with some care we can get a formula for the density of states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E2919B-5BC2-C2C3-0E33-EEB7CD3D32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5"/>
          <a:stretch/>
        </p:blipFill>
        <p:spPr>
          <a:xfrm>
            <a:off x="2868929" y="3016886"/>
            <a:ext cx="3136763" cy="935511"/>
          </a:xfrm>
          <a:prstGeom prst="rect">
            <a:avLst/>
          </a:prstGeom>
        </p:spPr>
      </p:pic>
      <p:sp>
        <p:nvSpPr>
          <p:cNvPr id="15" name="Left Brace 14">
            <a:extLst>
              <a:ext uri="{FF2B5EF4-FFF2-40B4-BE49-F238E27FC236}">
                <a16:creationId xmlns:a16="http://schemas.microsoft.com/office/drawing/2014/main" id="{953C1A45-3543-E275-41C1-CDE1C3C34849}"/>
              </a:ext>
            </a:extLst>
          </p:cNvPr>
          <p:cNvSpPr/>
          <p:nvPr/>
        </p:nvSpPr>
        <p:spPr>
          <a:xfrm rot="16200000">
            <a:off x="4923421" y="2683134"/>
            <a:ext cx="337293" cy="2868929"/>
          </a:xfrm>
          <a:prstGeom prst="leftBrace">
            <a:avLst/>
          </a:prstGeom>
          <a:ln w="349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665D45-1F1C-3CF4-A375-800E106828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151"/>
          <a:stretch/>
        </p:blipFill>
        <p:spPr>
          <a:xfrm>
            <a:off x="2868929" y="3021731"/>
            <a:ext cx="3888163" cy="9277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D29A71-DA5C-4E3B-293D-DC653F380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937" y="4314717"/>
            <a:ext cx="327072" cy="3372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879DE6-0B56-C405-4AA6-6DA27F313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028" y="3126919"/>
            <a:ext cx="912943" cy="64633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EB32E55-55B2-2855-F05D-8A847E55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65" y="4668105"/>
            <a:ext cx="5384455" cy="46615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state can be represented as a vector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A0FDF-7C10-1400-F768-C9BC1AD2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65" y="5582506"/>
            <a:ext cx="8261853" cy="11133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Every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that gives the same |</a:t>
            </a:r>
            <a:r>
              <a:rPr lang="en-GB" sz="2200" b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| (or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 has the same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So, every state on the surface of a sphere of radius |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| (in “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-space”) has the same energy.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45DAB0-B79D-D206-184A-E0DD4B45B2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739" y="4517538"/>
            <a:ext cx="2776365" cy="74721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CB6D48F-1EFA-B1D4-E6E1-2BCB04DC5D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5091" y="3362263"/>
            <a:ext cx="525013" cy="20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8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 animBg="1"/>
      <p:bldP spid="19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23BC2-349F-AE4B-BF24-6AB462A8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08B6A4B-A1C5-DDEB-5934-44E5E8AF5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77C7F0-4E0A-748D-EBF0-B542E57B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75A925-D517-E40D-C919-7E28B4263B72}"/>
              </a:ext>
            </a:extLst>
          </p:cNvPr>
          <p:cNvCxnSpPr>
            <a:cxnSpLocks/>
          </p:cNvCxnSpPr>
          <p:nvPr/>
        </p:nvCxnSpPr>
        <p:spPr>
          <a:xfrm flipH="1">
            <a:off x="2002062" y="4529659"/>
            <a:ext cx="4215858" cy="2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6E93E-9480-F4C2-05E6-E23F6661783C}"/>
              </a:ext>
            </a:extLst>
          </p:cNvPr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0D29E29-F978-B74F-9466-743283F116B3}"/>
              </a:ext>
            </a:extLst>
          </p:cNvPr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3DBDD96-B820-CB58-10C8-B80C25D583B8}"/>
              </a:ext>
            </a:extLst>
          </p:cNvPr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34155DC-A9EA-8736-8DB2-35BF9E527364}"/>
                </a:ext>
              </a:extLst>
            </p:cNvPr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EA0C25-9AFB-41A8-5BFA-3DFC22C683AD}"/>
                </a:ext>
              </a:extLst>
            </p:cNvPr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3A08687-155E-5AB1-C595-99A310E65132}"/>
                </a:ext>
              </a:extLst>
            </p:cNvPr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7460682-B516-70B3-7C95-DB07783CA3A2}"/>
              </a:ext>
            </a:extLst>
          </p:cNvPr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C29D2D7-2E52-BEF2-EA7A-BDAFAB762B44}"/>
              </a:ext>
            </a:extLst>
          </p:cNvPr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B005B6-FE38-F210-AD89-07224ABA5180}"/>
              </a:ext>
            </a:extLst>
          </p:cNvPr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14E760-5465-56A1-CE5A-3DF1F0695E39}"/>
              </a:ext>
            </a:extLst>
          </p:cNvPr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9D07AFA6-5927-3005-E5B3-7130C1A81028}"/>
                </a:ext>
              </a:extLst>
            </p:cNvPr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A00B498E-DA9D-F99E-B49A-8956DC259537}"/>
                </a:ext>
              </a:extLst>
            </p:cNvPr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5C0E4499-FB73-286B-42E1-C8B9527F2916}"/>
                </a:ext>
              </a:extLst>
            </p:cNvPr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EC1CCF-3213-3B5A-DBCE-D87D950D6544}"/>
              </a:ext>
            </a:extLst>
          </p:cNvPr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7A76A03-563B-5207-E52D-6CEB04F1EA11}"/>
                </a:ext>
              </a:extLst>
            </p:cNvPr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6ED8A7BA-9F67-36E0-7921-0C6613F0BE8F}"/>
                </a:ext>
              </a:extLst>
            </p:cNvPr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BB5806FE-F26C-8A5A-027D-EB23F6EA6F96}"/>
                </a:ext>
              </a:extLst>
            </p:cNvPr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6829F26-CEF0-E235-73AD-43E0CCCBD99F}"/>
              </a:ext>
            </a:extLst>
          </p:cNvPr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8DBD5EE-C220-FAC9-89BC-E519FF2125FE}"/>
                </a:ext>
              </a:extLst>
            </p:cNvPr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485577-D574-3E29-2DD9-90911712CC27}"/>
                </a:ext>
              </a:extLst>
            </p:cNvPr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060519-89F7-B8DA-52D9-7C0790DDBA29}"/>
                </a:ext>
              </a:extLst>
            </p:cNvPr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F7C660-7F6F-B711-521D-68F1A384D179}"/>
                </a:ext>
              </a:extLst>
            </p:cNvPr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2E9D16-C38A-DFC6-207A-1D2401C8FC23}"/>
                </a:ext>
              </a:extLst>
            </p:cNvPr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D0E35C-770B-F8FA-0C82-C01F94BB293B}"/>
                </a:ext>
              </a:extLst>
            </p:cNvPr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6C3723B-41D2-259F-E01C-5F4CCB8094EC}"/>
                </a:ext>
              </a:extLst>
            </p:cNvPr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82FD3A-C18E-9164-6CB7-122991B84588}"/>
                </a:ext>
              </a:extLst>
            </p:cNvPr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F5D929E-570B-283E-3ED5-FBC84554C24B}"/>
                </a:ext>
              </a:extLst>
            </p:cNvPr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E7C5A7-598F-6A32-EBB5-1E5B9C2D8E08}"/>
                </a:ext>
              </a:extLst>
            </p:cNvPr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1D95E9-A9F0-A6E4-B9A5-1C7F5C8C9D2A}"/>
                </a:ext>
              </a:extLst>
            </p:cNvPr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429887D-4099-003D-9617-62AA0740B25C}"/>
                </a:ext>
              </a:extLst>
            </p:cNvPr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7C4D645-7DEC-80DC-4474-23F5D53FBAFE}"/>
              </a:ext>
            </a:extLst>
          </p:cNvPr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61AA94-B77F-2027-5A0C-DD5B21FA44A1}"/>
                </a:ext>
              </a:extLst>
            </p:cNvPr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4DA58C-4DF6-AB65-90F3-F06E8A75D9F3}"/>
                </a:ext>
              </a:extLst>
            </p:cNvPr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D71ACB8-4127-E190-FDAD-B2A91B6A10E4}"/>
                </a:ext>
              </a:extLst>
            </p:cNvPr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D66324C-C211-27EB-566A-10B288DD0F7D}"/>
                </a:ext>
              </a:extLst>
            </p:cNvPr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8ED355B-6D11-9698-19BA-BE8AD20E57EE}"/>
                </a:ext>
              </a:extLst>
            </p:cNvPr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A45DAE7-DEC3-53D5-AEEB-64C6F884215B}"/>
                </a:ext>
              </a:extLst>
            </p:cNvPr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DBAB4A9-DB46-10B6-EC76-8128E6CC972F}"/>
                </a:ext>
              </a:extLst>
            </p:cNvPr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EB279C9-7CFD-C7D2-DE91-936FAECA1F89}"/>
                </a:ext>
              </a:extLst>
            </p:cNvPr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A852F84-E61E-C543-FEF3-DFE63DCEFAA4}"/>
                </a:ext>
              </a:extLst>
            </p:cNvPr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9F28EF-1EAD-00FC-6660-2862D8DBF547}"/>
                </a:ext>
              </a:extLst>
            </p:cNvPr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FC2A50C-2243-1D95-9E56-D639555D1798}"/>
                </a:ext>
              </a:extLst>
            </p:cNvPr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01ADDFE-35D1-8069-41B6-B62465B5B5A2}"/>
                </a:ext>
              </a:extLst>
            </p:cNvPr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55F357-28DC-0DA2-4E66-2C0B172A27CD}"/>
              </a:ext>
            </a:extLst>
          </p:cNvPr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4789EF-AD8F-45A9-4E19-6A84E83D6D08}"/>
                </a:ext>
              </a:extLst>
            </p:cNvPr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8E2D12F-4D08-7279-F0AD-286D26ABC3A2}"/>
                </a:ext>
              </a:extLst>
            </p:cNvPr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98EA885-87DE-FBD9-000C-90169AEB6CF6}"/>
                </a:ext>
              </a:extLst>
            </p:cNvPr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6AEB3EF-0176-0EB2-0E84-972AF9862C99}"/>
                </a:ext>
              </a:extLst>
            </p:cNvPr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557FF4-C541-DDB8-01CC-56FE7CE6CFD4}"/>
                </a:ext>
              </a:extLst>
            </p:cNvPr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8BBB87B-E769-17B8-1090-A4F2026A8A0D}"/>
                </a:ext>
              </a:extLst>
            </p:cNvPr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029A951-2BDA-967E-957D-07886BCEA5E6}"/>
                </a:ext>
              </a:extLst>
            </p:cNvPr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C0CF040-DDCB-A8CD-FBE9-49804EE4EACF}"/>
                </a:ext>
              </a:extLst>
            </p:cNvPr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C4A04FC-49CF-FEA5-936B-7F298A5AF3EF}"/>
                </a:ext>
              </a:extLst>
            </p:cNvPr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5021364A-B996-D149-ED09-6DBAAD40C0EF}"/>
                </a:ext>
              </a:extLst>
            </p:cNvPr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56FC2968-B4D8-C293-05A8-F2EEC2E92D1F}"/>
                </a:ext>
              </a:extLst>
            </p:cNvPr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3E998E0-C2E6-0F92-4661-87B8DBAA07F2}"/>
                </a:ext>
              </a:extLst>
            </p:cNvPr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39659AD-625D-B62A-534C-59DA0816039D}"/>
              </a:ext>
            </a:extLst>
          </p:cNvPr>
          <p:cNvSpPr/>
          <p:nvPr/>
        </p:nvSpPr>
        <p:spPr>
          <a:xfrm>
            <a:off x="4105930" y="961093"/>
            <a:ext cx="46151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45EA79E-1BF1-03C2-DAC3-D4A3D6A3C295}"/>
              </a:ext>
            </a:extLst>
          </p:cNvPr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BADF3D3-399C-11FE-D0A4-25D586205201}"/>
              </a:ext>
            </a:extLst>
          </p:cNvPr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158EED9C-59C3-053D-6957-AD29177A8DB8}"/>
                </a:ext>
              </a:extLst>
            </p:cNvPr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A0EBA1-2881-385F-E297-DE108C253730}"/>
                </a:ext>
              </a:extLst>
            </p:cNvPr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139E733-0AB2-FC00-9CEB-34D64DD67A49}"/>
                </a:ext>
              </a:extLst>
            </p:cNvPr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96E9FE-725C-363F-AEA7-5415480940B2}"/>
                </a:ext>
              </a:extLst>
            </p:cNvPr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7248EFB-FE47-2EB0-0049-F96F97137248}"/>
              </a:ext>
            </a:extLst>
          </p:cNvPr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D508D2-EB77-00FD-B868-CA929B21B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848" y="3278379"/>
            <a:ext cx="1354402" cy="4422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BF4A8C-FF58-401A-B8BF-DB50C4A7D1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179"/>
          <a:stretch/>
        </p:blipFill>
        <p:spPr>
          <a:xfrm>
            <a:off x="7973254" y="4119653"/>
            <a:ext cx="877375" cy="5795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C8187BE-1F7F-A72C-A560-57CA35EDDDBB}"/>
              </a:ext>
            </a:extLst>
          </p:cNvPr>
          <p:cNvSpPr/>
          <p:nvPr/>
        </p:nvSpPr>
        <p:spPr>
          <a:xfrm>
            <a:off x="4933205" y="2164826"/>
            <a:ext cx="42107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The surface area of the top eighth of a sphere 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73102C-C56F-CF91-817D-9BC2AC8E5920}"/>
              </a:ext>
            </a:extLst>
          </p:cNvPr>
          <p:cNvSpPr/>
          <p:nvPr/>
        </p:nvSpPr>
        <p:spPr>
          <a:xfrm>
            <a:off x="5651008" y="3467964"/>
            <a:ext cx="28508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So, the number of states covering this chunk is: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56F620-C1EE-C216-8D7D-4C2923C58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917" y="2788218"/>
            <a:ext cx="653271" cy="5088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00998A-AC3C-FE50-ED8B-50688D43E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4138" y="4073302"/>
            <a:ext cx="733778" cy="6818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E287B1B-7FF5-C82B-7E9F-842E3277F0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6117" y="4284590"/>
            <a:ext cx="733778" cy="266174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ABBA4290-EC46-43BC-9A75-A61F37ADE9AB}"/>
              </a:ext>
            </a:extLst>
          </p:cNvPr>
          <p:cNvSpPr/>
          <p:nvPr/>
        </p:nvSpPr>
        <p:spPr>
          <a:xfrm>
            <a:off x="5002155" y="5369218"/>
            <a:ext cx="37570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The number of states in a volume between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dk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is then: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A2C5C676-1F1E-8FA2-B717-BC25990B0AA7}"/>
              </a:ext>
            </a:extLst>
          </p:cNvPr>
          <p:cNvSpPr/>
          <p:nvPr/>
        </p:nvSpPr>
        <p:spPr>
          <a:xfrm>
            <a:off x="2960217" y="1174961"/>
            <a:ext cx="190500" cy="47438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2197DA-63A8-9130-CB54-2A86727E8B81}"/>
              </a:ext>
            </a:extLst>
          </p:cNvPr>
          <p:cNvSpPr txBox="1"/>
          <p:nvPr/>
        </p:nvSpPr>
        <p:spPr>
          <a:xfrm>
            <a:off x="3117533" y="1278374"/>
            <a:ext cx="40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dk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1D770CDB-C20F-60F2-567A-6D93E6E443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1608" y="6046964"/>
            <a:ext cx="2100333" cy="58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1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51" grpId="0"/>
      <p:bldP spid="52" grpId="0" animBg="1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47B1F-B433-8D69-2EBB-B7090E8F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9AA914B-F9FC-4B84-D028-4A41122E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6917BCC-040F-DF38-AD63-604FEE15C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63BCE8-BD28-349A-D598-6228D3710F1C}"/>
              </a:ext>
            </a:extLst>
          </p:cNvPr>
          <p:cNvCxnSpPr>
            <a:cxnSpLocks/>
          </p:cNvCxnSpPr>
          <p:nvPr/>
        </p:nvCxnSpPr>
        <p:spPr>
          <a:xfrm flipH="1">
            <a:off x="2002062" y="4529659"/>
            <a:ext cx="4215858" cy="21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2D1286-865F-5ED8-F424-4EE1F5A33EF1}"/>
              </a:ext>
            </a:extLst>
          </p:cNvPr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F3CD934-ED12-50E0-7386-89F8C73C7284}"/>
              </a:ext>
            </a:extLst>
          </p:cNvPr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C0F20E-8467-8CF4-A206-A4BC457817A4}"/>
              </a:ext>
            </a:extLst>
          </p:cNvPr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839702B-2607-FD5C-5856-D97233E3075C}"/>
                </a:ext>
              </a:extLst>
            </p:cNvPr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77702E0-81DC-2B79-1E3C-09D83A4374FB}"/>
                </a:ext>
              </a:extLst>
            </p:cNvPr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35ABD6D-2998-CB5E-2293-EB1A1B1BBD31}"/>
                </a:ext>
              </a:extLst>
            </p:cNvPr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1B63D29-A306-0C18-1B39-DF54C7351D2B}"/>
              </a:ext>
            </a:extLst>
          </p:cNvPr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F6DE7C-3509-6397-2C96-8807A725AE37}"/>
              </a:ext>
            </a:extLst>
          </p:cNvPr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C2815CF-EA99-10B6-638C-E4B68B0F23E6}"/>
              </a:ext>
            </a:extLst>
          </p:cNvPr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249CCF6-C63C-6BC7-7765-6FB555063C84}"/>
              </a:ext>
            </a:extLst>
          </p:cNvPr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35C2289-5C3D-84F4-E102-E6F5556A4C8E}"/>
                </a:ext>
              </a:extLst>
            </p:cNvPr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8B7E5FDF-9946-29F5-EDD4-A9371F8ECBD2}"/>
                </a:ext>
              </a:extLst>
            </p:cNvPr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5A20C6F-B4CC-EC8E-B7FC-DB3DE7B0E5A6}"/>
                </a:ext>
              </a:extLst>
            </p:cNvPr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3A04C9-C5BE-EEAE-F490-BFAF8F1EFD4B}"/>
              </a:ext>
            </a:extLst>
          </p:cNvPr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B6B84B0-C028-9D76-D8CC-0103142C841E}"/>
                </a:ext>
              </a:extLst>
            </p:cNvPr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40D3B02F-E9EB-8BC4-F77B-740610848EC7}"/>
                </a:ext>
              </a:extLst>
            </p:cNvPr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96E4E248-74ED-BF50-10DE-BF57B7D433C2}"/>
                </a:ext>
              </a:extLst>
            </p:cNvPr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D965544-292C-50C9-C70C-FD3B9EE27F74}"/>
              </a:ext>
            </a:extLst>
          </p:cNvPr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8FD2800-AD3B-60A5-5CE6-AEE1FBAAA4F2}"/>
                </a:ext>
              </a:extLst>
            </p:cNvPr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35304BC-B923-1E57-1891-9742D318D414}"/>
                </a:ext>
              </a:extLst>
            </p:cNvPr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2DC071C-0E46-1B0A-13A3-B171D498131C}"/>
                </a:ext>
              </a:extLst>
            </p:cNvPr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DA80505-2B17-20EC-80B3-E976B89F828E}"/>
                </a:ext>
              </a:extLst>
            </p:cNvPr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2C210CF-D63E-0887-0AF1-8C6DFB1F8B8D}"/>
                </a:ext>
              </a:extLst>
            </p:cNvPr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2B2573-E33B-83C2-F4E6-616B6E5AF3EF}"/>
                </a:ext>
              </a:extLst>
            </p:cNvPr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8B94BE-5B81-A30B-79D3-EB770EF42055}"/>
                </a:ext>
              </a:extLst>
            </p:cNvPr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D4AA11-447B-4DED-B7FC-8BCAD1DEE46C}"/>
                </a:ext>
              </a:extLst>
            </p:cNvPr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A23DC8-263F-DA8E-406D-7BF3788E714C}"/>
                </a:ext>
              </a:extLst>
            </p:cNvPr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18CADA5-D8D3-1CF1-09F4-DCB3C837538F}"/>
                </a:ext>
              </a:extLst>
            </p:cNvPr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F11373B-9379-0191-8115-6B6E6C5D9662}"/>
                </a:ext>
              </a:extLst>
            </p:cNvPr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66D678-20B6-1685-C5D0-0DCAD766FA7F}"/>
                </a:ext>
              </a:extLst>
            </p:cNvPr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0A5FD2E-6F05-8983-AD9B-9273ECE844A6}"/>
              </a:ext>
            </a:extLst>
          </p:cNvPr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D07998-89E6-A71F-68BD-30CBC77D4A31}"/>
                </a:ext>
              </a:extLst>
            </p:cNvPr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1D7E8F0-2C43-10A7-6A16-9D3A579B624D}"/>
                </a:ext>
              </a:extLst>
            </p:cNvPr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C02E71-4A21-4410-A2C4-F1DEF32D8147}"/>
                </a:ext>
              </a:extLst>
            </p:cNvPr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4E7B548-1E27-60C9-2344-6AD3C0C54ECB}"/>
                </a:ext>
              </a:extLst>
            </p:cNvPr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CFC07D0-B6E5-57AA-DB63-6160DC355196}"/>
                </a:ext>
              </a:extLst>
            </p:cNvPr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064F7F8-3170-7240-BF8F-2F9F81F33630}"/>
                </a:ext>
              </a:extLst>
            </p:cNvPr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929ABDE-0522-BBF9-535A-EF8D150B10B1}"/>
                </a:ext>
              </a:extLst>
            </p:cNvPr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BD90B8-D5CC-D142-919D-76AF0ECE34E2}"/>
                </a:ext>
              </a:extLst>
            </p:cNvPr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704D98-8594-784E-B3D9-E5DA97CBB574}"/>
                </a:ext>
              </a:extLst>
            </p:cNvPr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93151B-A587-E026-6EE6-F2226E1FC20E}"/>
                </a:ext>
              </a:extLst>
            </p:cNvPr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918C6-491C-8330-61C7-07DCD71DC13C}"/>
                </a:ext>
              </a:extLst>
            </p:cNvPr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1931DC5-B753-A997-8AAB-B167646B6879}"/>
                </a:ext>
              </a:extLst>
            </p:cNvPr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7B9CE6-4462-C74E-3779-3A7BEBA3AC33}"/>
              </a:ext>
            </a:extLst>
          </p:cNvPr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D6A5B9-7F3E-61D3-4C22-6B4F0020F982}"/>
                </a:ext>
              </a:extLst>
            </p:cNvPr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750C38D-5D3D-9765-9602-1A45CA363036}"/>
                </a:ext>
              </a:extLst>
            </p:cNvPr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8AE54C8-E721-12FA-8CAE-C9137CBE1E44}"/>
                </a:ext>
              </a:extLst>
            </p:cNvPr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3BFCA2A-F45E-1D0F-B45C-49DD2DB535B0}"/>
                </a:ext>
              </a:extLst>
            </p:cNvPr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1CEF6C2-994C-EC8E-AB7F-2501F6C12F02}"/>
                </a:ext>
              </a:extLst>
            </p:cNvPr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3E2CEFE0-B293-1BBB-4E38-CE5FC9E19DAA}"/>
                </a:ext>
              </a:extLst>
            </p:cNvPr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74DB33A-CDE8-60FF-407C-7A9E5F4B1DFC}"/>
                </a:ext>
              </a:extLst>
            </p:cNvPr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AB42566-41AB-59CC-4B50-DD22FB588BA8}"/>
                </a:ext>
              </a:extLst>
            </p:cNvPr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882F635-41E4-1A64-7928-B8716A8BAB60}"/>
                </a:ext>
              </a:extLst>
            </p:cNvPr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5FC4B60-30F6-F3EB-C663-A84A14CDE866}"/>
                </a:ext>
              </a:extLst>
            </p:cNvPr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44C2136-0981-4454-1F2F-85884FED5090}"/>
                </a:ext>
              </a:extLst>
            </p:cNvPr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E9B74FC-4475-338E-89BB-8321A818BEB2}"/>
                </a:ext>
              </a:extLst>
            </p:cNvPr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D5A061F-5854-61F9-9D1D-AC4D531BBB09}"/>
              </a:ext>
            </a:extLst>
          </p:cNvPr>
          <p:cNvSpPr/>
          <p:nvPr/>
        </p:nvSpPr>
        <p:spPr>
          <a:xfrm>
            <a:off x="4105930" y="961093"/>
            <a:ext cx="46151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C6A9A61-88CB-788F-59E1-ED373D781816}"/>
              </a:ext>
            </a:extLst>
          </p:cNvPr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82A854F-E399-9438-3CE1-07C7C32AA7D6}"/>
              </a:ext>
            </a:extLst>
          </p:cNvPr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6ACAAD35-03E3-05B4-8FCF-6985F909294D}"/>
                </a:ext>
              </a:extLst>
            </p:cNvPr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2279EDF-DB56-D3F1-2AA5-D4A09C780335}"/>
                </a:ext>
              </a:extLst>
            </p:cNvPr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A22DF75-DD72-2FB3-D2D2-AD07B89B97BB}"/>
                </a:ext>
              </a:extLst>
            </p:cNvPr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0673A64-5DAC-1AFF-4DE5-3EFBA446E179}"/>
                </a:ext>
              </a:extLst>
            </p:cNvPr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57432F2-C209-7722-5ECE-B9D11C6D854D}"/>
              </a:ext>
            </a:extLst>
          </p:cNvPr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0719D-AE9E-E046-06BB-06F5447C7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848" y="3278379"/>
            <a:ext cx="1354402" cy="442253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E4C823C5-AF86-A809-FE50-A9EB99AE6956}"/>
              </a:ext>
            </a:extLst>
          </p:cNvPr>
          <p:cNvSpPr/>
          <p:nvPr/>
        </p:nvSpPr>
        <p:spPr>
          <a:xfrm>
            <a:off x="4912237" y="2098412"/>
            <a:ext cx="418308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So the number of states in a volume between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dk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is: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469E99DE-3509-0EC7-6AE3-C922E68BDC94}"/>
              </a:ext>
            </a:extLst>
          </p:cNvPr>
          <p:cNvSpPr/>
          <p:nvPr/>
        </p:nvSpPr>
        <p:spPr>
          <a:xfrm>
            <a:off x="2960217" y="1174961"/>
            <a:ext cx="190500" cy="474383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319A41-C494-B0DA-0CC5-65EAB520C2DF}"/>
              </a:ext>
            </a:extLst>
          </p:cNvPr>
          <p:cNvSpPr txBox="1"/>
          <p:nvPr/>
        </p:nvSpPr>
        <p:spPr>
          <a:xfrm>
            <a:off x="3117533" y="1278374"/>
            <a:ext cx="401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dk</a:t>
            </a:r>
            <a:endParaRPr lang="en-US" dirty="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B808B557-ECD6-3E7C-245E-08FFA7BB0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282" y="2884831"/>
            <a:ext cx="2100333" cy="5854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6BD278-0D06-FFB7-3396-93AF46686B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496" y="3795360"/>
            <a:ext cx="1368427" cy="629911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FA1F84F-E766-4FA7-39F4-6F27AA6E9AA2}"/>
              </a:ext>
            </a:extLst>
          </p:cNvPr>
          <p:cNvSpPr/>
          <p:nvPr/>
        </p:nvSpPr>
        <p:spPr>
          <a:xfrm>
            <a:off x="5942676" y="4637449"/>
            <a:ext cx="31441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we can change variables from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to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with a u-substitution: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A4988A-5E2D-5287-1F16-CF408F58A1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7581" y="5244928"/>
            <a:ext cx="1187209" cy="47362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27B5AB8-E66A-48D7-43C9-1C57E3E2AD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0838" y="5955878"/>
            <a:ext cx="2619216" cy="57158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FA29093-B568-4FA3-7507-F021111C3DCB}"/>
              </a:ext>
            </a:extLst>
          </p:cNvPr>
          <p:cNvSpPr/>
          <p:nvPr/>
        </p:nvSpPr>
        <p:spPr>
          <a:xfrm>
            <a:off x="5679201" y="3907657"/>
            <a:ext cx="12232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With: 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3DCA2D3B-AE8A-7C8D-0944-01579C9DF7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5271" y="6099179"/>
            <a:ext cx="2214879" cy="64808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0449FABA-8A09-AA89-D901-5DA3B8C7DC51}"/>
              </a:ext>
            </a:extLst>
          </p:cNvPr>
          <p:cNvSpPr/>
          <p:nvPr/>
        </p:nvSpPr>
        <p:spPr>
          <a:xfrm>
            <a:off x="1060763" y="6268682"/>
            <a:ext cx="20666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sz="1600" b="1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B93069-8E04-8B45-A883-0403A19FB93D}"/>
              </a:ext>
            </a:extLst>
          </p:cNvPr>
          <p:cNvSpPr/>
          <p:nvPr/>
        </p:nvSpPr>
        <p:spPr>
          <a:xfrm>
            <a:off x="2987404" y="6048172"/>
            <a:ext cx="2367181" cy="748795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68" grpId="0"/>
      <p:bldP spid="70" grpId="0"/>
      <p:bldP spid="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76058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the PIAB unit, </a:t>
            </a:r>
            <a:r>
              <a:rPr lang="en-GB" sz="2800">
                <a:solidFill>
                  <a:srgbClr val="000000"/>
                </a:solidFill>
                <a:latin typeface="Times New Roman" pitchFamily="18" charset="0"/>
              </a:rPr>
              <a:t>solving a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Diophantine equation: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A7BCE-FBBA-8FC2-D031-AE38758A3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480" y="1561387"/>
            <a:ext cx="3987039" cy="116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37477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a. Use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52432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b. Substitute result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the Boltzmann distribution to obtain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0FB97-9595-24C6-5C6F-96F603CB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249" y="2157668"/>
            <a:ext cx="4838700" cy="1079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F29D75-F0A4-FF48-9810-1444921076DE}"/>
              </a:ext>
            </a:extLst>
          </p:cNvPr>
          <p:cNvSpPr txBox="1"/>
          <p:nvPr/>
        </p:nvSpPr>
        <p:spPr>
          <a:xfrm>
            <a:off x="1317238" y="3491418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g[e_] := (m^(3/2) V)/(Sqrt[2] Pi^2 hb^3) Sqrt[e];</a:t>
            </a:r>
          </a:p>
          <a:p>
            <a:endParaRPr lang="en-US" b="1" dirty="0">
              <a:latin typeface="Courier" pitchFamily="2" charset="0"/>
            </a:endParaRPr>
          </a:p>
          <a:p>
            <a:r>
              <a:rPr lang="en-US" b="1" dirty="0">
                <a:latin typeface="Courier" pitchFamily="2" charset="0"/>
              </a:rPr>
              <a:t>Integrate[g[e] Exp[-e/(kB*T)], {e, 0, Infinity}]</a:t>
            </a:r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720F8-6E29-5D3F-4B70-72B5436EF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7ECF435-CCF3-0406-8605-1DAE655E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07F611-8449-F6E8-0DF6-5F641F87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E1EB0F6F-F8FA-51FE-43A3-A5549443D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Use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59938D-2362-B20A-105C-D53CEB8D1F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42"/>
          <a:stretch/>
        </p:blipFill>
        <p:spPr>
          <a:xfrm>
            <a:off x="5632516" y="1579422"/>
            <a:ext cx="2954421" cy="1321070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5B7F66C1-C742-1B41-A6DF-7AC845669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Substitute result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obtain the pdf: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0F204E-54E6-CC11-E09B-BB1ADAFA6F63}"/>
              </a:ext>
            </a:extLst>
          </p:cNvPr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Maxwell-Boltzmann “Distribution”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81A86-AFEA-FF5C-1766-7AF0F46F59E7}"/>
              </a:ext>
            </a:extLst>
          </p:cNvPr>
          <p:cNvSpPr/>
          <p:nvPr/>
        </p:nvSpPr>
        <p:spPr>
          <a:xfrm>
            <a:off x="597813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013641-7E33-CB0D-FE71-5C1AC2F6CD63}"/>
              </a:ext>
            </a:extLst>
          </p:cNvPr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D3F04D-E5B1-786C-7A94-B7C08057A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375" y="1793010"/>
            <a:ext cx="4838700" cy="1079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E5ED86-95AC-0B8A-0093-0F05B889D6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1699" y="4427764"/>
            <a:ext cx="6273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1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728</TotalTime>
  <Words>1322</Words>
  <Application>Microsoft Macintosh PowerPoint</Application>
  <PresentationFormat>On-screen Show (4:3)</PresentationFormat>
  <Paragraphs>128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Petraco</dc:creator>
  <cp:lastModifiedBy>Nicholas Petraco</cp:lastModifiedBy>
  <cp:revision>26</cp:revision>
  <dcterms:created xsi:type="dcterms:W3CDTF">2025-05-12T15:37:50Z</dcterms:created>
  <dcterms:modified xsi:type="dcterms:W3CDTF">2025-05-13T03:46:16Z</dcterms:modified>
</cp:coreProperties>
</file>