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78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97" r:id="rId20"/>
    <p:sldId id="298" r:id="rId21"/>
    <p:sldId id="299" r:id="rId22"/>
    <p:sldId id="300" r:id="rId23"/>
    <p:sldId id="301" r:id="rId24"/>
    <p:sldId id="303" r:id="rId25"/>
    <p:sldId id="304" r:id="rId26"/>
    <p:sldId id="302" r:id="rId27"/>
    <p:sldId id="305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527" autoAdjust="0"/>
  </p:normalViewPr>
  <p:slideViewPr>
    <p:cSldViewPr snapToGrid="0" snapToObjects="1">
      <p:cViewPr varScale="1">
        <p:scale>
          <a:sx n="110" d="100"/>
          <a:sy n="110" d="100"/>
        </p:scale>
        <p:origin x="132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9/29/21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9/29/21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em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9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emf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2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31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10.png"/><Relationship Id="rId7" Type="http://schemas.openxmlformats.org/officeDocument/2006/relationships/image" Target="../media/image3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4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4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10.png"/><Relationship Id="rId7" Type="http://schemas.openxmlformats.org/officeDocument/2006/relationships/image" Target="../media/image5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4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24354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>
                <a:latin typeface="Times New Roman"/>
                <a:cs typeface="Times New Roman"/>
              </a:rPr>
              <a:t>Particle In A Box</a:t>
            </a:r>
          </a:p>
        </p:txBody>
      </p:sp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489" r:id="rId5" imgW="76320" imgH="181080" progId="">
                  <p:embed/>
                </p:oleObj>
              </mc:Choice>
              <mc:Fallback>
                <p:oleObj r:id="rId5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 descr="fat-cat-in-a-box2.jpe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055" y="1730491"/>
            <a:ext cx="6535720" cy="4254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1424592" y="1294523"/>
            <a:ext cx="1569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410" y="1200947"/>
            <a:ext cx="2895600" cy="7747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1090380" y="2128674"/>
            <a:ext cx="552698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Use normalization condition to get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B = 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6410" y="2590339"/>
            <a:ext cx="3546990" cy="13969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8696" y="2590339"/>
            <a:ext cx="2933700" cy="1028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3042" y="4000706"/>
            <a:ext cx="2794000" cy="990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3042" y="5071514"/>
            <a:ext cx="2781300" cy="16129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/>
          <a:srcRect l="72704"/>
          <a:stretch/>
        </p:blipFill>
        <p:spPr>
          <a:xfrm>
            <a:off x="5538538" y="4847127"/>
            <a:ext cx="106078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42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97036" y="1374731"/>
            <a:ext cx="341939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Solution for 1D P.I.A.B.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1567" y="1042984"/>
            <a:ext cx="3403600" cy="10795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7006606" y="1396182"/>
            <a:ext cx="16842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{1,2,3,…}</a:t>
            </a:r>
            <a:endParaRPr lang="en-US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871" y="2202692"/>
            <a:ext cx="2197100" cy="914400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3212775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Quantum number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 </a:t>
            </a:r>
            <a:r>
              <a:rPr lang="en-GB" sz="2800" i="1" u="sng" dirty="0">
                <a:solidFill>
                  <a:srgbClr val="000000"/>
                </a:solidFill>
                <a:latin typeface="Times New Roman" pitchFamily="18" charset="0"/>
              </a:rPr>
              <a:t>labe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l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state</a:t>
            </a:r>
            <a:endParaRPr lang="en-GB" sz="28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1, lowest quantum number called the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ground state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404" y="4318000"/>
            <a:ext cx="8393837" cy="1871579"/>
          </a:xfrm>
          <a:prstGeom prst="rect">
            <a:avLst/>
          </a:prstGeom>
        </p:spPr>
      </p:pic>
      <p:sp>
        <p:nvSpPr>
          <p:cNvPr id="22" name="Smiley Face 21"/>
          <p:cNvSpPr/>
          <p:nvPr/>
        </p:nvSpPr>
        <p:spPr>
          <a:xfrm>
            <a:off x="3984625" y="5616059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2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4028 0.00046 C 0.1724 0.00116 0.46615 0.00046 0.39341 0.00046 C 0.32066 0.00046 -0.39583 0.00046 -0.396 0.00046 C -0.39635 0.00046 0.39028 1.85185E-6 0.3915 0.00046 C 0.39237 0.00116 -0.39166 0.00347 -0.39027 0.00347 C -0.38906 0.00347 0.39966 0.00116 0.39896 0.00046 C 0.39844 1.85185E-6 -0.39375 0.00046 -0.39409 0.00046 C -0.39479 0.00046 0.39462 1.85185E-6 0.39514 0.00046 C 0.39549 0.00116 -0.3927 0.00347 -0.39236 0.00347 C -0.39166 0.00347 0.40018 0.00139 0.39896 0.00046 C 0.39775 -0.00023 -0.33975 -0.00185 -0.39982 -0.00232 C -0.45972 -0.00278 -0.09201 1.85185E-6 0.04028 0.00046 Z " pathEditMode="relative" rAng="0" ptsTypes="aaaaaaaaaaaa">
                                      <p:cBhvr>
                                        <p:cTn id="1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1127302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Quantum number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 label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state</a:t>
            </a:r>
            <a:endParaRPr lang="en-GB" sz="28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1, lowest quantum number called the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ground state</a:t>
            </a:r>
          </a:p>
        </p:txBody>
      </p:sp>
      <p:sp>
        <p:nvSpPr>
          <p:cNvPr id="22" name="Smiley Face 21"/>
          <p:cNvSpPr/>
          <p:nvPr/>
        </p:nvSpPr>
        <p:spPr>
          <a:xfrm>
            <a:off x="3984625" y="3530586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042" b="57143"/>
          <a:stretch/>
        </p:blipFill>
        <p:spPr>
          <a:xfrm>
            <a:off x="5583216" y="2052053"/>
            <a:ext cx="3121025" cy="7050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963" y="4324670"/>
            <a:ext cx="8393837" cy="2058737"/>
          </a:xfrm>
          <a:prstGeom prst="rect">
            <a:avLst/>
          </a:prstGeom>
        </p:spPr>
      </p:pic>
      <p:sp>
        <p:nvSpPr>
          <p:cNvPr id="17" name="Smiley Face 16"/>
          <p:cNvSpPr/>
          <p:nvPr/>
        </p:nvSpPr>
        <p:spPr>
          <a:xfrm>
            <a:off x="3976600" y="5819263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757000" y="4377703"/>
            <a:ext cx="259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ymbol" charset="2"/>
                <a:cs typeface="Symbol" charset="2"/>
              </a:rPr>
              <a:t>y</a:t>
            </a:r>
            <a:r>
              <a:rPr lang="en-US" baseline="30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 = probability density for the ground state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1166" y="2182315"/>
            <a:ext cx="1881100" cy="65762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612" y="2232527"/>
            <a:ext cx="8393837" cy="1871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8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0.04028 0.00046 C 0.1724 0.00116 0.46615 0.00046 0.39341 0.00046 C 0.32066 0.00046 -0.39583 0.00046 -0.396 0.00046 C -0.39635 0.00046 0.39028 1.85185E-6 0.3915 0.00046 C 0.39237 0.00116 -0.39166 0.00347 -0.39027 0.00347 C -0.38906 0.00347 0.39966 0.00116 0.39896 0.00046 C 0.39844 1.85185E-6 -0.39375 0.00046 -0.39409 0.00046 C -0.39479 0.00046 0.39462 1.85185E-6 0.39514 0.00046 C 0.39549 0.00116 -0.3927 0.00347 -0.39236 0.00347 C -0.39166 0.00347 0.40018 0.00139 0.39896 0.00046 C 0.39775 -0.00023 -0.33975 -0.00185 -0.39982 -0.00232 C -0.45972 -0.00278 -0.09201 1.85185E-6 0.04028 0.00046 Z " pathEditMode="relative" rAng="0" ptsTypes="aaaaaaaaaaaa">
                                      <p:cBhvr>
                                        <p:cTn id="2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715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1127302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Quantum number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 label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state</a:t>
            </a:r>
            <a:endParaRPr lang="en-GB" sz="28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2,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first excited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state</a:t>
            </a:r>
          </a:p>
        </p:txBody>
      </p:sp>
      <p:sp>
        <p:nvSpPr>
          <p:cNvPr id="17" name="Smiley Face 16"/>
          <p:cNvSpPr/>
          <p:nvPr/>
        </p:nvSpPr>
        <p:spPr>
          <a:xfrm>
            <a:off x="2253918" y="5729703"/>
            <a:ext cx="914400" cy="914400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83844" y="4230655"/>
            <a:ext cx="25982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Symbol" charset="2"/>
                <a:cs typeface="Symbol" charset="2"/>
              </a:rPr>
              <a:t>y</a:t>
            </a:r>
            <a:r>
              <a:rPr lang="en-US" baseline="30000" dirty="0">
                <a:latin typeface="Times New Roman"/>
                <a:cs typeface="Times New Roman"/>
              </a:rPr>
              <a:t>2</a:t>
            </a:r>
            <a:r>
              <a:rPr lang="en-US" dirty="0">
                <a:latin typeface="Times New Roman"/>
                <a:cs typeface="Times New Roman"/>
              </a:rPr>
              <a:t> = probability density for the first excited state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683" y="2006600"/>
            <a:ext cx="8154737" cy="20172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2422" y="1956766"/>
            <a:ext cx="3221792" cy="831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62911" y="3209304"/>
            <a:ext cx="1872247" cy="72678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419" y="4056871"/>
            <a:ext cx="8141369" cy="2293139"/>
          </a:xfrm>
          <a:prstGeom prst="rect">
            <a:avLst/>
          </a:prstGeom>
        </p:spPr>
      </p:pic>
      <p:sp>
        <p:nvSpPr>
          <p:cNvPr id="19" name="Smiley Face 18"/>
          <p:cNvSpPr/>
          <p:nvPr/>
        </p:nvSpPr>
        <p:spPr>
          <a:xfrm>
            <a:off x="5855371" y="5702967"/>
            <a:ext cx="914400" cy="914400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9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37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C 0.00018 -0.00023 0.19584 -0.00023 0.16667 1.11111E-6 C 0.1375 0.00023 -0.17517 0.00208 -0.17534 0.00208 C -0.17552 0.00208 0.16441 1.11111E-6 0.16528 1.11111E-6 C 0.16615 1.11111E-6 -0.16979 0.00185 -0.16962 0.00208 C -0.16944 0.00231 0.16736 0.00208 0.16667 0.00208 C 0.16597 0.00208 -0.17378 0.00231 -0.17396 0.00208 C -0.17413 0.00185 0.16545 1.11111E-6 0.16528 1.11111E-6 C 0.16511 1.11111E-6 -0.17534 0.00231 -0.17534 0.00208 C -0.17534 0.00185 0.13577 0.00278 0.16528 0.00208 C 0.19479 0.00139 -0.00017 0.00023 -4.72222E-6 1.11111E-6 Z " pathEditMode="relative" ptsTypes="aaaaaaaaaaa">
                                      <p:cBhvr>
                                        <p:cTn id="3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C 0.00018 -0.00023 0.19584 -0.00023 0.16667 1.11111E-6 C 0.1375 0.00023 -0.17517 0.00208 -0.17534 0.00208 C -0.17552 0.00208 0.16441 1.11111E-6 0.16528 1.11111E-6 C 0.16615 1.11111E-6 -0.16979 0.00185 -0.16962 0.00208 C -0.16944 0.00231 0.16736 0.00208 0.16667 0.00208 C 0.16597 0.00208 -0.17378 0.00231 -0.17396 0.00208 C -0.17413 0.00185 0.16545 1.11111E-6 0.16528 1.11111E-6 C 0.16511 1.11111E-6 -0.17534 0.00231 -0.17534 0.00208 C -0.17534 0.00185 0.13577 0.00278 0.16528 0.00208 C 0.19479 0.00139 -0.00017 0.00023 -4.72222E-6 1.11111E-6 Z " pathEditMode="relative" ptsTypes="aaaaaaaaaaa">
                                      <p:cBhvr>
                                        <p:cTn id="34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0" grpId="0"/>
      <p:bldP spid="19" grpId="0" animBg="1"/>
      <p:bldP spid="19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1127302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closer look at this probability density</a:t>
            </a:r>
            <a:endParaRPr lang="en-GB" sz="28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2,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first excited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state</a:t>
            </a:r>
          </a:p>
        </p:txBody>
      </p:sp>
      <p:sp>
        <p:nvSpPr>
          <p:cNvPr id="17" name="Smiley Face 16"/>
          <p:cNvSpPr/>
          <p:nvPr/>
        </p:nvSpPr>
        <p:spPr>
          <a:xfrm>
            <a:off x="2253918" y="5717197"/>
            <a:ext cx="914400" cy="914400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19" y="2874211"/>
            <a:ext cx="8141369" cy="3582728"/>
          </a:xfrm>
          <a:prstGeom prst="rect">
            <a:avLst/>
          </a:prstGeom>
        </p:spPr>
      </p:pic>
      <p:sp>
        <p:nvSpPr>
          <p:cNvPr id="19" name="Smiley Face 18"/>
          <p:cNvSpPr/>
          <p:nvPr/>
        </p:nvSpPr>
        <p:spPr>
          <a:xfrm>
            <a:off x="5855371" y="5690461"/>
            <a:ext cx="914400" cy="914400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9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3021263" y="2606852"/>
            <a:ext cx="1844842" cy="3110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66105" y="2606852"/>
            <a:ext cx="1243263" cy="30836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37895" y="2197399"/>
            <a:ext cx="59634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u="sng" dirty="0">
                <a:latin typeface="Times New Roman"/>
                <a:cs typeface="Times New Roman"/>
              </a:rPr>
              <a:t>one</a:t>
            </a:r>
            <a:r>
              <a:rPr lang="en-US" sz="2400" dirty="0">
                <a:latin typeface="Times New Roman"/>
                <a:cs typeface="Times New Roman"/>
              </a:rPr>
              <a:t> particle </a:t>
            </a:r>
            <a:r>
              <a:rPr lang="en-US" sz="2400" i="1">
                <a:latin typeface="Times New Roman"/>
                <a:cs typeface="Times New Roman"/>
              </a:rPr>
              <a:t>but</a:t>
            </a:r>
            <a:r>
              <a:rPr lang="en-US" sz="2400">
                <a:latin typeface="Times New Roman"/>
                <a:cs typeface="Times New Roman"/>
              </a:rPr>
              <a:t> (sort </a:t>
            </a:r>
            <a:r>
              <a:rPr lang="en-US" sz="2400" dirty="0">
                <a:latin typeface="Times New Roman"/>
                <a:cs typeface="Times New Roman"/>
              </a:rPr>
              <a:t>of) at two places at once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4491789" y="3114843"/>
            <a:ext cx="40106" cy="31148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871577" y="2723589"/>
            <a:ext cx="56715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particle will never be found here at the </a:t>
            </a:r>
            <a:r>
              <a:rPr lang="en-US" sz="2400" b="1" dirty="0">
                <a:latin typeface="Times New Roman"/>
                <a:cs typeface="Times New Roman"/>
              </a:rPr>
              <a:t>node</a:t>
            </a:r>
          </a:p>
        </p:txBody>
      </p:sp>
    </p:spTree>
    <p:extLst>
      <p:ext uri="{BB962C8B-B14F-4D97-AF65-F5344CB8AC3E}">
        <p14:creationId xmlns:p14="http://schemas.microsoft.com/office/powerpoint/2010/main" val="418500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C 0.00018 -0.00023 0.19584 -0.00023 0.16667 1.11111E-6 C 0.1375 0.00023 -0.17517 0.00208 -0.17534 0.00208 C -0.17552 0.00208 0.16441 1.11111E-6 0.16528 1.11111E-6 C 0.16615 1.11111E-6 -0.16979 0.00185 -0.16962 0.00208 C -0.16944 0.00231 0.16736 0.00208 0.16667 0.00208 C 0.16597 0.00208 -0.17378 0.00231 -0.17396 0.00208 C -0.17413 0.00185 0.16545 1.11111E-6 0.16528 1.11111E-6 C 0.16511 1.11111E-6 -0.17534 0.00231 -0.17534 0.00208 C -0.17534 0.00185 0.13577 0.00278 0.16528 0.00208 C 0.19479 0.00139 -0.00017 0.00023 -4.72222E-6 1.11111E-6 Z " pathEditMode="relative" ptsTypes="aaaaaaaaa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1.11111E-6 C 0.00018 -0.00023 0.19584 -0.00023 0.16667 1.11111E-6 C 0.1375 0.00023 -0.17517 0.00208 -0.17534 0.00208 C -0.17552 0.00208 0.16441 1.11111E-6 0.16528 1.11111E-6 C 0.16615 1.11111E-6 -0.16979 0.00185 -0.16962 0.00208 C -0.16944 0.00231 0.16736 0.00208 0.16667 0.00208 C 0.16597 0.00208 -0.17378 0.00231 -0.17396 0.00208 C -0.17413 0.00185 0.16545 1.11111E-6 0.16528 1.11111E-6 C 0.16511 1.11111E-6 -0.17534 0.00231 -0.17534 0.00208 C -0.17534 0.00185 0.13577 0.00278 0.16528 0.00208 C 0.19479 0.00139 -0.00017 0.00023 -4.72222E-6 1.11111E-6 Z " pathEditMode="relative" ptsTypes="aaaaaaaaaaa">
                                      <p:cBhvr>
                                        <p:cTn id="2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9" grpId="1" animBg="1"/>
      <p:bldP spid="18" grpId="0"/>
      <p:bldP spid="18" grpId="1"/>
      <p:bldP spid="2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1127302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Quantum number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 label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state</a:t>
            </a:r>
            <a:endParaRPr lang="en-GB" sz="28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3,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second excited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state</a:t>
            </a:r>
          </a:p>
        </p:txBody>
      </p:sp>
      <p:sp>
        <p:nvSpPr>
          <p:cNvPr id="17" name="Smiley Face 16"/>
          <p:cNvSpPr/>
          <p:nvPr/>
        </p:nvSpPr>
        <p:spPr>
          <a:xfrm>
            <a:off x="1842549" y="6231687"/>
            <a:ext cx="430086" cy="370307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104" y="2072441"/>
            <a:ext cx="8154737" cy="1911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79" y="4126829"/>
            <a:ext cx="8084962" cy="2406320"/>
          </a:xfrm>
          <a:prstGeom prst="rect">
            <a:avLst/>
          </a:prstGeom>
        </p:spPr>
      </p:pic>
      <p:sp>
        <p:nvSpPr>
          <p:cNvPr id="15" name="Smiley Face 14"/>
          <p:cNvSpPr/>
          <p:nvPr/>
        </p:nvSpPr>
        <p:spPr>
          <a:xfrm>
            <a:off x="4227475" y="6198933"/>
            <a:ext cx="430086" cy="370307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miley Face 17"/>
          <p:cNvSpPr/>
          <p:nvPr/>
        </p:nvSpPr>
        <p:spPr>
          <a:xfrm>
            <a:off x="6585665" y="6176207"/>
            <a:ext cx="430086" cy="370307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09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C -0.00017 -4.81481E-6 0.12309 -0.00162 0.10382 -0.00185 C 0.08455 -0.00208 -0.11528 -0.00185 -0.11545 -0.00185 C -0.11562 -0.00185 0.10226 -0.00185 0.10243 -0.00185 C 0.10261 -0.00185 -0.11441 -0.00185 -0.11389 -0.00185 C -0.11337 -0.00185 0.10556 -0.00185 0.10538 -0.00185 C 0.10521 -0.00185 -0.11562 -0.00208 -0.11545 -0.00185 C -0.11528 -0.00162 0.10625 -4.81481E-6 0.10677 -4.81481E-6 C 0.10729 -4.81481E-6 -0.11233 -0.00162 -0.1125 -0.00185 C -0.11267 -0.00208 0.08681 -0.00208 0.10538 -0.00185 C 0.12396 -0.00162 0.00017 -4.81481E-6 -1.11111E-6 -4.81481E-6 Z " pathEditMode="relative" ptsTypes="aaaaaaaaa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C -0.00017 -4.81481E-6 0.12309 -0.00162 0.10382 -0.00185 C 0.08455 -0.00208 -0.11528 -0.00185 -0.11545 -0.00185 C -0.11562 -0.00185 0.10226 -0.00185 0.10243 -0.00185 C 0.10261 -0.00185 -0.11441 -0.00185 -0.11389 -0.00185 C -0.11337 -0.00185 0.10556 -0.00185 0.10538 -0.00185 C 0.10521 -0.00185 -0.11562 -0.00208 -0.11545 -0.00185 C -0.11528 -0.00162 0.10625 -4.81481E-6 0.10677 -4.81481E-6 C 0.10729 -4.81481E-6 -0.11233 -0.00162 -0.1125 -0.00185 C -0.11267 -0.00208 0.08681 -0.00208 0.10538 -0.00185 C 0.12396 -0.00162 0.00017 -4.81481E-6 -1.11111E-6 -4.81481E-6 Z " pathEditMode="relative" ptsTypes="aaaaaaaaaaa">
                                      <p:cBhvr>
                                        <p:cTn id="2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-4.81481E-6 C -0.00017 -4.81481E-6 0.12309 -0.00162 0.10382 -0.00185 C 0.08455 -0.00208 -0.11528 -0.00185 -0.11545 -0.00185 C -0.11562 -0.00185 0.10226 -0.00185 0.10243 -0.00185 C 0.10261 -0.00185 -0.11441 -0.00185 -0.11389 -0.00185 C -0.11337 -0.00185 0.10556 -0.00185 0.10538 -0.00185 C 0.10521 -0.00185 -0.11562 -0.00208 -0.11545 -0.00185 C -0.11528 -0.00162 0.10625 -4.81481E-6 0.10677 -4.81481E-6 C 0.10729 -4.81481E-6 -0.11233 -0.00162 -0.1125 -0.00185 C -0.11267 -0.00208 0.08681 -0.00208 0.10538 -0.00185 C 0.12396 -0.00162 0.00017 -4.81481E-6 -1.11111E-6 -4.81481E-6 Z " pathEditMode="relative" ptsTypes="aaaaaaaaa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5" grpId="0" animBg="1"/>
      <p:bldP spid="15" grpId="1" animBg="1"/>
      <p:bldP spid="18" grpId="0" animBg="1"/>
      <p:bldP spid="18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1127302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Quantum number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s label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state</a:t>
            </a:r>
            <a:endParaRPr lang="en-GB" sz="28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4,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third excited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state</a:t>
            </a:r>
          </a:p>
        </p:txBody>
      </p:sp>
      <p:sp>
        <p:nvSpPr>
          <p:cNvPr id="17" name="Smiley Face 16"/>
          <p:cNvSpPr/>
          <p:nvPr/>
        </p:nvSpPr>
        <p:spPr>
          <a:xfrm>
            <a:off x="1748973" y="6285159"/>
            <a:ext cx="430086" cy="370307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88" y="2019968"/>
            <a:ext cx="8202612" cy="211087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12" y="4634497"/>
            <a:ext cx="8138688" cy="1967497"/>
          </a:xfrm>
          <a:prstGeom prst="rect">
            <a:avLst/>
          </a:prstGeom>
        </p:spPr>
      </p:pic>
      <p:sp>
        <p:nvSpPr>
          <p:cNvPr id="13" name="Smiley Face 12"/>
          <p:cNvSpPr/>
          <p:nvPr/>
        </p:nvSpPr>
        <p:spPr>
          <a:xfrm>
            <a:off x="3559057" y="6285159"/>
            <a:ext cx="430086" cy="370307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miley Face 13"/>
          <p:cNvSpPr/>
          <p:nvPr/>
        </p:nvSpPr>
        <p:spPr>
          <a:xfrm>
            <a:off x="5342404" y="6285159"/>
            <a:ext cx="430086" cy="370307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miley Face 18"/>
          <p:cNvSpPr/>
          <p:nvPr/>
        </p:nvSpPr>
        <p:spPr>
          <a:xfrm>
            <a:off x="7165857" y="6256418"/>
            <a:ext cx="430086" cy="370307"/>
          </a:xfrm>
          <a:prstGeom prst="smileyFace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</a:schemeClr>
              </a:gs>
              <a:gs pos="10000">
                <a:schemeClr val="accent1">
                  <a:tint val="50000"/>
                  <a:shade val="100000"/>
                  <a:satMod val="35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05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C -0.00122 -0.00023 0.09566 0.00162 0.08038 0.00185 C 0.0651 0.00208 -0.09184 0.00185 -0.09201 0.00185 C -0.09219 0.00185 0.07847 0.00185 0.07899 0.00185 C 0.07951 0.00185 -0.08924 0.00185 -0.08924 0.00185 C -0.08924 0.00185 0.07986 0.00185 0.07899 0.00185 C 0.07812 0.00185 -0.09549 0.00162 -0.09497 0.00185 C -0.09445 0.00208 0.08073 0.0037 0.08194 0.00393 C 0.08316 0.00417 -0.08854 0.00393 -0.08767 0.00393 C -0.08681 0.00393 0.07257 0.00393 0.08767 0.00393 C 0.10278 0.00393 0.00121 0.00023 -2.22222E-6 -1.48148E-6 Z " pathEditMode="relative" ptsTypes="aaaaaaaaaaa">
                                      <p:cBhvr>
                                        <p:cTn id="6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C -0.00122 -0.00023 0.09566 0.00162 0.08038 0.00185 C 0.0651 0.00208 -0.09184 0.00185 -0.09201 0.00185 C -0.09219 0.00185 0.07847 0.00185 0.07899 0.00185 C 0.07951 0.00185 -0.08924 0.00185 -0.08924 0.00185 C -0.08924 0.00185 0.07986 0.00185 0.07899 0.00185 C 0.07812 0.00185 -0.09549 0.00162 -0.09497 0.00185 C -0.09445 0.00208 0.08073 0.0037 0.08194 0.00393 C 0.08316 0.00417 -0.08854 0.00393 -0.08767 0.00393 C -0.08681 0.00393 0.07257 0.00393 0.08767 0.00393 C 0.10278 0.00393 0.00121 0.00023 -2.22222E-6 -1.48148E-6 Z " pathEditMode="relative" ptsTypes="aaaaaaaaaaa"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C -0.00122 -0.00023 0.09566 0.00162 0.08038 0.00185 C 0.0651 0.00208 -0.09184 0.00185 -0.09201 0.00185 C -0.09219 0.00185 0.07847 0.00185 0.07899 0.00185 C 0.07951 0.00185 -0.08924 0.00185 -0.08924 0.00185 C -0.08924 0.00185 0.07986 0.00185 0.07899 0.00185 C 0.07812 0.00185 -0.09549 0.00162 -0.09497 0.00185 C -0.09445 0.00208 0.08073 0.0037 0.08194 0.00393 C 0.08316 0.00417 -0.08854 0.00393 -0.08767 0.00393 C -0.08681 0.00393 0.07257 0.00393 0.08767 0.00393 C 0.10278 0.00393 0.00121 0.00023 -2.22222E-6 -1.48148E-6 Z " pathEditMode="relative" ptsTypes="aaaaaaaaaaa">
                                      <p:cBhvr>
                                        <p:cTn id="10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-1.48148E-6 C -0.00122 -0.00023 0.09566 0.00162 0.08038 0.00185 C 0.0651 0.00208 -0.09184 0.00185 -0.09201 0.00185 C -0.09219 0.00185 0.07847 0.00185 0.07899 0.00185 C 0.07951 0.00185 -0.08924 0.00185 -0.08924 0.00185 C -0.08924 0.00185 0.07986 0.00185 0.07899 0.00185 C 0.07812 0.00185 -0.09549 0.00162 -0.09497 0.00185 C -0.09445 0.00208 0.08073 0.0037 0.08194 0.00393 C 0.08316 0.00417 -0.08854 0.00393 -0.08767 0.00393 C -0.08681 0.00393 0.07257 0.00393 0.08767 0.00393 C 0.10278 0.00393 0.00121 0.00023 -2.22222E-6 -1.48148E-6 Z " pathEditMode="relative" ptsTypes="aaaaaaaaaaa">
                                      <p:cBhvr>
                                        <p:cTn id="1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14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980254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For Particle in a box: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# nodes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– 1</a:t>
            </a:r>
            <a:endParaRPr lang="en-GB" sz="24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Energy increases as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GB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55263"/>
          <a:stretch/>
        </p:blipFill>
        <p:spPr>
          <a:xfrm>
            <a:off x="1069474" y="2588865"/>
            <a:ext cx="2045368" cy="409072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61370" y="6296892"/>
            <a:ext cx="67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= 1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074738" y="6016945"/>
            <a:ext cx="67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= 2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066722" y="5647212"/>
            <a:ext cx="67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= 3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080090" y="5113273"/>
            <a:ext cx="67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= 4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053354" y="4410095"/>
            <a:ext cx="67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= 5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3074738" y="3546495"/>
            <a:ext cx="67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= 6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053354" y="2530125"/>
            <a:ext cx="67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n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= 7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 rot="16200000">
            <a:off x="1890298" y="2278402"/>
            <a:ext cx="5301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…</a:t>
            </a:r>
            <a:endParaRPr lang="en-US" sz="2800" dirty="0"/>
          </a:p>
        </p:txBody>
      </p:sp>
      <p:sp>
        <p:nvSpPr>
          <p:cNvPr id="10" name="Rectangle 9"/>
          <p:cNvSpPr/>
          <p:nvPr/>
        </p:nvSpPr>
        <p:spPr>
          <a:xfrm rot="16200000">
            <a:off x="-400525" y="4882440"/>
            <a:ext cx="1876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E</a:t>
            </a:r>
            <a:r>
              <a:rPr lang="en-GB" sz="2400" i="1" baseline="-25000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units of  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5"/>
          <a:srcRect l="39734" r="21325"/>
          <a:stretch/>
        </p:blipFill>
        <p:spPr>
          <a:xfrm rot="16200000">
            <a:off x="227264" y="3458627"/>
            <a:ext cx="721895" cy="771525"/>
          </a:xfrm>
          <a:prstGeom prst="rect">
            <a:avLst/>
          </a:prstGeom>
        </p:spPr>
      </p:pic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4226539" y="2950635"/>
            <a:ext cx="4355987" cy="33595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Particle in a 1D box is a model for UV-Vis spectroscopy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Single electron atoms have a similar energetic structure</a:t>
            </a:r>
            <a:endParaRPr lang="en-GB" sz="2000" i="1" dirty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Large conjugated organic molecules have a similar energetic structure as well </a:t>
            </a:r>
            <a:endParaRPr lang="en-GB" sz="20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8877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3D box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16" name="Rectangle 5"/>
          <p:cNvSpPr>
            <a:spLocks noChangeArrowheads="1"/>
          </p:cNvSpPr>
          <p:nvPr/>
        </p:nvSpPr>
        <p:spPr bwMode="auto">
          <a:xfrm>
            <a:off x="103718" y="980254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will skip 2D boxes for now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Not much different than 3D and we use 3D as a model more often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066256" y="2005263"/>
            <a:ext cx="5166059" cy="4297111"/>
            <a:chOff x="2587625" y="2921000"/>
            <a:chExt cx="4064000" cy="3381374"/>
          </a:xfrm>
        </p:grpSpPr>
        <p:sp>
          <p:nvSpPr>
            <p:cNvPr id="27" name="Cube 26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2563404" y="3963744"/>
            <a:ext cx="1730375" cy="1873250"/>
            <a:chOff x="508000" y="3270250"/>
            <a:chExt cx="1730375" cy="1873250"/>
          </a:xfrm>
        </p:grpSpPr>
        <p:cxnSp>
          <p:nvCxnSpPr>
            <p:cNvPr id="32" name="Straight Connector 31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08000" y="4476750"/>
              <a:ext cx="588964" cy="66675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/>
          <p:cNvSpPr/>
          <p:nvPr/>
        </p:nvSpPr>
        <p:spPr>
          <a:xfrm>
            <a:off x="4103279" y="507564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dirty="0"/>
          </a:p>
        </p:txBody>
      </p:sp>
      <p:sp>
        <p:nvSpPr>
          <p:cNvPr id="36" name="Rectangle 35"/>
          <p:cNvSpPr/>
          <p:nvPr/>
        </p:nvSpPr>
        <p:spPr>
          <a:xfrm>
            <a:off x="2706279" y="3751674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dirty="0"/>
          </a:p>
        </p:txBody>
      </p:sp>
      <p:sp>
        <p:nvSpPr>
          <p:cNvPr id="37" name="Rectangle 36"/>
          <p:cNvSpPr/>
          <p:nvPr/>
        </p:nvSpPr>
        <p:spPr>
          <a:xfrm>
            <a:off x="2719103" y="5543634"/>
            <a:ext cx="344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dirty="0"/>
          </a:p>
        </p:txBody>
      </p:sp>
      <p:sp>
        <p:nvSpPr>
          <p:cNvPr id="38" name="Smiley Face 37"/>
          <p:cNvSpPr/>
          <p:nvPr/>
        </p:nvSpPr>
        <p:spPr>
          <a:xfrm>
            <a:off x="4103279" y="3751674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7205579" y="4867511"/>
            <a:ext cx="454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800" i="1" dirty="0"/>
          </a:p>
        </p:txBody>
      </p:sp>
      <p:sp>
        <p:nvSpPr>
          <p:cNvPr id="39" name="Rectangle 38"/>
          <p:cNvSpPr/>
          <p:nvPr/>
        </p:nvSpPr>
        <p:spPr>
          <a:xfrm>
            <a:off x="2724537" y="1743653"/>
            <a:ext cx="4545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800" i="1" dirty="0"/>
          </a:p>
        </p:txBody>
      </p:sp>
      <p:sp>
        <p:nvSpPr>
          <p:cNvPr id="40" name="Rectangle 39"/>
          <p:cNvSpPr/>
          <p:nvPr/>
        </p:nvSpPr>
        <p:spPr>
          <a:xfrm>
            <a:off x="1712059" y="6141954"/>
            <a:ext cx="4344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800" i="1" dirty="0"/>
          </a:p>
        </p:txBody>
      </p:sp>
      <p:sp>
        <p:nvSpPr>
          <p:cNvPr id="41" name="Rectangle 40"/>
          <p:cNvSpPr/>
          <p:nvPr/>
        </p:nvSpPr>
        <p:spPr>
          <a:xfrm>
            <a:off x="3219208" y="2144722"/>
            <a:ext cx="1520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 ≤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y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≤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endParaRPr lang="en-US" sz="2800" i="1" dirty="0"/>
          </a:p>
        </p:txBody>
      </p:sp>
      <p:sp>
        <p:nvSpPr>
          <p:cNvPr id="42" name="Rectangle 41"/>
          <p:cNvSpPr/>
          <p:nvPr/>
        </p:nvSpPr>
        <p:spPr>
          <a:xfrm>
            <a:off x="4688667" y="5212966"/>
            <a:ext cx="1520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 ≤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≤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endParaRPr lang="en-US" sz="2800" i="1" dirty="0"/>
          </a:p>
        </p:txBody>
      </p:sp>
      <p:sp>
        <p:nvSpPr>
          <p:cNvPr id="43" name="Rectangle 42"/>
          <p:cNvSpPr/>
          <p:nvPr/>
        </p:nvSpPr>
        <p:spPr>
          <a:xfrm>
            <a:off x="484188" y="5693581"/>
            <a:ext cx="15205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 ≤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z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≤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357401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1" animBg="1"/>
      <p:bldP spid="2" grpId="0"/>
      <p:bldP spid="39" grpId="0"/>
      <p:bldP spid="40" grpId="0"/>
      <p:bldP spid="41" grpId="0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3D box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r="66955" b="-10884"/>
          <a:stretch/>
        </p:blipFill>
        <p:spPr>
          <a:xfrm>
            <a:off x="3384198" y="1757949"/>
            <a:ext cx="1762644" cy="1089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33046"/>
          <a:stretch/>
        </p:blipFill>
        <p:spPr>
          <a:xfrm>
            <a:off x="5146842" y="1757949"/>
            <a:ext cx="3571356" cy="982579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980254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Inside the box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 = 0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Outside the box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V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= ∞</a:t>
            </a:r>
          </a:p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KE operator in 3D: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7894" y="2871738"/>
            <a:ext cx="6481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Now just set up the Schrodinger equation:</a:t>
            </a:r>
            <a:endParaRPr lang="en-US" sz="28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3883" y="3529096"/>
            <a:ext cx="1478712" cy="55558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36099" y="4218521"/>
            <a:ext cx="2082967" cy="60317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80605" y="5035820"/>
            <a:ext cx="1505284" cy="581587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3101491" y="4031209"/>
            <a:ext cx="758031" cy="1106199"/>
            <a:chOff x="3101491" y="4031209"/>
            <a:chExt cx="758031" cy="1106199"/>
          </a:xfrm>
        </p:grpSpPr>
        <p:cxnSp>
          <p:nvCxnSpPr>
            <p:cNvPr id="17" name="Straight Arrow Connector 16"/>
            <p:cNvCxnSpPr/>
            <p:nvPr/>
          </p:nvCxnSpPr>
          <p:spPr>
            <a:xfrm>
              <a:off x="3101491" y="4031209"/>
              <a:ext cx="574842" cy="7236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46616" y="4737298"/>
              <a:ext cx="31290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dirty="0">
                  <a:solidFill>
                    <a:srgbClr val="000000"/>
                  </a:solidFill>
                  <a:latin typeface="Times New Roman" pitchFamily="18" charset="0"/>
                </a:rPr>
                <a:t>0</a:t>
              </a:r>
              <a:endParaRPr lang="en-US" sz="2000" dirty="0"/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07518" y="5575140"/>
            <a:ext cx="2178384" cy="974857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4883198" y="5891281"/>
            <a:ext cx="36461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Schrodinger </a:t>
            </a:r>
            <a:r>
              <a:rPr lang="en-GB" dirty="0" err="1">
                <a:solidFill>
                  <a:srgbClr val="000000"/>
                </a:solidFill>
                <a:latin typeface="Times New Roman" pitchFamily="18" charset="0"/>
              </a:rPr>
              <a:t>eq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 for particle in 3D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372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Dimensions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Let’s get some terminology straight first: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Normally when we think of a “box”, we mean a 3D box: 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2587625" y="2921000"/>
            <a:ext cx="4064000" cy="3381374"/>
            <a:chOff x="2587625" y="2921000"/>
            <a:chExt cx="4064000" cy="3381374"/>
          </a:xfrm>
        </p:grpSpPr>
        <p:sp>
          <p:nvSpPr>
            <p:cNvPr id="3" name="Cube 2"/>
            <p:cNvSpPr/>
            <p:nvPr/>
          </p:nvSpPr>
          <p:spPr>
            <a:xfrm>
              <a:off x="2587625" y="2921000"/>
              <a:ext cx="4064000" cy="3381374"/>
            </a:xfrm>
            <a:prstGeom prst="cub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" name="Straight Connector 13"/>
            <p:cNvCxnSpPr/>
            <p:nvPr/>
          </p:nvCxnSpPr>
          <p:spPr>
            <a:xfrm flipH="1" flipV="1">
              <a:off x="3444875" y="5413375"/>
              <a:ext cx="3206750" cy="317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2587625" y="5429250"/>
              <a:ext cx="857250" cy="8731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2857500" y="4191000"/>
            <a:ext cx="1730375" cy="1873250"/>
            <a:chOff x="508000" y="3270250"/>
            <a:chExt cx="1730375" cy="1873250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508000" y="4476750"/>
              <a:ext cx="588964" cy="66675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4397375" y="530290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3000375" y="397893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dirty="0"/>
          </a:p>
        </p:txBody>
      </p:sp>
      <p:sp>
        <p:nvSpPr>
          <p:cNvPr id="41" name="Rectangle 40"/>
          <p:cNvSpPr/>
          <p:nvPr/>
        </p:nvSpPr>
        <p:spPr>
          <a:xfrm>
            <a:off x="3013199" y="5770890"/>
            <a:ext cx="3440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endParaRPr lang="en-US" sz="2800" dirty="0"/>
          </a:p>
        </p:txBody>
      </p:sp>
      <p:sp>
        <p:nvSpPr>
          <p:cNvPr id="42" name="Rectangle 41"/>
          <p:cNvSpPr/>
          <p:nvPr/>
        </p:nvSpPr>
        <p:spPr>
          <a:xfrm>
            <a:off x="276225" y="4327525"/>
            <a:ext cx="20897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3 dimensions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3D box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980254"/>
            <a:ext cx="8686800" cy="9715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Assuming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,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and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motion is independent, we can use separation of variables: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1020" y="1678739"/>
            <a:ext cx="3594100" cy="546100"/>
          </a:xfrm>
          <a:prstGeom prst="rect">
            <a:avLst/>
          </a:prstGeom>
        </p:spPr>
      </p:pic>
      <p:sp>
        <p:nvSpPr>
          <p:cNvPr id="21" name="Rectangle 5"/>
          <p:cNvSpPr>
            <a:spLocks noChangeArrowheads="1"/>
          </p:cNvSpPr>
          <p:nvPr/>
        </p:nvSpPr>
        <p:spPr bwMode="auto">
          <a:xfrm>
            <a:off x="256118" y="2335812"/>
            <a:ext cx="8686800" cy="9715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Substituting: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8360" y="2224839"/>
            <a:ext cx="2178384" cy="97485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368" y="3171656"/>
            <a:ext cx="9144000" cy="870370"/>
          </a:xfrm>
          <a:prstGeom prst="rect">
            <a:avLst/>
          </a:prstGeom>
        </p:spPr>
      </p:pic>
      <p:sp>
        <p:nvSpPr>
          <p:cNvPr id="23" name="Rectangle 5"/>
          <p:cNvSpPr>
            <a:spLocks noChangeArrowheads="1"/>
          </p:cNvSpPr>
          <p:nvPr/>
        </p:nvSpPr>
        <p:spPr bwMode="auto">
          <a:xfrm>
            <a:off x="0" y="4533582"/>
            <a:ext cx="8686800" cy="97153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Dividing through by: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/>
          <a:srcRect l="46848"/>
          <a:stretch/>
        </p:blipFill>
        <p:spPr>
          <a:xfrm>
            <a:off x="3196389" y="4437982"/>
            <a:ext cx="1910355" cy="546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994" y="5222374"/>
            <a:ext cx="75311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65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3D box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980255"/>
            <a:ext cx="8686800" cy="543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just 3 Schrodinger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eqs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in one!</a:t>
            </a:r>
          </a:p>
        </p:txBody>
      </p:sp>
      <p:sp>
        <p:nvSpPr>
          <p:cNvPr id="2" name="Rectangle 1"/>
          <p:cNvSpPr/>
          <p:nvPr/>
        </p:nvSpPr>
        <p:spPr>
          <a:xfrm>
            <a:off x="1168076" y="2132260"/>
            <a:ext cx="1685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One for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81444" y="3314020"/>
            <a:ext cx="1685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One for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21548" y="4639280"/>
            <a:ext cx="16850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One for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56118" y="5624444"/>
            <a:ext cx="8686800" cy="91271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These are just for 1D particles in a box and we have solved them already!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b="72690"/>
          <a:stretch/>
        </p:blipFill>
        <p:spPr>
          <a:xfrm>
            <a:off x="3000544" y="1965935"/>
            <a:ext cx="3276600" cy="988486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 rotWithShape="1">
          <a:blip r:embed="rId4"/>
          <a:srcRect t="30265" b="36125"/>
          <a:stretch/>
        </p:blipFill>
        <p:spPr>
          <a:xfrm>
            <a:off x="3000544" y="3061368"/>
            <a:ext cx="3276600" cy="1216528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/>
          <a:srcRect t="63875"/>
          <a:stretch/>
        </p:blipFill>
        <p:spPr>
          <a:xfrm>
            <a:off x="3000544" y="4277895"/>
            <a:ext cx="3276600" cy="1307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50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3D box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980255"/>
            <a:ext cx="8686800" cy="543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Wave functions and energies for particle in a 3D box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: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b="40725"/>
          <a:stretch/>
        </p:blipFill>
        <p:spPr>
          <a:xfrm>
            <a:off x="791662" y="1441785"/>
            <a:ext cx="4777224" cy="321042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/>
          <a:srcRect t="59274" b="20239"/>
          <a:stretch/>
        </p:blipFill>
        <p:spPr>
          <a:xfrm>
            <a:off x="791662" y="4652211"/>
            <a:ext cx="4777224" cy="110957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t="79761"/>
          <a:stretch/>
        </p:blipFill>
        <p:spPr>
          <a:xfrm>
            <a:off x="797011" y="5761789"/>
            <a:ext cx="4777224" cy="1096211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3823368" y="1697789"/>
            <a:ext cx="748632" cy="2847474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/>
          <p:cNvSpPr/>
          <p:nvPr/>
        </p:nvSpPr>
        <p:spPr>
          <a:xfrm>
            <a:off x="5574235" y="4791242"/>
            <a:ext cx="748632" cy="9705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Brace 19"/>
          <p:cNvSpPr/>
          <p:nvPr/>
        </p:nvSpPr>
        <p:spPr>
          <a:xfrm>
            <a:off x="3726721" y="5887452"/>
            <a:ext cx="748632" cy="97054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413700" y="2835908"/>
            <a:ext cx="20827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err="1">
                <a:solidFill>
                  <a:srgbClr val="000000"/>
                </a:solidFill>
                <a:latin typeface="Times New Roman" pitchFamily="18" charset="0"/>
              </a:rPr>
              <a:t>eigenfunctions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6322867" y="4985086"/>
            <a:ext cx="16892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eigenvalues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4470004" y="6094664"/>
            <a:ext cx="36345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>
                <a:solidFill>
                  <a:srgbClr val="000000"/>
                </a:solidFill>
                <a:latin typeface="Times New Roman" pitchFamily="18" charset="0"/>
              </a:rPr>
              <a:t>eigenvalues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if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a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b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c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=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4375582" y="1787798"/>
            <a:ext cx="209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n</a:t>
            </a:r>
            <a:r>
              <a:rPr lang="en-US" sz="2400" i="1" baseline="-25000" dirty="0" err="1">
                <a:latin typeface="Times New Roman"/>
                <a:cs typeface="Times New Roman"/>
              </a:rPr>
              <a:t>x</a:t>
            </a:r>
            <a:r>
              <a:rPr lang="en-US" sz="2400" dirty="0">
                <a:latin typeface="Times New Roman"/>
                <a:cs typeface="Times New Roman"/>
              </a:rPr>
              <a:t> = {1,2,3,…}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375582" y="2605076"/>
            <a:ext cx="209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n</a:t>
            </a:r>
            <a:r>
              <a:rPr lang="en-US" sz="2400" i="1" baseline="-25000" dirty="0" err="1">
                <a:latin typeface="Times New Roman"/>
                <a:cs typeface="Times New Roman"/>
              </a:rPr>
              <a:t>y</a:t>
            </a:r>
            <a:r>
              <a:rPr lang="en-US" sz="2400" dirty="0">
                <a:latin typeface="Times New Roman"/>
                <a:cs typeface="Times New Roman"/>
              </a:rPr>
              <a:t> = {1,2,3,…}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75582" y="3914273"/>
            <a:ext cx="20789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err="1">
                <a:latin typeface="Times New Roman"/>
                <a:cs typeface="Times New Roman"/>
              </a:rPr>
              <a:t>n</a:t>
            </a:r>
            <a:r>
              <a:rPr lang="en-US" sz="2400" i="1" baseline="-25000" dirty="0" err="1">
                <a:latin typeface="Times New Roman"/>
                <a:cs typeface="Times New Roman"/>
              </a:rPr>
              <a:t>z</a:t>
            </a:r>
            <a:r>
              <a:rPr lang="en-US" sz="2400" dirty="0">
                <a:latin typeface="Times New Roman"/>
                <a:cs typeface="Times New Roman"/>
              </a:rPr>
              <a:t> = {1,2,3,…}</a:t>
            </a:r>
          </a:p>
        </p:txBody>
      </p:sp>
      <p:cxnSp>
        <p:nvCxnSpPr>
          <p:cNvPr id="23" name="Straight Connector 22"/>
          <p:cNvCxnSpPr/>
          <p:nvPr/>
        </p:nvCxnSpPr>
        <p:spPr>
          <a:xfrm>
            <a:off x="4572000" y="3120213"/>
            <a:ext cx="1882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1890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8" grpId="0" animBg="1"/>
      <p:bldP spid="20" grpId="0" animBg="1"/>
      <p:bldP spid="10" grpId="0"/>
      <p:bldP spid="21" grpId="0"/>
      <p:bldP spid="22" grpId="0"/>
      <p:bldP spid="11" grpId="0"/>
      <p:bldP spid="24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2D/3D box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87199"/>
            <a:ext cx="8686800" cy="543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Particle in a 2D box is exactly the same analysis, just ignore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z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.</a:t>
            </a: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03718" y="1569454"/>
            <a:ext cx="8686800" cy="543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What do all these wave functions look like?</a:t>
            </a:r>
          </a:p>
        </p:txBody>
      </p:sp>
      <p:sp>
        <p:nvSpPr>
          <p:cNvPr id="7" name="Rectangle 6"/>
          <p:cNvSpPr/>
          <p:nvPr/>
        </p:nvSpPr>
        <p:spPr>
          <a:xfrm>
            <a:off x="2505682" y="6317916"/>
            <a:ext cx="4487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2D box wave function/density examples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1664920" y="2297579"/>
            <a:ext cx="18812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baseline="-25000" dirty="0" err="1">
                <a:solidFill>
                  <a:srgbClr val="000000"/>
                </a:solidFill>
                <a:latin typeface="Times New Roman" pitchFamily="18" charset="0"/>
              </a:rPr>
              <a:t>nx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=3,ny=2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6053013" y="2351051"/>
            <a:ext cx="163161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baseline="-25000" dirty="0" err="1">
                <a:solidFill>
                  <a:srgbClr val="000000"/>
                </a:solidFill>
                <a:latin typeface="Times New Roman" pitchFamily="18" charset="0"/>
              </a:rPr>
              <a:t>nx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=3,ny=2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</a:rPr>
              <a:t>2</a:t>
            </a:r>
            <a:endParaRPr lang="en-US" sz="2400" baseline="300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/>
          <a:srcRect t="3791" r="3600"/>
          <a:stretch/>
        </p:blipFill>
        <p:spPr>
          <a:xfrm>
            <a:off x="103718" y="2954421"/>
            <a:ext cx="4200914" cy="312099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4281" y="3246736"/>
            <a:ext cx="4119047" cy="293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127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2D/3D box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966887"/>
            <a:ext cx="8686800" cy="543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Particle in a 2D box, wave function contours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77893" y="6317916"/>
            <a:ext cx="54023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2D box wave function/density contour examples</a:t>
            </a:r>
            <a:endParaRPr lang="en-US" sz="20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239" y="1550737"/>
            <a:ext cx="2279985" cy="220157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432" y="1529808"/>
            <a:ext cx="2235616" cy="224779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3075222" y="1196016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270903" y="1720779"/>
            <a:ext cx="1553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1, </a:t>
            </a:r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1</a:t>
            </a:r>
            <a:endParaRPr lang="en-US" sz="2000" dirty="0"/>
          </a:p>
        </p:txBody>
      </p:sp>
      <p:sp>
        <p:nvSpPr>
          <p:cNvPr id="18" name="Rectangle 17"/>
          <p:cNvSpPr/>
          <p:nvPr/>
        </p:nvSpPr>
        <p:spPr>
          <a:xfrm>
            <a:off x="5295984" y="1199592"/>
            <a:ext cx="548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Symbol" charset="2"/>
                <a:cs typeface="Symbol" charset="2"/>
              </a:rPr>
              <a:t>|</a:t>
            </a:r>
            <a:r>
              <a:rPr lang="en-GB" sz="20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000" dirty="0">
                <a:solidFill>
                  <a:srgbClr val="000000"/>
                </a:solidFill>
                <a:latin typeface="Symbol" charset="2"/>
                <a:cs typeface="Symbol" charset="2"/>
              </a:rPr>
              <a:t>|</a:t>
            </a:r>
            <a:r>
              <a:rPr lang="en-GB" sz="2000" baseline="30000" dirty="0">
                <a:solidFill>
                  <a:srgbClr val="000000"/>
                </a:solidFill>
                <a:latin typeface="Symbol" charset="2"/>
                <a:cs typeface="Symbol" charset="2"/>
              </a:rPr>
              <a:t>2</a:t>
            </a:r>
            <a:endParaRPr lang="en-US" sz="2000" baseline="30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8101" y="4178003"/>
            <a:ext cx="2106003" cy="209980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270903" y="4339258"/>
            <a:ext cx="1553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1, </a:t>
            </a:r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2</a:t>
            </a:r>
            <a:endParaRPr lang="en-US" sz="2000" dirty="0"/>
          </a:p>
        </p:txBody>
      </p:sp>
      <p:sp>
        <p:nvSpPr>
          <p:cNvPr id="21" name="Rectangle 20"/>
          <p:cNvSpPr/>
          <p:nvPr/>
        </p:nvSpPr>
        <p:spPr>
          <a:xfrm>
            <a:off x="3044724" y="3816203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endParaRPr lang="en-US" sz="20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3698" y="4178003"/>
            <a:ext cx="2060350" cy="2084805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6703535" y="4339258"/>
            <a:ext cx="1553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2, </a:t>
            </a:r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1</a:t>
            </a:r>
            <a:endParaRPr lang="en-US" sz="2000" dirty="0"/>
          </a:p>
        </p:txBody>
      </p:sp>
      <p:sp>
        <p:nvSpPr>
          <p:cNvPr id="23" name="Rectangle 22"/>
          <p:cNvSpPr/>
          <p:nvPr/>
        </p:nvSpPr>
        <p:spPr>
          <a:xfrm>
            <a:off x="5483052" y="3808187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6860658" y="3301999"/>
            <a:ext cx="20234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These two have the</a:t>
            </a:r>
          </a:p>
          <a:p>
            <a:r>
              <a:rPr lang="en-US" dirty="0">
                <a:latin typeface="Times New Roman"/>
                <a:cs typeface="Times New Roman"/>
              </a:rPr>
              <a:t>same energy!</a:t>
            </a:r>
          </a:p>
        </p:txBody>
      </p:sp>
      <p:cxnSp>
        <p:nvCxnSpPr>
          <p:cNvPr id="25" name="Straight Arrow Connector 24"/>
          <p:cNvCxnSpPr>
            <a:stCxn id="12" idx="1"/>
          </p:cNvCxnSpPr>
          <p:nvPr/>
        </p:nvCxnSpPr>
        <p:spPr>
          <a:xfrm flipH="1">
            <a:off x="3458660" y="3625165"/>
            <a:ext cx="3401998" cy="4522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1"/>
            <a:endCxn id="23" idx="3"/>
          </p:cNvCxnSpPr>
          <p:nvPr/>
        </p:nvCxnSpPr>
        <p:spPr>
          <a:xfrm flipH="1">
            <a:off x="5866490" y="3625165"/>
            <a:ext cx="994168" cy="38307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289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0" grpId="0"/>
      <p:bldP spid="21" grpId="0"/>
      <p:bldP spid="22" grpId="0"/>
      <p:bldP spid="23" grpId="0"/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2D/3D box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966887"/>
            <a:ext cx="8686800" cy="543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Particle in a 2D box, wave function contours</a:t>
            </a:r>
          </a:p>
        </p:txBody>
      </p:sp>
      <p:sp>
        <p:nvSpPr>
          <p:cNvPr id="7" name="Rectangle 6"/>
          <p:cNvSpPr/>
          <p:nvPr/>
        </p:nvSpPr>
        <p:spPr>
          <a:xfrm>
            <a:off x="2077893" y="6317916"/>
            <a:ext cx="4547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2D box wave function contour examples</a:t>
            </a:r>
            <a:endParaRPr lang="en-US" sz="2000" b="1" dirty="0"/>
          </a:p>
        </p:txBody>
      </p:sp>
      <p:sp>
        <p:nvSpPr>
          <p:cNvPr id="16" name="Rectangle 15"/>
          <p:cNvSpPr/>
          <p:nvPr/>
        </p:nvSpPr>
        <p:spPr>
          <a:xfrm>
            <a:off x="4284951" y="1457161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endParaRPr lang="en-US" sz="2000" dirty="0"/>
          </a:p>
        </p:txBody>
      </p:sp>
      <p:sp>
        <p:nvSpPr>
          <p:cNvPr id="17" name="Rectangle 16"/>
          <p:cNvSpPr/>
          <p:nvPr/>
        </p:nvSpPr>
        <p:spPr>
          <a:xfrm>
            <a:off x="3746688" y="4429789"/>
            <a:ext cx="1553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2, </a:t>
            </a:r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2</a:t>
            </a:r>
            <a:endParaRPr lang="en-US" sz="2000" dirty="0"/>
          </a:p>
        </p:txBody>
      </p:sp>
      <p:sp>
        <p:nvSpPr>
          <p:cNvPr id="24" name="Rectangle 23"/>
          <p:cNvSpPr/>
          <p:nvPr/>
        </p:nvSpPr>
        <p:spPr>
          <a:xfrm>
            <a:off x="724822" y="4429789"/>
            <a:ext cx="1553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3, </a:t>
            </a:r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1</a:t>
            </a:r>
            <a:endParaRPr lang="en-US" sz="2000" dirty="0"/>
          </a:p>
        </p:txBody>
      </p:sp>
      <p:sp>
        <p:nvSpPr>
          <p:cNvPr id="26" name="Rectangle 25"/>
          <p:cNvSpPr/>
          <p:nvPr/>
        </p:nvSpPr>
        <p:spPr>
          <a:xfrm>
            <a:off x="6745782" y="4430645"/>
            <a:ext cx="15533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1, </a:t>
            </a:r>
            <a:r>
              <a:rPr lang="en-GB" sz="2000" i="1" dirty="0" err="1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i="1" baseline="-25000" dirty="0" err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3</a:t>
            </a:r>
            <a:endParaRPr lang="en-US" sz="2000" dirty="0"/>
          </a:p>
        </p:txBody>
      </p:sp>
      <p:sp>
        <p:nvSpPr>
          <p:cNvPr id="28" name="Rectangle 27"/>
          <p:cNvSpPr/>
          <p:nvPr/>
        </p:nvSpPr>
        <p:spPr>
          <a:xfrm>
            <a:off x="7391788" y="1470529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endParaRPr lang="en-US" sz="2000" dirty="0"/>
          </a:p>
        </p:txBody>
      </p:sp>
      <p:sp>
        <p:nvSpPr>
          <p:cNvPr id="29" name="Rectangle 28"/>
          <p:cNvSpPr/>
          <p:nvPr/>
        </p:nvSpPr>
        <p:spPr>
          <a:xfrm>
            <a:off x="1234281" y="1510633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endParaRPr lang="en-US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1234281" y="5427569"/>
            <a:ext cx="65585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/>
                <a:cs typeface="Times New Roman"/>
              </a:rPr>
              <a:t>Wave functions with different quantum numbers but the same energy are called </a:t>
            </a:r>
            <a:r>
              <a:rPr lang="en-US" sz="2400" b="1" dirty="0">
                <a:latin typeface="Times New Roman"/>
                <a:cs typeface="Times New Roman"/>
              </a:rPr>
              <a:t>degenerate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4947" y="1841791"/>
            <a:ext cx="2639055" cy="265476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848" y="1868527"/>
            <a:ext cx="2580364" cy="25879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060" y="1910743"/>
            <a:ext cx="2587458" cy="2579803"/>
          </a:xfrm>
          <a:prstGeom prst="rect">
            <a:avLst/>
          </a:prstGeom>
        </p:spPr>
      </p:pic>
      <p:cxnSp>
        <p:nvCxnSpPr>
          <p:cNvPr id="30" name="Straight Arrow Connector 29"/>
          <p:cNvCxnSpPr>
            <a:stCxn id="11" idx="0"/>
          </p:cNvCxnSpPr>
          <p:nvPr/>
        </p:nvCxnSpPr>
        <p:spPr>
          <a:xfrm flipH="1" flipV="1">
            <a:off x="2278168" y="4652211"/>
            <a:ext cx="2235387" cy="7753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1" idx="0"/>
            <a:endCxn id="26" idx="1"/>
          </p:cNvCxnSpPr>
          <p:nvPr/>
        </p:nvCxnSpPr>
        <p:spPr>
          <a:xfrm flipV="1">
            <a:off x="4513555" y="4630700"/>
            <a:ext cx="2232227" cy="7968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47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2D/3D box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8" y="1060463"/>
            <a:ext cx="8686800" cy="54374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3D box wave function contour plots:</a:t>
            </a:r>
          </a:p>
        </p:txBody>
      </p:sp>
      <p:sp>
        <p:nvSpPr>
          <p:cNvPr id="7" name="Rectangle 6"/>
          <p:cNvSpPr/>
          <p:nvPr/>
        </p:nvSpPr>
        <p:spPr>
          <a:xfrm>
            <a:off x="2505682" y="5930244"/>
            <a:ext cx="44879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3D box wave function/density examples</a:t>
            </a:r>
            <a:endParaRPr lang="en-US" sz="2000" b="1" dirty="0"/>
          </a:p>
        </p:txBody>
      </p:sp>
      <p:sp>
        <p:nvSpPr>
          <p:cNvPr id="11" name="Rectangle 10"/>
          <p:cNvSpPr/>
          <p:nvPr/>
        </p:nvSpPr>
        <p:spPr>
          <a:xfrm>
            <a:off x="274604" y="1714736"/>
            <a:ext cx="339037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baseline="-25000" dirty="0" err="1">
                <a:solidFill>
                  <a:srgbClr val="000000"/>
                </a:solidFill>
                <a:latin typeface="Times New Roman" pitchFamily="18" charset="0"/>
              </a:rPr>
              <a:t>nx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=3,ny=2,nz=1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y,z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= 0.84</a:t>
            </a:r>
            <a:endParaRPr lang="en-US" sz="2400" dirty="0"/>
          </a:p>
        </p:txBody>
      </p:sp>
      <p:sp>
        <p:nvSpPr>
          <p:cNvPr id="19" name="Rectangle 18"/>
          <p:cNvSpPr/>
          <p:nvPr/>
        </p:nvSpPr>
        <p:spPr>
          <a:xfrm>
            <a:off x="5628601" y="1722755"/>
            <a:ext cx="27301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|</a:t>
            </a:r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baseline="-25000" dirty="0" err="1">
                <a:solidFill>
                  <a:srgbClr val="000000"/>
                </a:solidFill>
                <a:latin typeface="Times New Roman" pitchFamily="18" charset="0"/>
              </a:rPr>
              <a:t>nx</a:t>
            </a:r>
            <a:r>
              <a:rPr lang="en-GB" sz="2400" baseline="-25000" dirty="0">
                <a:solidFill>
                  <a:srgbClr val="000000"/>
                </a:solidFill>
                <a:latin typeface="Times New Roman" pitchFamily="18" charset="0"/>
              </a:rPr>
              <a:t>=3,ny=2,nz=1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|</a:t>
            </a:r>
            <a:r>
              <a:rPr lang="en-GB" sz="2400" baseline="30000" dirty="0">
                <a:solidFill>
                  <a:srgbClr val="000000"/>
                </a:solidFill>
                <a:latin typeface="Times New Roman" pitchFamily="18" charset="0"/>
              </a:rPr>
              <a:t>2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= 0.7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0343"/>
          <a:stretch/>
        </p:blipFill>
        <p:spPr>
          <a:xfrm>
            <a:off x="414429" y="2282012"/>
            <a:ext cx="1941249" cy="2049376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000" y="3350814"/>
            <a:ext cx="2050987" cy="21971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8488" y="2384282"/>
            <a:ext cx="2806944" cy="3096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040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3D box degeneracy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03717" y="1060463"/>
            <a:ext cx="8826387" cy="1893958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The degeneracy of 3D box wave functions grows quickly.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Degenerate energy levels in a 3D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i="1" u="sng" dirty="0">
                <a:solidFill>
                  <a:srgbClr val="000000"/>
                </a:solidFill>
                <a:latin typeface="Times New Roman" pitchFamily="18" charset="0"/>
              </a:rPr>
              <a:t>cube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satisfy a Diophantine equation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880961" y="2326529"/>
            <a:ext cx="3189909" cy="908215"/>
            <a:chOff x="4159066" y="3007893"/>
            <a:chExt cx="3189909" cy="90821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4"/>
            <a:srcRect l="12531" t="79761" r="70399"/>
            <a:stretch/>
          </p:blipFill>
          <p:spPr>
            <a:xfrm>
              <a:off x="6673352" y="3007893"/>
              <a:ext cx="675623" cy="908215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159066" y="3244334"/>
              <a:ext cx="262123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000" dirty="0">
                  <a:solidFill>
                    <a:srgbClr val="000000"/>
                  </a:solidFill>
                  <a:latin typeface="Times New Roman" pitchFamily="18" charset="0"/>
                </a:rPr>
                <a:t>With Energy in units of </a:t>
              </a:r>
              <a:endParaRPr lang="en-US" sz="2000" dirty="0"/>
            </a:p>
          </p:txBody>
        </p:sp>
      </p:grp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406" y="2404635"/>
            <a:ext cx="3349608" cy="63134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9078" y="3209759"/>
            <a:ext cx="4940311" cy="322045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49079" y="3209759"/>
            <a:ext cx="4940310" cy="317394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88936" y="3177220"/>
            <a:ext cx="5035404" cy="315756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16200000">
            <a:off x="1015993" y="4518521"/>
            <a:ext cx="1640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# of states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092357" y="6334780"/>
            <a:ext cx="12150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Energy</a:t>
            </a:r>
          </a:p>
        </p:txBody>
      </p:sp>
    </p:spTree>
    <p:extLst>
      <p:ext uri="{BB962C8B-B14F-4D97-AF65-F5344CB8AC3E}">
        <p14:creationId xmlns:p14="http://schemas.microsoft.com/office/powerpoint/2010/main" val="2830901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Dimensions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479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Let’s get some terminology straight first: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We can have a 2D and 1D box too:  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68375" y="3143250"/>
            <a:ext cx="3222625" cy="2492375"/>
            <a:chOff x="3429000" y="2921000"/>
            <a:chExt cx="3222625" cy="2492375"/>
          </a:xfrm>
        </p:grpSpPr>
        <p:cxnSp>
          <p:nvCxnSpPr>
            <p:cNvPr id="14" name="Straight Connector 13"/>
            <p:cNvCxnSpPr/>
            <p:nvPr/>
          </p:nvCxnSpPr>
          <p:spPr>
            <a:xfrm flipH="1">
              <a:off x="3444875" y="5397500"/>
              <a:ext cx="320675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3429000" y="2921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952500" y="4413250"/>
            <a:ext cx="1174750" cy="1206500"/>
            <a:chOff x="1063625" y="3270250"/>
            <a:chExt cx="1174750" cy="1206500"/>
          </a:xfrm>
        </p:grpSpPr>
        <p:cxnSp>
          <p:nvCxnSpPr>
            <p:cNvPr id="25" name="Straight Connector 24"/>
            <p:cNvCxnSpPr/>
            <p:nvPr/>
          </p:nvCxnSpPr>
          <p:spPr>
            <a:xfrm flipV="1">
              <a:off x="1079500" y="3270250"/>
              <a:ext cx="0" cy="120650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1063625" y="4476750"/>
              <a:ext cx="1174750" cy="0"/>
            </a:xfrm>
            <a:prstGeom prst="line">
              <a:avLst/>
            </a:prstGeom>
            <a:ln>
              <a:solidFill>
                <a:schemeClr val="tx1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/>
          <p:cNvSpPr/>
          <p:nvPr/>
        </p:nvSpPr>
        <p:spPr>
          <a:xfrm>
            <a:off x="1936750" y="552515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dirty="0"/>
          </a:p>
        </p:txBody>
      </p:sp>
      <p:sp>
        <p:nvSpPr>
          <p:cNvPr id="40" name="Rectangle 39"/>
          <p:cNvSpPr/>
          <p:nvPr/>
        </p:nvSpPr>
        <p:spPr>
          <a:xfrm>
            <a:off x="539750" y="4201180"/>
            <a:ext cx="3770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endParaRPr lang="en-US" sz="2800" dirty="0"/>
          </a:p>
        </p:txBody>
      </p:sp>
      <p:sp>
        <p:nvSpPr>
          <p:cNvPr id="42" name="Rectangle 41"/>
          <p:cNvSpPr/>
          <p:nvPr/>
        </p:nvSpPr>
        <p:spPr>
          <a:xfrm>
            <a:off x="1617283" y="3781276"/>
            <a:ext cx="155783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2D “box”</a:t>
            </a:r>
          </a:p>
          <a:p>
            <a:pPr algn="ctr"/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plane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 rot="10800000">
            <a:off x="952500" y="3112155"/>
            <a:ext cx="3222625" cy="2492375"/>
            <a:chOff x="5264150" y="2794000"/>
            <a:chExt cx="3222625" cy="2492375"/>
          </a:xfrm>
        </p:grpSpPr>
        <p:cxnSp>
          <p:nvCxnSpPr>
            <p:cNvPr id="19" name="Straight Connector 18"/>
            <p:cNvCxnSpPr/>
            <p:nvPr/>
          </p:nvCxnSpPr>
          <p:spPr>
            <a:xfrm flipV="1">
              <a:off x="5280025" y="5270500"/>
              <a:ext cx="3206750" cy="158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 flipV="1">
              <a:off x="5264150" y="2794000"/>
              <a:ext cx="15875" cy="24923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Straight Connector 25"/>
          <p:cNvCxnSpPr/>
          <p:nvPr/>
        </p:nvCxnSpPr>
        <p:spPr>
          <a:xfrm flipH="1">
            <a:off x="5378450" y="4169430"/>
            <a:ext cx="3206750" cy="15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346700" y="4169430"/>
            <a:ext cx="1174750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330950" y="419165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sz="2800" dirty="0"/>
          </a:p>
        </p:txBody>
      </p:sp>
      <p:sp>
        <p:nvSpPr>
          <p:cNvPr id="35" name="Rectangle 34"/>
          <p:cNvSpPr/>
          <p:nvPr/>
        </p:nvSpPr>
        <p:spPr>
          <a:xfrm>
            <a:off x="7068538" y="3277364"/>
            <a:ext cx="1570637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1D “box”</a:t>
            </a:r>
          </a:p>
          <a:p>
            <a:pPr algn="ctr"/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/>
            <a:endParaRPr lang="en-GB" sz="2800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/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a line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3465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2" grpId="0"/>
      <p:bldP spid="32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590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Let’s start with a 1D “Box”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14375" y="5708095"/>
            <a:ext cx="6858000" cy="15875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12750" y="1920072"/>
            <a:ext cx="681037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To be a “box” we have to have “walls”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98500" y="322262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556500" y="322262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125" y="2682875"/>
            <a:ext cx="12027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V = ∞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39238" y="2753301"/>
            <a:ext cx="12027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V = ∞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2274" y="572083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7406149" y="5656163"/>
            <a:ext cx="374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sz="2800" i="1" dirty="0"/>
          </a:p>
        </p:txBody>
      </p:sp>
      <p:sp>
        <p:nvSpPr>
          <p:cNvPr id="34" name="Rectangle 33"/>
          <p:cNvSpPr/>
          <p:nvPr/>
        </p:nvSpPr>
        <p:spPr>
          <a:xfrm>
            <a:off x="7853967" y="5362803"/>
            <a:ext cx="1062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-axis</a:t>
            </a:r>
            <a:endParaRPr lang="en-US" sz="28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93750" y="4873625"/>
            <a:ext cx="666002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2815242" y="4038828"/>
            <a:ext cx="32880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Length of the box is </a:t>
            </a: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93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29" grpId="0"/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5905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1D “Box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14375" y="5708095"/>
            <a:ext cx="6858000" cy="15875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98500" y="322262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556500" y="322262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125" y="2682875"/>
            <a:ext cx="12027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V = ∞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39238" y="2753301"/>
            <a:ext cx="12027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V = ∞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2274" y="572083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7406149" y="5656163"/>
            <a:ext cx="374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sz="2800" i="1" dirty="0"/>
          </a:p>
        </p:txBody>
      </p:sp>
      <p:sp>
        <p:nvSpPr>
          <p:cNvPr id="34" name="Rectangle 33"/>
          <p:cNvSpPr/>
          <p:nvPr/>
        </p:nvSpPr>
        <p:spPr>
          <a:xfrm>
            <a:off x="7853967" y="5362803"/>
            <a:ext cx="1062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-axis</a:t>
            </a:r>
            <a:endParaRPr lang="en-US" sz="2800" dirty="0"/>
          </a:p>
        </p:txBody>
      </p:sp>
      <p:sp>
        <p:nvSpPr>
          <p:cNvPr id="17" name="TextBox 16"/>
          <p:cNvSpPr txBox="1"/>
          <p:nvPr/>
        </p:nvSpPr>
        <p:spPr>
          <a:xfrm>
            <a:off x="3043513" y="3826451"/>
            <a:ext cx="250962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Times New Roman"/>
                <a:cs typeface="Times New Roman"/>
              </a:rPr>
              <a:t>Inside the box</a:t>
            </a:r>
          </a:p>
          <a:p>
            <a:pPr algn="ctr"/>
            <a:r>
              <a:rPr lang="en-US" sz="3200" dirty="0">
                <a:latin typeface="Times New Roman"/>
                <a:cs typeface="Times New Roman"/>
              </a:rPr>
              <a:t>V = 0</a:t>
            </a:r>
          </a:p>
        </p:txBody>
      </p:sp>
      <p:sp>
        <p:nvSpPr>
          <p:cNvPr id="2" name="Smiley Face 1"/>
          <p:cNvSpPr/>
          <p:nvPr/>
        </p:nvSpPr>
        <p:spPr>
          <a:xfrm>
            <a:off x="3984625" y="5198963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720954" y="6244054"/>
            <a:ext cx="33906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Put in the box a particle of mass </a:t>
            </a:r>
            <a:r>
              <a:rPr lang="en-US" i="1" dirty="0">
                <a:latin typeface="Times New Roman"/>
                <a:cs typeface="Times New Roman"/>
              </a:rPr>
              <a:t>m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4996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3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0" presetClass="path" presetSubtype="0" repeatCount="indefinite" accel="50000" decel="50000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2.77778E-6 8.67362E-19 C 0.12153 0.00046 0.39149 8.67362E-19 0.32465 8.67362E-19 C 0.25781 8.67362E-19 -0.40087 8.67362E-19 -0.40104 8.67362E-19 C -0.40139 8.67362E-19 0.32188 -0.00046 0.32292 8.67362E-19 C 0.32379 0.00046 -0.39705 0.00231 -0.39583 0.00231 C -0.39462 0.00231 0.33038 0.00046 0.32986 8.67362E-19 C 0.32934 -0.00046 -0.39896 8.67362E-19 -0.3993 8.67362E-19 C -0.4 8.67362E-19 0.32587 -0.00046 0.32622 8.67362E-19 C 0.32656 0.00046 -0.39809 0.00231 -0.39774 0.00231 C -0.39705 0.00231 0.3309 0.00069 0.32986 8.67362E-19 C 0.32865 -0.0007 -0.3493 -0.00185 -0.40451 -0.00232 C -0.45972 -0.00278 -0.12153 -0.00046 2.77778E-6 8.67362E-19 Z " pathEditMode="relative" ptsTypes="aaaaaaaaaaaa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animBg="1"/>
      <p:bldP spid="2" grpId="1" animBg="1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314450"/>
            <a:ext cx="8686800" cy="111163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>
                <a:solidFill>
                  <a:srgbClr val="000000"/>
                </a:solidFill>
                <a:latin typeface="Times New Roman" pitchFamily="18" charset="0"/>
              </a:rPr>
              <a:t>1D “Box”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Schrodinger equation: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14375" y="5708095"/>
            <a:ext cx="6858000" cy="15875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98500" y="322262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556500" y="322262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11125" y="2682875"/>
            <a:ext cx="12027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V = ∞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939238" y="2753301"/>
            <a:ext cx="1202773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V = ∞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2274" y="572083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7406149" y="5656163"/>
            <a:ext cx="374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sz="2800" i="1" dirty="0"/>
          </a:p>
        </p:txBody>
      </p:sp>
      <p:sp>
        <p:nvSpPr>
          <p:cNvPr id="34" name="Rectangle 33"/>
          <p:cNvSpPr/>
          <p:nvPr/>
        </p:nvSpPr>
        <p:spPr>
          <a:xfrm>
            <a:off x="7853967" y="5362803"/>
            <a:ext cx="1062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-axis</a:t>
            </a:r>
            <a:endParaRPr lang="en-US" sz="2800" dirty="0"/>
          </a:p>
        </p:txBody>
      </p:sp>
      <p:sp>
        <p:nvSpPr>
          <p:cNvPr id="2" name="Smiley Face 1"/>
          <p:cNvSpPr/>
          <p:nvPr/>
        </p:nvSpPr>
        <p:spPr>
          <a:xfrm>
            <a:off x="3984625" y="5198963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82954" y="6244054"/>
            <a:ext cx="192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Particle of mass </a:t>
            </a:r>
            <a:r>
              <a:rPr lang="en-US" i="1" dirty="0">
                <a:latin typeface="Times New Roman"/>
                <a:cs typeface="Times New Roman"/>
              </a:rPr>
              <a:t>m</a:t>
            </a:r>
            <a:endParaRPr lang="en-US" i="1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1812925"/>
            <a:ext cx="1631950" cy="6131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596" y="1770364"/>
            <a:ext cx="2298700" cy="6477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94947" y="2672337"/>
            <a:ext cx="25913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30213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For P.I.A.B: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76625" y="3287277"/>
            <a:ext cx="2857500" cy="10414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119079" y="3550166"/>
            <a:ext cx="2389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Rearrange a little:</a:t>
            </a:r>
            <a:endParaRPr lang="en-US" sz="2400" dirty="0"/>
          </a:p>
        </p:txBody>
      </p:sp>
      <p:sp>
        <p:nvSpPr>
          <p:cNvPr id="24" name="Rectangle 23"/>
          <p:cNvSpPr/>
          <p:nvPr/>
        </p:nvSpPr>
        <p:spPr>
          <a:xfrm>
            <a:off x="1738796" y="4406047"/>
            <a:ext cx="16212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This is just:</a:t>
            </a:r>
            <a:endParaRPr lang="en-US" sz="24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0888" y="4442758"/>
            <a:ext cx="1931988" cy="430348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90888" y="2313385"/>
            <a:ext cx="3492500" cy="11049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0888" y="2338785"/>
            <a:ext cx="27686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2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14375" y="6311345"/>
            <a:ext cx="6858000" cy="15875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98500" y="382587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556500" y="382587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2274" y="632408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7406149" y="6259413"/>
            <a:ext cx="374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sz="2800" i="1" dirty="0"/>
          </a:p>
        </p:txBody>
      </p:sp>
      <p:sp>
        <p:nvSpPr>
          <p:cNvPr id="34" name="Rectangle 33"/>
          <p:cNvSpPr/>
          <p:nvPr/>
        </p:nvSpPr>
        <p:spPr>
          <a:xfrm>
            <a:off x="7853967" y="5966053"/>
            <a:ext cx="1062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-axis</a:t>
            </a:r>
            <a:endParaRPr lang="en-US" sz="2800" dirty="0"/>
          </a:p>
        </p:txBody>
      </p:sp>
      <p:sp>
        <p:nvSpPr>
          <p:cNvPr id="2" name="Smiley Face 1"/>
          <p:cNvSpPr/>
          <p:nvPr/>
        </p:nvSpPr>
        <p:spPr>
          <a:xfrm>
            <a:off x="3984625" y="5802213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6476" y="1453297"/>
            <a:ext cx="3468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know the solution for 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65401" y="1932722"/>
            <a:ext cx="5185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Boundary conditions: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(0) = 0,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= 0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1424592" y="2457539"/>
            <a:ext cx="6429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General solution: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=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A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dirty="0" err="1">
                <a:solidFill>
                  <a:srgbClr val="000000"/>
                </a:solidFill>
                <a:latin typeface="Times New Roman" pitchFamily="18" charset="0"/>
              </a:rPr>
              <a:t>cos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+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sin(</a:t>
            </a:r>
            <a:r>
              <a:rPr lang="en-GB" sz="2400" i="1" dirty="0" err="1">
                <a:solidFill>
                  <a:srgbClr val="000000"/>
                </a:solidFill>
                <a:latin typeface="Symbol" charset="2"/>
                <a:cs typeface="Symbol" charset="2"/>
              </a:rPr>
              <a:t>b</a:t>
            </a:r>
            <a:r>
              <a:rPr lang="en-GB" sz="2400" i="1" dirty="0" err="1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103718" y="2919204"/>
            <a:ext cx="49446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First boundary condition knocks out this term: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5510386" y="297150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962594" y="2394039"/>
            <a:ext cx="611361" cy="6633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025" y="1437422"/>
            <a:ext cx="1866900" cy="55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29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7" grpId="0"/>
      <p:bldP spid="20" grpId="0"/>
      <p:bldP spid="21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14375" y="6311345"/>
            <a:ext cx="6858000" cy="15875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98500" y="382587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556500" y="382587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2274" y="632408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7406149" y="6259413"/>
            <a:ext cx="374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sz="2800" i="1" dirty="0"/>
          </a:p>
        </p:txBody>
      </p:sp>
      <p:sp>
        <p:nvSpPr>
          <p:cNvPr id="34" name="Rectangle 33"/>
          <p:cNvSpPr/>
          <p:nvPr/>
        </p:nvSpPr>
        <p:spPr>
          <a:xfrm>
            <a:off x="7853967" y="5966053"/>
            <a:ext cx="1062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-axis</a:t>
            </a:r>
            <a:endParaRPr lang="en-US" sz="2800" dirty="0"/>
          </a:p>
        </p:txBody>
      </p:sp>
      <p:sp>
        <p:nvSpPr>
          <p:cNvPr id="2" name="Smiley Face 1"/>
          <p:cNvSpPr/>
          <p:nvPr/>
        </p:nvSpPr>
        <p:spPr>
          <a:xfrm>
            <a:off x="3984625" y="5802213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6476" y="1453297"/>
            <a:ext cx="3468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know the solution for 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65401" y="1932722"/>
            <a:ext cx="5185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Boundary conditions: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(0) = 0,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= 0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1424592" y="2457539"/>
            <a:ext cx="642937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=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sin(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b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025" y="1437422"/>
            <a:ext cx="1866900" cy="5588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753601" y="3046293"/>
            <a:ext cx="28033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=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B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sin(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b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= 0</a:t>
            </a:r>
            <a:endParaRPr lang="en-US" sz="2400" dirty="0"/>
          </a:p>
        </p:txBody>
      </p:sp>
      <p:grpSp>
        <p:nvGrpSpPr>
          <p:cNvPr id="10" name="Group 9"/>
          <p:cNvGrpSpPr/>
          <p:nvPr/>
        </p:nvGrpSpPr>
        <p:grpSpPr>
          <a:xfrm>
            <a:off x="3715727" y="3030418"/>
            <a:ext cx="3287251" cy="461665"/>
            <a:chOff x="3715727" y="3030418"/>
            <a:chExt cx="3287251" cy="461665"/>
          </a:xfrm>
        </p:grpSpPr>
        <p:sp>
          <p:nvSpPr>
            <p:cNvPr id="22" name="Rectangle 21"/>
            <p:cNvSpPr/>
            <p:nvPr/>
          </p:nvSpPr>
          <p:spPr>
            <a:xfrm>
              <a:off x="3715727" y="3030418"/>
              <a:ext cx="328725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GB" sz="2400" dirty="0">
                  <a:solidFill>
                    <a:srgbClr val="000000"/>
                  </a:solidFill>
                  <a:latin typeface="Times New Roman" pitchFamily="18" charset="0"/>
                </a:rPr>
                <a:t>sin(  ) = 0 every </a:t>
              </a:r>
              <a:r>
                <a:rPr lang="en-GB" sz="2400" dirty="0">
                  <a:solidFill>
                    <a:srgbClr val="000000"/>
                  </a:solidFill>
                  <a:latin typeface="Symbol" charset="2"/>
                  <a:cs typeface="Symbol" charset="2"/>
                </a:rPr>
                <a:t>p</a:t>
              </a:r>
              <a:r>
                <a:rPr lang="en-GB" sz="2400" dirty="0">
                  <a:solidFill>
                    <a:srgbClr val="000000"/>
                  </a:solidFill>
                  <a:latin typeface="Times New Roman" pitchFamily="18" charset="0"/>
                </a:rPr>
                <a:t> units </a:t>
              </a:r>
              <a:endParaRPr lang="en-US" sz="2400" dirty="0"/>
            </a:p>
          </p:txBody>
        </p:sp>
        <p:sp>
          <p:nvSpPr>
            <p:cNvPr id="8" name="Oval 7"/>
            <p:cNvSpPr/>
            <p:nvPr/>
          </p:nvSpPr>
          <p:spPr>
            <a:xfrm flipV="1">
              <a:off x="4273550" y="3255843"/>
              <a:ext cx="100468" cy="100132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Rectangle 22"/>
          <p:cNvSpPr/>
          <p:nvPr/>
        </p:nvSpPr>
        <p:spPr>
          <a:xfrm>
            <a:off x="4502151" y="3507958"/>
            <a:ext cx="18827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/>
                <a:cs typeface="Times New Roman"/>
              </a:rPr>
              <a:t>=&gt;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b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=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p</a:t>
            </a:r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2367754" y="4033544"/>
            <a:ext cx="424205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000" i="1" dirty="0">
                <a:solidFill>
                  <a:srgbClr val="000000"/>
                </a:solidFill>
                <a:latin typeface="Times New Roman" pitchFamily="18" charset="0"/>
              </a:rPr>
              <a:t>n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 = {1,2,3,…} are </a:t>
            </a:r>
            <a:r>
              <a:rPr lang="en-GB" sz="2000" b="1" dirty="0">
                <a:solidFill>
                  <a:srgbClr val="000000"/>
                </a:solidFill>
                <a:latin typeface="Times New Roman" pitchFamily="18" charset="0"/>
              </a:rPr>
              <a:t>quantum numbers</a:t>
            </a:r>
            <a:r>
              <a:rPr lang="en-GB" sz="2000" dirty="0">
                <a:solidFill>
                  <a:srgbClr val="000000"/>
                </a:solidFill>
                <a:latin typeface="Times New Roman" pitchFamily="18" charset="0"/>
              </a:rPr>
              <a:t>!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6657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  <p:bldP spid="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3718" y="11641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Particle in a 1D box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714375" y="6311345"/>
            <a:ext cx="6858000" cy="15875"/>
          </a:xfrm>
          <a:prstGeom prst="line">
            <a:avLst/>
          </a:prstGeom>
          <a:ln w="38100" cmpd="sng"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698500" y="382587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H="1" flipV="1">
            <a:off x="7556500" y="3825875"/>
            <a:ext cx="15875" cy="25013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2274" y="632408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7406149" y="6259413"/>
            <a:ext cx="3747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endParaRPr lang="en-US" sz="2800" i="1" dirty="0"/>
          </a:p>
        </p:txBody>
      </p:sp>
      <p:sp>
        <p:nvSpPr>
          <p:cNvPr id="34" name="Rectangle 33"/>
          <p:cNvSpPr/>
          <p:nvPr/>
        </p:nvSpPr>
        <p:spPr>
          <a:xfrm>
            <a:off x="7853967" y="5966053"/>
            <a:ext cx="10621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-axis</a:t>
            </a:r>
            <a:endParaRPr lang="en-US" sz="2800" dirty="0"/>
          </a:p>
        </p:txBody>
      </p:sp>
      <p:sp>
        <p:nvSpPr>
          <p:cNvPr id="2" name="Smiley Face 1"/>
          <p:cNvSpPr/>
          <p:nvPr/>
        </p:nvSpPr>
        <p:spPr>
          <a:xfrm>
            <a:off x="3984625" y="5802213"/>
            <a:ext cx="914400" cy="914400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6476" y="1453297"/>
            <a:ext cx="34680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know the solution for 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636757" y="-1515328"/>
            <a:ext cx="1866900" cy="558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565401" y="1932722"/>
            <a:ext cx="51854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Boundary conditions: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 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(0) = 0, </a:t>
            </a:r>
            <a:r>
              <a:rPr lang="en-GB" sz="2400" i="1" dirty="0">
                <a:solidFill>
                  <a:srgbClr val="000000"/>
                </a:solidFill>
                <a:latin typeface="Symbol" charset="2"/>
                <a:cs typeface="Symbol" charset="2"/>
              </a:rPr>
              <a:t>y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) = 0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1424592" y="2551115"/>
            <a:ext cx="156993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025" y="1437422"/>
            <a:ext cx="1866900" cy="558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410" y="2457539"/>
            <a:ext cx="2895600" cy="77470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1036514" y="3357994"/>
            <a:ext cx="63138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We still have one more constant to worry about…</a:t>
            </a:r>
            <a:endParaRPr lang="en-US" sz="2400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743158" y="3012780"/>
            <a:ext cx="241467" cy="51648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927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8119</TotalTime>
  <Words>1081</Words>
  <Application>Microsoft Macintosh PowerPoint</Application>
  <PresentationFormat>On-screen Show (4:3)</PresentationFormat>
  <Paragraphs>198</Paragraphs>
  <Slides>27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Nicholas Petraco</cp:lastModifiedBy>
  <cp:revision>375</cp:revision>
  <dcterms:created xsi:type="dcterms:W3CDTF">2011-09-22T13:36:22Z</dcterms:created>
  <dcterms:modified xsi:type="dcterms:W3CDTF">2021-09-29T22:48:39Z</dcterms:modified>
</cp:coreProperties>
</file>