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7" r:id="rId9"/>
    <p:sldId id="289" r:id="rId10"/>
    <p:sldId id="288" r:id="rId11"/>
    <p:sldId id="290" r:id="rId12"/>
    <p:sldId id="286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 snapToObjects="1">
      <p:cViewPr>
        <p:scale>
          <a:sx n="80" d="100"/>
          <a:sy n="80" d="100"/>
        </p:scale>
        <p:origin x="-2464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Postulates of Quantum Mechanics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5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875" y="1943100"/>
            <a:ext cx="6191250" cy="41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8892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means conjugate</a:t>
            </a:r>
            <a:endParaRPr lang="en-GB" sz="2800" b="1" i="1" u="sng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7362" b="57362"/>
          <a:stretch/>
        </p:blipFill>
        <p:spPr>
          <a:xfrm>
            <a:off x="3336925" y="3460750"/>
            <a:ext cx="2171700" cy="730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64877"/>
          <a:stretch/>
        </p:blipFill>
        <p:spPr>
          <a:xfrm>
            <a:off x="3289300" y="4206874"/>
            <a:ext cx="2171700" cy="7270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39879" y="3835112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533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2714626"/>
            <a:ext cx="8686800" cy="881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Sum of all the little bits of probability “over all space” = 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4" y="3627438"/>
            <a:ext cx="3546990" cy="1396999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9625" y="5184776"/>
            <a:ext cx="7428443" cy="1165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This is called the </a:t>
            </a:r>
            <a:r>
              <a:rPr lang="en-GB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normalization condition</a:t>
            </a:r>
            <a:endParaRPr lang="en-GB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say the wave function must be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GB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ormalized</a:t>
            </a:r>
          </a:p>
        </p:txBody>
      </p:sp>
    </p:spTree>
    <p:extLst>
      <p:ext uri="{BB962C8B-B14F-4D97-AF65-F5344CB8AC3E}">
        <p14:creationId xmlns:p14="http://schemas.microsoft.com/office/powerpoint/2010/main" val="216156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263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Every observable satisfies an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-system.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Physical observables are eigenvalues of their operators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-system we are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MOST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interested in: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3876675"/>
            <a:ext cx="2197100" cy="825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10318" y="4674374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54798" y="5181084"/>
            <a:ext cx="7474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the Hamiltonian, whose eigenvalues are energies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954798" y="6166941"/>
            <a:ext cx="7474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Spectra are made up of energies!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136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1539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From statistics an average value is: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25" y="3508376"/>
            <a:ext cx="6042025" cy="1297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4" y="5533973"/>
            <a:ext cx="3756025" cy="120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013" y="3337957"/>
            <a:ext cx="4569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Discrete outcomes, like rolling dice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53013" y="5023830"/>
            <a:ext cx="5202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Continuous outcomes, like body weights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4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4"/>
            <a:ext cx="8686800" cy="195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Generalization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 of observables for quantum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mechanics:</a:t>
            </a:r>
            <a:endParaRPr lang="en-US" sz="2800" b="1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4187826"/>
            <a:ext cx="5118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4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2000250"/>
            <a:ext cx="3657600" cy="965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0623"/>
          <a:stretch/>
        </p:blipFill>
        <p:spPr>
          <a:xfrm>
            <a:off x="4032250" y="2972739"/>
            <a:ext cx="454025" cy="9851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r="75966" b="6344"/>
          <a:stretch/>
        </p:blipFill>
        <p:spPr>
          <a:xfrm>
            <a:off x="4000499" y="4376407"/>
            <a:ext cx="454026" cy="645783"/>
          </a:xfrm>
          <a:prstGeom prst="rect">
            <a:avLst/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22250" y="3181349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     ?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5900" y="3857624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                      ?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09550" y="4533899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     ? 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41300" y="5121274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average value of position?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You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eed: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225" y="5589478"/>
            <a:ext cx="3152775" cy="1141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4146549" y="3592801"/>
            <a:ext cx="1870075" cy="9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includes products of operators: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5072"/>
          <a:stretch/>
        </p:blipFill>
        <p:spPr>
          <a:xfrm>
            <a:off x="177800" y="4035425"/>
            <a:ext cx="2187575" cy="154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63" y="2222668"/>
            <a:ext cx="92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72879"/>
          <a:stretch/>
        </p:blipFill>
        <p:spPr>
          <a:xfrm>
            <a:off x="3149600" y="2733675"/>
            <a:ext cx="771525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27120" r="39398"/>
          <a:stretch/>
        </p:blipFill>
        <p:spPr>
          <a:xfrm>
            <a:off x="3921125" y="2733675"/>
            <a:ext cx="9525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0603" b="-14236"/>
          <a:stretch/>
        </p:blipFill>
        <p:spPr>
          <a:xfrm>
            <a:off x="4873624" y="2733674"/>
            <a:ext cx="1120775" cy="1044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4927" r="28039"/>
          <a:stretch/>
        </p:blipFill>
        <p:spPr>
          <a:xfrm>
            <a:off x="2365374" y="4035425"/>
            <a:ext cx="4127501" cy="1549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71961"/>
          <a:stretch/>
        </p:blipFill>
        <p:spPr>
          <a:xfrm>
            <a:off x="6492874" y="4035425"/>
            <a:ext cx="2460625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2225675"/>
            <a:ext cx="5384800" cy="191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168" y="1805315"/>
            <a:ext cx="5481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-squared operator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76225" y="4211965"/>
            <a:ext cx="550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operator, squared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006" b="6456"/>
          <a:stretch/>
        </p:blipFill>
        <p:spPr>
          <a:xfrm>
            <a:off x="2244725" y="4778374"/>
            <a:ext cx="6019800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spread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in the values we’d measure is: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221691"/>
            <a:ext cx="8686800" cy="263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 physics, we call standard deviation: </a:t>
            </a:r>
            <a:r>
              <a:rPr lang="en-GB" sz="3200" b="1" u="sng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Statisticians are still arguing with each other about the definition of uncertainty…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Reality is that there are alternative definitions.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533650"/>
            <a:ext cx="551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 statistics you learn about an alternative measure of spread,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variance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729692"/>
            <a:ext cx="8686800" cy="1556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Both definitions of standard deviation and variance are identical to what you learned in statistics.</a:t>
            </a:r>
            <a:endParaRPr lang="en-GB" sz="3200" b="1" u="sng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971800"/>
            <a:ext cx="5105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7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Any measurement we can make with an experiment corresponds to a mathematical “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A mathematical machine that “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acts 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” a function and produces a new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5256"/>
          <a:stretch/>
        </p:blipFill>
        <p:spPr>
          <a:xfrm>
            <a:off x="2832100" y="4635500"/>
            <a:ext cx="43815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026" r="51923"/>
          <a:stretch/>
        </p:blipFill>
        <p:spPr>
          <a:xfrm>
            <a:off x="3286125" y="4635500"/>
            <a:ext cx="9525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825"/>
          <a:stretch/>
        </p:blipFill>
        <p:spPr>
          <a:xfrm>
            <a:off x="4238625" y="4635500"/>
            <a:ext cx="1520825" cy="7493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2" idx="2"/>
          </p:cNvCxnSpPr>
          <p:nvPr/>
        </p:nvCxnSpPr>
        <p:spPr>
          <a:xfrm flipV="1">
            <a:off x="2428875" y="5384800"/>
            <a:ext cx="622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144" y="6064250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An operator.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We put “hats” (circumflexes) over them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4441051"/>
            <a:ext cx="2063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5700" y="40717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We say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A-hat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“acts on”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70250" y="4441051"/>
            <a:ext cx="1809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759450" y="5207000"/>
            <a:ext cx="99477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38683" y="5537200"/>
            <a:ext cx="311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And produces a new function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019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 smtClean="0">
                <a:solidFill>
                  <a:srgbClr val="000000"/>
                </a:solidFill>
                <a:latin typeface="Times New Roman" pitchFamily="18" charset="0"/>
              </a:rPr>
              <a:t>Heisenberg uncertainty relation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It is impossible to simultaneously measure “conjugate” observables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5407025"/>
            <a:ext cx="2578100" cy="61383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3381373" y="4968874"/>
            <a:ext cx="603249" cy="14922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5250" y="4865360"/>
            <a:ext cx="4983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=</a:t>
            </a:r>
            <a:r>
              <a:rPr lang="en-US" sz="2800" dirty="0" smtClean="0">
                <a:latin typeface="Times New Roman"/>
                <a:cs typeface="Times New Roman"/>
              </a:rPr>
              <a:t> 0, Observables are independent</a:t>
            </a:r>
          </a:p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(their </a:t>
            </a:r>
            <a:r>
              <a:rPr lang="en-US" sz="2000" i="1" u="sng" dirty="0" smtClean="0">
                <a:latin typeface="Times New Roman"/>
                <a:cs typeface="Times New Roman"/>
              </a:rPr>
              <a:t>operators commute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4775" y="5748010"/>
            <a:ext cx="461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≠ 0, Observables are conjugate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</a:t>
            </a:r>
            <a:r>
              <a:rPr lang="en-US" sz="2000" i="1" u="sng" dirty="0" smtClean="0">
                <a:latin typeface="Times New Roman"/>
                <a:cs typeface="Times New Roman"/>
              </a:rPr>
              <a:t>do not commute</a:t>
            </a:r>
            <a:r>
              <a:rPr lang="en-US" sz="2000" dirty="0" smtClean="0">
                <a:latin typeface="Times New Roman"/>
                <a:cs typeface="Times New Roman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188" y="5941483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commutator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47850" y="4397375"/>
            <a:ext cx="2263775" cy="115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29731"/>
          <a:stretch/>
        </p:blipFill>
        <p:spPr>
          <a:xfrm>
            <a:off x="1352550" y="3542557"/>
            <a:ext cx="4314825" cy="143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2079"/>
          <a:stretch/>
        </p:blipFill>
        <p:spPr>
          <a:xfrm>
            <a:off x="5778500" y="3542557"/>
            <a:ext cx="1714500" cy="14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432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 smtClean="0">
                <a:solidFill>
                  <a:srgbClr val="000000"/>
                </a:solidFill>
                <a:latin typeface="Times New Roman" pitchFamily="18" charset="0"/>
              </a:rPr>
              <a:t>Heisenberg uncertainty relation for position and momentum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It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is impossible to simultaneously measure position and momentum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28650" y="4492626"/>
            <a:ext cx="8058150" cy="708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Position and momentum operators do not commute. Their Heisenberg uncertainty relation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5" y="2879725"/>
            <a:ext cx="28575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5534025"/>
            <a:ext cx="431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7594" r="26635"/>
          <a:stretch/>
        </p:blipFill>
        <p:spPr>
          <a:xfrm>
            <a:off x="4703762" y="2349501"/>
            <a:ext cx="428625" cy="1371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148137" y="3289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5620" y="3781425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Swap out for an = sign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931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861" y="4924423"/>
            <a:ext cx="31115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3333750" y="2714625"/>
            <a:ext cx="804862" cy="650875"/>
          </a:xfrm>
          <a:prstGeom prst="donut">
            <a:avLst>
              <a:gd name="adj" fmla="val 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8474" y="3416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707" y="3908425"/>
            <a:ext cx="408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Experimentally, determine uncertainty in one of the observables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9650" y="3863976"/>
            <a:ext cx="378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Solve for minimum uncertainty in the other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40262" y="3416301"/>
            <a:ext cx="508000" cy="492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3780" y="3027660"/>
            <a:ext cx="583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min</a:t>
            </a:r>
            <a:endParaRPr lang="en-US" sz="2000" dirty="0"/>
          </a:p>
        </p:txBody>
      </p:sp>
      <p:sp>
        <p:nvSpPr>
          <p:cNvPr id="19" name="Curved Left Arrow 18"/>
          <p:cNvSpPr/>
          <p:nvPr/>
        </p:nvSpPr>
        <p:spPr>
          <a:xfrm rot="3181294">
            <a:off x="6698001" y="4478033"/>
            <a:ext cx="571500" cy="2530879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7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400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with which the position of an e- may be measured if the standard deviation in the measurement of its speed is found to be ± 6 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m/s</a:t>
            </a:r>
          </a:p>
        </p:txBody>
      </p:sp>
    </p:spTree>
    <p:extLst>
      <p:ext uri="{BB962C8B-B14F-4D97-AF65-F5344CB8AC3E}">
        <p14:creationId xmlns:p14="http://schemas.microsoft.com/office/powerpoint/2010/main" val="125764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Some operators we are already familiar with: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4032" y="2323584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Multiply by a constant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56250" y="3571359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Derivatives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56250" y="4930259"/>
            <a:ext cx="126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Integrals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56250" y="6035159"/>
            <a:ext cx="2843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Functions themselves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2589"/>
          <a:stretch/>
        </p:blipFill>
        <p:spPr>
          <a:xfrm>
            <a:off x="881063" y="2156185"/>
            <a:ext cx="4441825" cy="780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0951" b="51433"/>
          <a:stretch/>
        </p:blipFill>
        <p:spPr>
          <a:xfrm>
            <a:off x="881063" y="3095625"/>
            <a:ext cx="4441825" cy="123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2107" b="20632"/>
          <a:stretch/>
        </p:blipFill>
        <p:spPr>
          <a:xfrm>
            <a:off x="1032207" y="4333875"/>
            <a:ext cx="4441825" cy="1222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82201"/>
          <a:stretch/>
        </p:blipFill>
        <p:spPr>
          <a:xfrm>
            <a:off x="881063" y="5841999"/>
            <a:ext cx="4441825" cy="7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Operators in quantum mechanics are “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1898"/>
          <a:stretch/>
        </p:blipFill>
        <p:spPr>
          <a:xfrm>
            <a:off x="984250" y="2781300"/>
            <a:ext cx="555625" cy="812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102" r="54167"/>
          <a:stretch/>
        </p:blipFill>
        <p:spPr>
          <a:xfrm>
            <a:off x="1539875" y="2781300"/>
            <a:ext cx="2587626" cy="81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5833"/>
          <a:stretch/>
        </p:blipFill>
        <p:spPr>
          <a:xfrm>
            <a:off x="4127500" y="4352925"/>
            <a:ext cx="3714749" cy="812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38621" y="3594100"/>
            <a:ext cx="3329758" cy="820440"/>
            <a:chOff x="938621" y="3594100"/>
            <a:chExt cx="3329758" cy="820440"/>
          </a:xfrm>
        </p:grpSpPr>
        <p:sp>
          <p:nvSpPr>
            <p:cNvPr id="16" name="Curved Up Arrow 15"/>
            <p:cNvSpPr/>
            <p:nvPr/>
          </p:nvSpPr>
          <p:spPr>
            <a:xfrm>
              <a:off x="1270000" y="3594100"/>
              <a:ext cx="904875" cy="4064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1279525" y="3619500"/>
              <a:ext cx="2149475" cy="3810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8621" y="3952875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Operators are distributive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68379" y="5165725"/>
            <a:ext cx="3595856" cy="1012230"/>
            <a:chOff x="4268379" y="5165725"/>
            <a:chExt cx="3595856" cy="101223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5046254" y="5165725"/>
              <a:ext cx="557621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603875" y="5165725"/>
              <a:ext cx="1071155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68379" y="5716290"/>
              <a:ext cx="3595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/>
                  <a:cs typeface="Times New Roman"/>
                </a:rPr>
                <a:t>Constants can be pulled out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43446" t="1786" b="-1786"/>
          <a:stretch/>
        </p:blipFill>
        <p:spPr>
          <a:xfrm>
            <a:off x="4000501" y="2778125"/>
            <a:ext cx="3835399" cy="889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046254" y="3594100"/>
            <a:ext cx="2043522" cy="1041400"/>
            <a:chOff x="5046254" y="3594100"/>
            <a:chExt cx="2043522" cy="10414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046254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754405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5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are the actions of the operators on the functions? Are they linear operators?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2218779"/>
            <a:ext cx="5324475" cy="442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4288" y="23963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03813" y="3501221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13338" y="45426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106988" y="5726896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761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Eigen-system: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When an operator acts on a function and produces the same function multiplied by a constant: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9261"/>
          <a:stretch/>
        </p:blipFill>
        <p:spPr>
          <a:xfrm>
            <a:off x="2846070" y="3375025"/>
            <a:ext cx="630555" cy="108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0739" r="57331"/>
          <a:stretch/>
        </p:blipFill>
        <p:spPr>
          <a:xfrm>
            <a:off x="3476624" y="3375025"/>
            <a:ext cx="666751" cy="1085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2669" r="38534"/>
          <a:stretch/>
        </p:blipFill>
        <p:spPr>
          <a:xfrm>
            <a:off x="4143374" y="3375025"/>
            <a:ext cx="571501" cy="1085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2352"/>
          <a:stretch/>
        </p:blipFill>
        <p:spPr>
          <a:xfrm>
            <a:off x="5349874" y="3375025"/>
            <a:ext cx="536575" cy="1085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1466" r="17648"/>
          <a:stretch/>
        </p:blipFill>
        <p:spPr>
          <a:xfrm>
            <a:off x="4714874" y="3375025"/>
            <a:ext cx="634999" cy="10858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286125" y="4270375"/>
            <a:ext cx="190499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76625" y="4422775"/>
            <a:ext cx="152400" cy="593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62" y="4921250"/>
            <a:ext cx="19684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Act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dirty="0" smtClean="0">
                <a:latin typeface="Times New Roman"/>
                <a:cs typeface="Times New Roman"/>
              </a:rPr>
              <a:t> on </a:t>
            </a:r>
            <a:r>
              <a:rPr lang="en-US" sz="3200" i="1" dirty="0" smtClean="0">
                <a:latin typeface="Times New Roman"/>
                <a:cs typeface="Times New Roman"/>
              </a:rPr>
              <a:t>f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70498" y="4975801"/>
            <a:ext cx="18774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Get </a:t>
            </a:r>
            <a:r>
              <a:rPr lang="en-US" sz="3200" i="1" dirty="0" smtClean="0">
                <a:latin typeface="Times New Roman"/>
                <a:cs typeface="Times New Roman"/>
              </a:rPr>
              <a:t>f </a:t>
            </a:r>
            <a:r>
              <a:rPr lang="en-US" sz="3200" dirty="0" smtClean="0">
                <a:latin typeface="Times New Roman"/>
                <a:cs typeface="Times New Roman"/>
              </a:rPr>
              <a:t>back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619750" y="4270375"/>
            <a:ext cx="454025" cy="78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33431" y="2567999"/>
            <a:ext cx="4185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Multiplied by a constant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82683" y="3152775"/>
            <a:ext cx="1611817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8" y="5588000"/>
            <a:ext cx="549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dirty="0" smtClean="0">
                <a:latin typeface="Times New Roman"/>
                <a:cs typeface="Times New Roman"/>
              </a:rPr>
              <a:t> is an </a:t>
            </a:r>
            <a:r>
              <a:rPr lang="en-US" sz="2800" b="1" dirty="0" err="1" smtClean="0">
                <a:latin typeface="Times New Roman"/>
                <a:cs typeface="Times New Roman"/>
              </a:rPr>
              <a:t>eigenfunction</a:t>
            </a:r>
            <a:r>
              <a:rPr lang="en-US" sz="2800" dirty="0" smtClean="0">
                <a:latin typeface="Times New Roman"/>
                <a:cs typeface="Times New Roman"/>
              </a:rPr>
              <a:t> or </a:t>
            </a:r>
            <a:r>
              <a:rPr lang="en-US" sz="2800" b="1" dirty="0" smtClean="0">
                <a:latin typeface="Times New Roman"/>
                <a:cs typeface="Times New Roman"/>
              </a:rPr>
              <a:t>eigenvector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3713" y="6137275"/>
            <a:ext cx="486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a</a:t>
            </a:r>
            <a:r>
              <a:rPr lang="en-US" sz="2800" dirty="0" smtClean="0">
                <a:latin typeface="Times New Roman"/>
                <a:cs typeface="Times New Roman"/>
              </a:rPr>
              <a:t> is an </a:t>
            </a:r>
            <a:r>
              <a:rPr lang="en-US" sz="2800" b="1" dirty="0" smtClean="0">
                <a:latin typeface="Times New Roman"/>
                <a:cs typeface="Times New Roman"/>
              </a:rPr>
              <a:t>eigenvalue</a:t>
            </a:r>
            <a:r>
              <a:rPr lang="en-US" sz="2800" dirty="0" smtClean="0">
                <a:latin typeface="Times New Roman"/>
                <a:cs typeface="Times New Roman"/>
              </a:rPr>
              <a:t> (a constant!)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90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Are these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-systems? If so, what are the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and eigenvalues?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4" y="2287699"/>
            <a:ext cx="2828925" cy="442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438525"/>
            <a:ext cx="194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5543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  <a:p>
            <a:pPr marL="1077913" lvl="1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Every observable (measurable quantity) corresponds to a linear operator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(Kinetic, Potential and Total)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Position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Momentum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63"/>
          <a:stretch/>
        </p:blipFill>
        <p:spPr>
          <a:xfrm>
            <a:off x="3698874" y="3209926"/>
            <a:ext cx="200025" cy="985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75" y="3305176"/>
            <a:ext cx="1466850" cy="64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4" y="3305176"/>
            <a:ext cx="1889125" cy="68953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159125" y="2968625"/>
            <a:ext cx="142875" cy="24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08526" y="2955926"/>
            <a:ext cx="196849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275" y="3035301"/>
            <a:ext cx="1038225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6028" y="3883448"/>
            <a:ext cx="1845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 Hamiltonian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837" y="4756150"/>
            <a:ext cx="1031875" cy="56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75" y="5680077"/>
            <a:ext cx="2138605" cy="105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r="4237"/>
          <a:stretch/>
        </p:blipFill>
        <p:spPr>
          <a:xfrm>
            <a:off x="1546225" y="3225801"/>
            <a:ext cx="21526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its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6987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Wave functions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(x) are also called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state functions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3659188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is not a physical entity!!</a:t>
            </a:r>
            <a:endParaRPr lang="en-GB" sz="28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843" y="4391026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dx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represents “a little bit” of </a:t>
            </a:r>
            <a:r>
              <a:rPr lang="en-GB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6858" y="5149334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= |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800" baseline="30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2 =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184664" y="5196959"/>
            <a:ext cx="365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is a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 density</a:t>
            </a:r>
            <a:r>
              <a:rPr lang="en-GB" sz="2800" b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944483" y="5923596"/>
            <a:ext cx="5737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This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physical, 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i.e.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we can measure it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701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</TotalTime>
  <Words>934</Words>
  <Application>Microsoft Macintosh PowerPoint</Application>
  <PresentationFormat>On-screen Show (4:3)</PresentationFormat>
  <Paragraphs>129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263</cp:revision>
  <dcterms:created xsi:type="dcterms:W3CDTF">2011-09-22T13:36:22Z</dcterms:created>
  <dcterms:modified xsi:type="dcterms:W3CDTF">2017-09-14T14:04:06Z</dcterms:modified>
</cp:coreProperties>
</file>