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8" r:id="rId2"/>
    <p:sldId id="310" r:id="rId3"/>
    <p:sldId id="280" r:id="rId4"/>
    <p:sldId id="281" r:id="rId5"/>
    <p:sldId id="284" r:id="rId6"/>
    <p:sldId id="303" r:id="rId7"/>
    <p:sldId id="288" r:id="rId8"/>
    <p:sldId id="306" r:id="rId9"/>
    <p:sldId id="282" r:id="rId10"/>
    <p:sldId id="308" r:id="rId11"/>
    <p:sldId id="311" r:id="rId12"/>
    <p:sldId id="309" r:id="rId13"/>
    <p:sldId id="312" r:id="rId14"/>
    <p:sldId id="302" r:id="rId15"/>
    <p:sldId id="283" r:id="rId16"/>
    <p:sldId id="285" r:id="rId17"/>
    <p:sldId id="286" r:id="rId18"/>
    <p:sldId id="304" r:id="rId19"/>
    <p:sldId id="305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>
        <p:scale>
          <a:sx n="110" d="100"/>
          <a:sy n="110" d="100"/>
        </p:scale>
        <p:origin x="7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6F83-7CBE-A03A-81EE-393B3C78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513DF6-21EB-B3F2-A40B-68E0B4D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46340-C8FB-D6D9-82AA-09665D61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FAF858-29F2-1F5F-065A-D20D6E65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56575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waves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Davisson,Germer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,…firing e- at a wall with two slits: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D12F69-7D0E-3E87-9DAF-DAAA61F81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B128AE7E-DA9B-549A-3C29-5B851359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C50EA0-E6DE-4AAF-5F74-78AA3D345100}"/>
              </a:ext>
            </a:extLst>
          </p:cNvPr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499F1-D452-85EE-7DE2-57CE9E6AE97D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B4D357-31F9-B5B1-39EE-2F4B9673434C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3EEEB-0F7C-9B55-C24A-D87748AE4376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BDE14-22B1-4D66-4CE5-583872773989}"/>
              </a:ext>
            </a:extLst>
          </p:cNvPr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91BD1AC6-3D81-D6D5-7DC8-E496A7E708A1}"/>
                </a:ext>
              </a:extLst>
            </p:cNvPr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BEBD126-26EC-F9B2-D02B-5BF6F3B0047E}"/>
                </a:ext>
              </a:extLst>
            </p:cNvPr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650ECE1-C796-DB93-6C44-7B8FCE8E87C3}"/>
                </a:ext>
              </a:extLst>
            </p:cNvPr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A2A0EE9-49D0-3DB2-CD44-D20A47DFE4CE}"/>
                </a:ext>
              </a:extLst>
            </p:cNvPr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C1357575-7CA8-D6BC-4D2A-DD6A2E68A553}"/>
                </a:ext>
              </a:extLst>
            </p:cNvPr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307978E3-ACB2-B8B3-8FE2-B1001137F321}"/>
                </a:ext>
              </a:extLst>
            </p:cNvPr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D016A-D341-4B6F-597F-F5E5916EEC84}"/>
              </a:ext>
            </a:extLst>
          </p:cNvPr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6AB27-B290-ACA1-78EA-8C0491A9CF3B}"/>
              </a:ext>
            </a:extLst>
          </p:cNvPr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C6D75-08CB-C512-B9A1-04982E4C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76111"/>
            <a:ext cx="3444731" cy="2832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36B54-5397-E7B6-7F9A-87847CAA1C68}"/>
              </a:ext>
            </a:extLst>
          </p:cNvPr>
          <p:cNvSpPr txBox="1"/>
          <p:nvPr/>
        </p:nvSpPr>
        <p:spPr>
          <a:xfrm>
            <a:off x="8229392" y="6562928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0FABC-EF2D-1749-5584-90D0E460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0080" y="4771055"/>
            <a:ext cx="3587261" cy="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7C4EA7-5E8D-8744-342D-4E4025E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1236B-B144-01E6-1459-C1D9C7AB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(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con’t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35021-C089-6864-9111-D9445C0F6F13}"/>
              </a:ext>
            </a:extLst>
          </p:cNvPr>
          <p:cNvGrpSpPr/>
          <p:nvPr/>
        </p:nvGrpSpPr>
        <p:grpSpPr>
          <a:xfrm>
            <a:off x="-57162" y="3306114"/>
            <a:ext cx="2211521" cy="1456963"/>
            <a:chOff x="2574610" y="239322"/>
            <a:chExt cx="1810319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ED934FA-F780-E7ED-6135-AD9A6E8AF651}"/>
                </a:ext>
              </a:extLst>
            </p:cNvPr>
            <p:cNvSpPr/>
            <p:nvPr/>
          </p:nvSpPr>
          <p:spPr>
            <a:xfrm>
              <a:off x="2676647" y="239322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FF96D-D12E-4472-EFC3-0CC11407A2BD}"/>
                </a:ext>
              </a:extLst>
            </p:cNvPr>
            <p:cNvSpPr txBox="1"/>
            <p:nvPr/>
          </p:nvSpPr>
          <p:spPr>
            <a:xfrm>
              <a:off x="2574610" y="636744"/>
              <a:ext cx="1695408" cy="45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quantum “particles” (</a:t>
              </a:r>
              <a:r>
                <a:rPr lang="en-US" sz="1400" dirty="0">
                  <a:latin typeface="Symbol" pitchFamily="2" charset="2"/>
                  <a:cs typeface="Times New Roman" panose="02020603050405020304" pitchFamily="18" charset="0"/>
                </a:rPr>
                <a:t>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e-,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7867E-248E-CE79-AC41-63A70D7CAE90}"/>
              </a:ext>
            </a:extLst>
          </p:cNvPr>
          <p:cNvGrpSpPr/>
          <p:nvPr/>
        </p:nvGrpSpPr>
        <p:grpSpPr>
          <a:xfrm>
            <a:off x="2961994" y="2493779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CE73-922C-3C36-64AA-5E63BA63F6B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BA26B-BA94-623D-4B00-07572A88D354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E2437-3CC0-8656-73F6-70EE8810E6ED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25FD3D-CC40-78E3-4BED-D874F18BC095}"/>
              </a:ext>
            </a:extLst>
          </p:cNvPr>
          <p:cNvSpPr/>
          <p:nvPr/>
        </p:nvSpPr>
        <p:spPr>
          <a:xfrm rot="10800000">
            <a:off x="2608931" y="3456503"/>
            <a:ext cx="365760" cy="1069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09F57-763D-D1CF-762C-A74D945B8AFB}"/>
              </a:ext>
            </a:extLst>
          </p:cNvPr>
          <p:cNvCxnSpPr/>
          <p:nvPr/>
        </p:nvCxnSpPr>
        <p:spPr>
          <a:xfrm>
            <a:off x="3009419" y="3981689"/>
            <a:ext cx="1423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475A2-DAD4-EE49-A8A2-2962976661E9}"/>
              </a:ext>
            </a:extLst>
          </p:cNvPr>
          <p:cNvCxnSpPr>
            <a:cxnSpLocks/>
          </p:cNvCxnSpPr>
          <p:nvPr/>
        </p:nvCxnSpPr>
        <p:spPr>
          <a:xfrm>
            <a:off x="3009419" y="3981689"/>
            <a:ext cx="1621849" cy="90874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CF88A-DCDA-039C-13D8-C257B969D394}"/>
              </a:ext>
            </a:extLst>
          </p:cNvPr>
          <p:cNvSpPr txBox="1"/>
          <p:nvPr/>
        </p:nvSpPr>
        <p:spPr>
          <a:xfrm>
            <a:off x="3562322" y="3923655"/>
            <a:ext cx="3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ymbol" pitchFamily="2" charset="2"/>
              </a:rPr>
              <a:t>q</a:t>
            </a:r>
            <a:endParaRPr lang="en-US" i="1" dirty="0">
              <a:latin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CCF2-2B0D-53D7-23A3-CD4EB6F38285}"/>
              </a:ext>
            </a:extLst>
          </p:cNvPr>
          <p:cNvSpPr txBox="1"/>
          <p:nvPr/>
        </p:nvSpPr>
        <p:spPr>
          <a:xfrm>
            <a:off x="2236632" y="36575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8430B-CFA1-2BBB-F1EC-4C21A67D44EC}"/>
              </a:ext>
            </a:extLst>
          </p:cNvPr>
          <p:cNvSpPr txBox="1"/>
          <p:nvPr/>
        </p:nvSpPr>
        <p:spPr>
          <a:xfrm>
            <a:off x="1562942" y="4216042"/>
            <a:ext cx="151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slits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9F3969-F2A1-B7C6-7F0E-BFBC859363B0}"/>
              </a:ext>
            </a:extLst>
          </p:cNvPr>
          <p:cNvSpPr/>
          <p:nvPr/>
        </p:nvSpPr>
        <p:spPr>
          <a:xfrm>
            <a:off x="3078865" y="3320502"/>
            <a:ext cx="104157" cy="254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AFAE-BC9A-D464-7F08-36D3551A9501}"/>
              </a:ext>
            </a:extLst>
          </p:cNvPr>
          <p:cNvSpPr txBox="1"/>
          <p:nvPr/>
        </p:nvSpPr>
        <p:spPr>
          <a:xfrm>
            <a:off x="3165442" y="315094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D7735-DDEA-DA55-BF6A-B6C78D2E6F93}"/>
              </a:ext>
            </a:extLst>
          </p:cNvPr>
          <p:cNvSpPr txBox="1"/>
          <p:nvPr/>
        </p:nvSpPr>
        <p:spPr>
          <a:xfrm>
            <a:off x="3138139" y="3495837"/>
            <a:ext cx="99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 width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C5B76B-D107-10BC-4835-B9607974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84228" y="2565639"/>
            <a:ext cx="3444731" cy="283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17A28-F0A7-7FCD-4E54-1D2104B09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889" y="4957545"/>
            <a:ext cx="1290033" cy="188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40399-E217-30E8-A244-4D8F3730982E}"/>
              </a:ext>
            </a:extLst>
          </p:cNvPr>
          <p:cNvSpPr txBox="1"/>
          <p:nvPr/>
        </p:nvSpPr>
        <p:spPr>
          <a:xfrm>
            <a:off x="190490" y="1180720"/>
            <a:ext cx="549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of interference pattern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occur for </a:t>
            </a:r>
            <a:r>
              <a:rPr lang="en-US" sz="2200" i="1" dirty="0" err="1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satisfy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4C9D37-B8D1-368D-A9E7-0E1430CB2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144" y="1423562"/>
            <a:ext cx="2117240" cy="2947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1D0934-2AE9-435F-4DEF-4A924054A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582" y="6133749"/>
            <a:ext cx="4734956" cy="537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FDA660-76DD-746F-F065-E96F87B52CF5}"/>
              </a:ext>
            </a:extLst>
          </p:cNvPr>
          <p:cNvSpPr txBox="1"/>
          <p:nvPr/>
        </p:nvSpPr>
        <p:spPr>
          <a:xfrm>
            <a:off x="190490" y="5819821"/>
            <a:ext cx="41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pattern itself is a probability density function!: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5928-1467-D2C3-7BF8-94B7E1ABD2D5}"/>
              </a:ext>
            </a:extLst>
          </p:cNvPr>
          <p:cNvCxnSpPr>
            <a:cxnSpLocks/>
          </p:cNvCxnSpPr>
          <p:nvPr/>
        </p:nvCxnSpPr>
        <p:spPr>
          <a:xfrm flipV="1">
            <a:off x="4700068" y="4653676"/>
            <a:ext cx="1885465" cy="164295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F38CA-7603-47FE-6C06-632D087FB729}"/>
              </a:ext>
            </a:extLst>
          </p:cNvPr>
          <p:cNvSpPr/>
          <p:nvPr/>
        </p:nvSpPr>
        <p:spPr>
          <a:xfrm>
            <a:off x="5225968" y="1363691"/>
            <a:ext cx="3536065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2CFE4-0AAA-A686-3AFF-A963EF240D6C}"/>
              </a:ext>
            </a:extLst>
          </p:cNvPr>
          <p:cNvSpPr/>
          <p:nvPr/>
        </p:nvSpPr>
        <p:spPr>
          <a:xfrm>
            <a:off x="4234596" y="6041562"/>
            <a:ext cx="4880898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78B2E7-4023-54A5-AD12-6FBAA3620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144" y="1717325"/>
            <a:ext cx="3377184" cy="29470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B3DCFC0-1069-8C18-3BE0-8B15CC15F1E8}"/>
              </a:ext>
            </a:extLst>
          </p:cNvPr>
          <p:cNvGrpSpPr/>
          <p:nvPr/>
        </p:nvGrpSpPr>
        <p:grpSpPr>
          <a:xfrm>
            <a:off x="4539874" y="3331663"/>
            <a:ext cx="1211147" cy="1205726"/>
            <a:chOff x="4539874" y="3331663"/>
            <a:chExt cx="1211147" cy="12057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31BA0-055C-31D9-950B-07C65CD34C64}"/>
                </a:ext>
              </a:extLst>
            </p:cNvPr>
            <p:cNvSpPr txBox="1"/>
            <p:nvPr/>
          </p:nvSpPr>
          <p:spPr>
            <a:xfrm>
              <a:off x="4711574" y="36868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2DCF7-3A20-F00C-4880-0F9F0D7B3B2A}"/>
                </a:ext>
              </a:extLst>
            </p:cNvPr>
            <p:cNvSpPr txBox="1"/>
            <p:nvPr/>
          </p:nvSpPr>
          <p:spPr>
            <a:xfrm>
              <a:off x="4539874" y="38160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5A5-45F7-5694-D502-23E3A794B59C}"/>
                </a:ext>
              </a:extLst>
            </p:cNvPr>
            <p:cNvSpPr txBox="1"/>
            <p:nvPr/>
          </p:nvSpPr>
          <p:spPr>
            <a:xfrm>
              <a:off x="5176499" y="35614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F4943-36D1-319E-0C5E-95E3462FE8FB}"/>
                </a:ext>
              </a:extLst>
            </p:cNvPr>
            <p:cNvSpPr txBox="1"/>
            <p:nvPr/>
          </p:nvSpPr>
          <p:spPr>
            <a:xfrm>
              <a:off x="4655624" y="395497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78B65B-9561-E991-8608-3E6461E59CB9}"/>
                </a:ext>
              </a:extLst>
            </p:cNvPr>
            <p:cNvSpPr txBox="1"/>
            <p:nvPr/>
          </p:nvSpPr>
          <p:spPr>
            <a:xfrm>
              <a:off x="5120549" y="407264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9C3C8-9621-6716-88E8-DDB13AD3C14D}"/>
                </a:ext>
              </a:extLst>
            </p:cNvPr>
            <p:cNvSpPr txBox="1"/>
            <p:nvPr/>
          </p:nvSpPr>
          <p:spPr>
            <a:xfrm rot="19800000">
              <a:off x="5266528" y="33316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CF4BF2-A6C4-0315-7A7C-E3BEA95091D1}"/>
                </a:ext>
              </a:extLst>
            </p:cNvPr>
            <p:cNvSpPr txBox="1"/>
            <p:nvPr/>
          </p:nvSpPr>
          <p:spPr>
            <a:xfrm rot="-19800000">
              <a:off x="5335523" y="41680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 animBg="1"/>
      <p:bldP spid="19" grpId="0"/>
      <p:bldP spid="20" grpId="0"/>
      <p:bldP spid="25" grpId="0"/>
      <p:bldP spid="29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E80519-1379-35DF-794C-CDC3F97C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1DC07-0C20-1D2B-FD04-5F69EFAA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8EC5-A35D-A6F4-4678-4D0AC69BB04D}"/>
              </a:ext>
            </a:extLst>
          </p:cNvPr>
          <p:cNvSpPr txBox="1"/>
          <p:nvPr/>
        </p:nvSpPr>
        <p:spPr>
          <a:xfrm>
            <a:off x="689100" y="1359876"/>
            <a:ext cx="823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fringe of an interference pattern formed by a beam of particles traveling though a double slit mask appears at 3.1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incidence. If the slits are 1Å apart, compute: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wavelength in nm of the particles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energy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momentum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the average speed of particles in the beam is one million miles/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the average particle mass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units!).</a:t>
            </a:r>
          </a:p>
        </p:txBody>
      </p:sp>
    </p:spTree>
    <p:extLst>
      <p:ext uri="{BB962C8B-B14F-4D97-AF65-F5344CB8AC3E}">
        <p14:creationId xmlns:p14="http://schemas.microsoft.com/office/powerpoint/2010/main" val="42245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A6F563-E630-063B-258D-DF68383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EA037-D819-D46B-ADC7-ADC5EA501AC5}"/>
              </a:ext>
            </a:extLst>
          </p:cNvPr>
          <p:cNvSpPr/>
          <p:nvPr/>
        </p:nvSpPr>
        <p:spPr>
          <a:xfrm>
            <a:off x="826529" y="532719"/>
            <a:ext cx="4000114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      &lt;- 3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      &lt;- 1e-10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theta  &lt;- 3.1 * pi/180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n lambda = d sin(theta)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 &lt;- d*sin(theta)/n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lambda*1e9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E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hc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h*cl/lambda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p =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 &lt;-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p = mv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v &lt;- 447040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 &lt;- p/v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27EC-FA99-932E-E3F6-F1C3A11B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91" y="1625359"/>
            <a:ext cx="283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5828C-F053-80D3-2828-FE5E9D5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26" y="3294067"/>
            <a:ext cx="2868735" cy="822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820B4B-D63B-BCBC-877F-BFC0EE9F432D}"/>
              </a:ext>
            </a:extLst>
          </p:cNvPr>
          <p:cNvSpPr/>
          <p:nvPr/>
        </p:nvSpPr>
        <p:spPr>
          <a:xfrm>
            <a:off x="5345723" y="3615835"/>
            <a:ext cx="597877" cy="597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95A7-37D0-BFB8-6565-A19535BC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052"/>
          <a:stretch/>
        </p:blipFill>
        <p:spPr>
          <a:xfrm>
            <a:off x="857250" y="5194965"/>
            <a:ext cx="7429500" cy="904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447AD-8295-15DC-AC69-5DE38BCAB45F}"/>
              </a:ext>
            </a:extLst>
          </p:cNvPr>
          <p:cNvSpPr txBox="1"/>
          <p:nvPr/>
        </p:nvSpPr>
        <p:spPr>
          <a:xfrm>
            <a:off x="1005096" y="4479916"/>
            <a:ext cx="71307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Solve[nut == RH (1/n1^2 - 1/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^2), 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3D0916-B564-1E35-E14F-45D823299620}"/>
              </a:ext>
            </a:extLst>
          </p:cNvPr>
          <p:cNvSpPr/>
          <p:nvPr/>
        </p:nvSpPr>
        <p:spPr>
          <a:xfrm rot="16200000">
            <a:off x="6529755" y="6288271"/>
            <a:ext cx="621323" cy="365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7F7C-12F1-38B0-6793-18A5FE15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80" y="6243515"/>
            <a:ext cx="1720361" cy="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490008"/>
            <a:ext cx="8534399" cy="317009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&lt;- 2.177641e-18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6FF6B-9C24-2E49-4E1A-0FE11475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89" y="5169507"/>
            <a:ext cx="5893638" cy="1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34DB0D-1043-DD8A-BC9E-B998CE2C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91F25-08E8-0F36-0CB8-1218655B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of Waves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888BA-A87C-48B6-6EC2-F051D2F71518}"/>
              </a:ext>
            </a:extLst>
          </p:cNvPr>
          <p:cNvGrpSpPr/>
          <p:nvPr/>
        </p:nvGrpSpPr>
        <p:grpSpPr>
          <a:xfrm>
            <a:off x="309086" y="3151931"/>
            <a:ext cx="2086871" cy="1456963"/>
            <a:chOff x="2561736" y="337113"/>
            <a:chExt cx="1708282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0F1F7-2800-662F-E811-B85A49E2B9B3}"/>
                </a:ext>
              </a:extLst>
            </p:cNvPr>
            <p:cNvSpPr/>
            <p:nvPr/>
          </p:nvSpPr>
          <p:spPr>
            <a:xfrm>
              <a:off x="2561736" y="337113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41EC0-1499-FA73-FD10-221941E731A2}"/>
                </a:ext>
              </a:extLst>
            </p:cNvPr>
            <p:cNvSpPr txBox="1"/>
            <p:nvPr/>
          </p:nvSpPr>
          <p:spPr>
            <a:xfrm>
              <a:off x="2574610" y="636744"/>
              <a:ext cx="1157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waves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68484-2C03-50D3-8A3A-0C1F41B1255F}"/>
              </a:ext>
            </a:extLst>
          </p:cNvPr>
          <p:cNvGrpSpPr/>
          <p:nvPr/>
        </p:nvGrpSpPr>
        <p:grpSpPr>
          <a:xfrm>
            <a:off x="2996720" y="2273862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E81034-E275-8170-D899-6B413C60313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0D6E0-1776-9420-6C61-70E45515A235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28DD0-950F-E36E-ED61-2082D0469195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C8A-0756-88C9-E6D8-2A98C1EFB9E8}"/>
              </a:ext>
            </a:extLst>
          </p:cNvPr>
          <p:cNvSpPr txBox="1"/>
          <p:nvPr/>
        </p:nvSpPr>
        <p:spPr>
          <a:xfrm>
            <a:off x="553783" y="2306292"/>
            <a:ext cx="222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bend around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2594D4-1D56-363C-6BC6-1E1467AD317F}"/>
              </a:ext>
            </a:extLst>
          </p:cNvPr>
          <p:cNvGrpSpPr/>
          <p:nvPr/>
        </p:nvGrpSpPr>
        <p:grpSpPr>
          <a:xfrm>
            <a:off x="2947792" y="2598924"/>
            <a:ext cx="946370" cy="2269626"/>
            <a:chOff x="2947792" y="2598924"/>
            <a:chExt cx="946370" cy="226962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EEF15A0-6AC6-1701-8B2E-61273328A040}"/>
                </a:ext>
              </a:extLst>
            </p:cNvPr>
            <p:cNvSpPr/>
            <p:nvPr/>
          </p:nvSpPr>
          <p:spPr>
            <a:xfrm rot="5400000">
              <a:off x="2836601" y="271216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1E54AE3E-C9B8-062D-01F8-70281F96F925}"/>
                </a:ext>
              </a:extLst>
            </p:cNvPr>
            <p:cNvSpPr/>
            <p:nvPr/>
          </p:nvSpPr>
          <p:spPr>
            <a:xfrm rot="5400000">
              <a:off x="2834551" y="3810989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9CE1A6-877F-EAB3-54F3-511300B7149C}"/>
              </a:ext>
            </a:extLst>
          </p:cNvPr>
          <p:cNvGrpSpPr/>
          <p:nvPr/>
        </p:nvGrpSpPr>
        <p:grpSpPr>
          <a:xfrm>
            <a:off x="2649945" y="2458988"/>
            <a:ext cx="1678949" cy="2771184"/>
            <a:chOff x="2649945" y="2458988"/>
            <a:chExt cx="1678949" cy="277118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55875AD-5544-C69C-79E7-50AE34393AFD}"/>
                </a:ext>
              </a:extLst>
            </p:cNvPr>
            <p:cNvSpPr/>
            <p:nvPr/>
          </p:nvSpPr>
          <p:spPr>
            <a:xfrm rot="5400000">
              <a:off x="2613121" y="2539670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087194D-7D4C-3486-4AB8-9C9A7CFD0384}"/>
                </a:ext>
              </a:extLst>
            </p:cNvPr>
            <p:cNvSpPr/>
            <p:nvPr/>
          </p:nvSpPr>
          <p:spPr>
            <a:xfrm rot="5400000">
              <a:off x="2569263" y="3514398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420040-63F5-1EA3-4578-84A12301BE5D}"/>
              </a:ext>
            </a:extLst>
          </p:cNvPr>
          <p:cNvGrpSpPr/>
          <p:nvPr/>
        </p:nvGrpSpPr>
        <p:grpSpPr>
          <a:xfrm>
            <a:off x="2858147" y="2151961"/>
            <a:ext cx="1878669" cy="3374729"/>
            <a:chOff x="2858147" y="2151961"/>
            <a:chExt cx="1878669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47DDC68-47DC-E545-A09A-CF8FEA5EF495}"/>
                </a:ext>
              </a:extLst>
            </p:cNvPr>
            <p:cNvSpPr/>
            <p:nvPr/>
          </p:nvSpPr>
          <p:spPr>
            <a:xfrm rot="5400000">
              <a:off x="2681617" y="2328491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7033850-C96B-A422-7EC7-A27E9C426303}"/>
                </a:ext>
              </a:extLst>
            </p:cNvPr>
            <p:cNvSpPr/>
            <p:nvPr/>
          </p:nvSpPr>
          <p:spPr>
            <a:xfrm rot="5400000">
              <a:off x="2691142" y="3481016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3C7D6-0057-765E-69A0-7CA7CB17E1B5}"/>
              </a:ext>
            </a:extLst>
          </p:cNvPr>
          <p:cNvGrpSpPr/>
          <p:nvPr/>
        </p:nvGrpSpPr>
        <p:grpSpPr>
          <a:xfrm>
            <a:off x="3001326" y="3098167"/>
            <a:ext cx="186264" cy="1334500"/>
            <a:chOff x="3001326" y="3098167"/>
            <a:chExt cx="186264" cy="13345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8959C9C3-F9C0-AB23-D7AE-290FE8B0A5DD}"/>
                </a:ext>
              </a:extLst>
            </p:cNvPr>
            <p:cNvSpPr/>
            <p:nvPr/>
          </p:nvSpPr>
          <p:spPr>
            <a:xfrm rot="5400000">
              <a:off x="2959646" y="3139847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CF2A6F0-740E-738F-F02F-055D4778F128}"/>
                </a:ext>
              </a:extLst>
            </p:cNvPr>
            <p:cNvSpPr/>
            <p:nvPr/>
          </p:nvSpPr>
          <p:spPr>
            <a:xfrm rot="5400000">
              <a:off x="2961573" y="4206650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1A9B3C-EC8C-C795-B91B-F788ACDCCDE1}"/>
              </a:ext>
            </a:extLst>
          </p:cNvPr>
          <p:cNvGrpSpPr/>
          <p:nvPr/>
        </p:nvGrpSpPr>
        <p:grpSpPr>
          <a:xfrm>
            <a:off x="2812646" y="2775706"/>
            <a:ext cx="700632" cy="1951942"/>
            <a:chOff x="2812646" y="2775706"/>
            <a:chExt cx="700632" cy="1951942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BE8231DC-67DA-758D-1237-A6AD1A4B2789}"/>
                </a:ext>
              </a:extLst>
            </p:cNvPr>
            <p:cNvSpPr/>
            <p:nvPr/>
          </p:nvSpPr>
          <p:spPr>
            <a:xfrm rot="5400000">
              <a:off x="2717498" y="3933797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8B5648B-6F66-F867-B6F1-D189D2D21DCD}"/>
                </a:ext>
              </a:extLst>
            </p:cNvPr>
            <p:cNvSpPr/>
            <p:nvPr/>
          </p:nvSpPr>
          <p:spPr>
            <a:xfrm rot="5400000">
              <a:off x="2719426" y="2870854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94C1D-C0CE-5B95-7B8C-085600CD519C}"/>
              </a:ext>
            </a:extLst>
          </p:cNvPr>
          <p:cNvGrpSpPr/>
          <p:nvPr/>
        </p:nvGrpSpPr>
        <p:grpSpPr>
          <a:xfrm>
            <a:off x="2801839" y="1751861"/>
            <a:ext cx="2370528" cy="4267512"/>
            <a:chOff x="2801839" y="1751861"/>
            <a:chExt cx="2370528" cy="4267512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7C94DCB3-8690-87BE-A527-34551EE966A3}"/>
                </a:ext>
              </a:extLst>
            </p:cNvPr>
            <p:cNvSpPr/>
            <p:nvPr/>
          </p:nvSpPr>
          <p:spPr>
            <a:xfrm rot="5400000">
              <a:off x="2490183" y="3337190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E89168D-46CC-954A-ED35-491CD2F54994}"/>
                </a:ext>
              </a:extLst>
            </p:cNvPr>
            <p:cNvSpPr/>
            <p:nvPr/>
          </p:nvSpPr>
          <p:spPr>
            <a:xfrm rot="5400000">
              <a:off x="2441881" y="2111819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D2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9146A-EAB0-2A31-0A4A-B1A836416E05}"/>
              </a:ext>
            </a:extLst>
          </p:cNvPr>
          <p:cNvCxnSpPr>
            <a:cxnSpLocks/>
          </p:cNvCxnSpPr>
          <p:nvPr/>
        </p:nvCxnSpPr>
        <p:spPr>
          <a:xfrm>
            <a:off x="2245489" y="2894748"/>
            <a:ext cx="848005" cy="36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D1B2-AB2E-E2D2-90EE-8CCF7892F4D2}"/>
              </a:ext>
            </a:extLst>
          </p:cNvPr>
          <p:cNvCxnSpPr>
            <a:cxnSpLocks/>
          </p:cNvCxnSpPr>
          <p:nvPr/>
        </p:nvCxnSpPr>
        <p:spPr>
          <a:xfrm>
            <a:off x="2254588" y="2915916"/>
            <a:ext cx="805533" cy="140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0CEBBC2-E3A5-D379-F233-EE7BFE3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96" t="1" r="15713" b="9716"/>
          <a:stretch/>
        </p:blipFill>
        <p:spPr>
          <a:xfrm rot="5400000">
            <a:off x="6455133" y="3500278"/>
            <a:ext cx="3587261" cy="538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4FFDF4-14D6-30F5-74A8-0CAB9999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817750" y="2388274"/>
            <a:ext cx="3444731" cy="2832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AF181-57E3-0E45-4B99-421808E874CD}"/>
              </a:ext>
            </a:extLst>
          </p:cNvPr>
          <p:cNvSpPr txBox="1"/>
          <p:nvPr/>
        </p:nvSpPr>
        <p:spPr>
          <a:xfrm>
            <a:off x="4669280" y="5904998"/>
            <a:ext cx="33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add constructively and destructively to produce a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63E47-893D-C92F-BC77-D379EAB0DD39}"/>
              </a:ext>
            </a:extLst>
          </p:cNvPr>
          <p:cNvSpPr txBox="1"/>
          <p:nvPr/>
        </p:nvSpPr>
        <p:spPr>
          <a:xfrm>
            <a:off x="4808818" y="1081401"/>
            <a:ext cx="3328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87F2A-58BF-B3FF-2443-EE7A83615695}"/>
              </a:ext>
            </a:extLst>
          </p:cNvPr>
          <p:cNvCxnSpPr>
            <a:cxnSpLocks/>
          </p:cNvCxnSpPr>
          <p:nvPr/>
        </p:nvCxnSpPr>
        <p:spPr>
          <a:xfrm flipH="1" flipV="1">
            <a:off x="4474721" y="4374165"/>
            <a:ext cx="1283242" cy="15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01FA7D-1D25-A203-9002-3AE62DB47D0F}"/>
              </a:ext>
            </a:extLst>
          </p:cNvPr>
          <p:cNvCxnSpPr>
            <a:cxnSpLocks/>
          </p:cNvCxnSpPr>
          <p:nvPr/>
        </p:nvCxnSpPr>
        <p:spPr>
          <a:xfrm flipV="1">
            <a:off x="5732702" y="4276859"/>
            <a:ext cx="1046714" cy="16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4F4CA-55B4-59B4-83AF-A63162934EB7}"/>
              </a:ext>
            </a:extLst>
          </p:cNvPr>
          <p:cNvCxnSpPr>
            <a:cxnSpLocks/>
          </p:cNvCxnSpPr>
          <p:nvPr/>
        </p:nvCxnSpPr>
        <p:spPr>
          <a:xfrm flipV="1">
            <a:off x="5757963" y="5563357"/>
            <a:ext cx="2345394" cy="38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B6AAA7-4F6A-6EC7-0BED-41BEDFEBB6A4}"/>
              </a:ext>
            </a:extLst>
          </p:cNvPr>
          <p:cNvSpPr txBox="1"/>
          <p:nvPr/>
        </p:nvSpPr>
        <p:spPr>
          <a:xfrm>
            <a:off x="8458118" y="5321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420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3060" y="2053653"/>
            <a:ext cx="8296275" cy="4018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928" y="1982251"/>
            <a:ext cx="8389407" cy="417236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9E856-562E-1ED1-70D3-50146B54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9" y="4776663"/>
            <a:ext cx="1062404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But light waves </a:t>
            </a: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behave like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particles</a:t>
            </a:r>
            <a:r>
              <a:rPr lang="en-GB" sz="3600" baseline="30000" dirty="0" err="1">
                <a:solidFill>
                  <a:srgbClr val="000000"/>
                </a:solidFill>
                <a:latin typeface="Times New Roman" pitchFamily="18" charset="0"/>
              </a:rPr>
              <a:t>Einstein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  &lt;- 4.73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    &lt;- 9.1093837015e-31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2022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Firing e- at a wall with two slits you’d expect: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369331-E031-CB3E-7108-6D58CFE5E49B}"/>
              </a:ext>
            </a:extLst>
          </p:cNvPr>
          <p:cNvSpPr/>
          <p:nvPr/>
        </p:nvSpPr>
        <p:spPr>
          <a:xfrm>
            <a:off x="2942493" y="4525107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D5AF-D3B2-7DA3-7056-D97D467347CF}"/>
              </a:ext>
            </a:extLst>
          </p:cNvPr>
          <p:cNvSpPr/>
          <p:nvPr/>
        </p:nvSpPr>
        <p:spPr>
          <a:xfrm>
            <a:off x="2954217" y="5580178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D1E62A-19E6-A5B5-E9B3-D27640ECC18C}"/>
              </a:ext>
            </a:extLst>
          </p:cNvPr>
          <p:cNvGrpSpPr/>
          <p:nvPr/>
        </p:nvGrpSpPr>
        <p:grpSpPr>
          <a:xfrm>
            <a:off x="7756448" y="3238989"/>
            <a:ext cx="538897" cy="3587262"/>
            <a:chOff x="7756448" y="3238989"/>
            <a:chExt cx="538897" cy="358726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500A78-B54A-269C-7864-5B35B9F9B39D}"/>
                </a:ext>
              </a:extLst>
            </p:cNvPr>
            <p:cNvSpPr/>
            <p:nvPr/>
          </p:nvSpPr>
          <p:spPr>
            <a:xfrm>
              <a:off x="7756448" y="3238989"/>
              <a:ext cx="538897" cy="3587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D539F-38BA-4A65-B93F-9EA03FB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1" y="4478215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CA5C33-E6B1-2E92-A6D6-2CEE3EF5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2" y="5533286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B81DDE8-6B89-1DE2-A504-AADE03911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40660" y="3918228"/>
            <a:ext cx="274319" cy="1393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1AEBED-7A84-EB0F-0EA7-FE677DE3EC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30435" y="4988934"/>
            <a:ext cx="274319" cy="1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1390</Words>
  <Application>Microsoft Macintosh PowerPoint</Application>
  <PresentationFormat>On-screen Show (4:3)</PresentationFormat>
  <Paragraphs>228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243</cp:revision>
  <dcterms:created xsi:type="dcterms:W3CDTF">2011-09-22T13:36:22Z</dcterms:created>
  <dcterms:modified xsi:type="dcterms:W3CDTF">2024-09-09T16:19:45Z</dcterms:modified>
</cp:coreProperties>
</file>