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280" r:id="rId3"/>
    <p:sldId id="281" r:id="rId4"/>
    <p:sldId id="284" r:id="rId5"/>
    <p:sldId id="282" r:id="rId6"/>
    <p:sldId id="302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300" r:id="rId23"/>
    <p:sldId id="301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688" y="-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wmf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15.png"/><Relationship Id="rId6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wmf"/><Relationship Id="rId6" Type="http://schemas.openxmlformats.org/officeDocument/2006/relationships/oleObject" Target="../embeddings/oleObject4.bin"/><Relationship Id="rId7" Type="http://schemas.openxmlformats.org/officeDocument/2006/relationships/image" Target="../media/image2.wmf"/><Relationship Id="rId8" Type="http://schemas.openxmlformats.org/officeDocument/2006/relationships/image" Target="../media/image4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Quantum Theory II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An Overview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746249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3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34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4456112" y="2814637"/>
            <a:ext cx="4238625" cy="28321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460625" y="2682875"/>
            <a:ext cx="18288" cy="88899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89200" y="4796472"/>
            <a:ext cx="0" cy="889000"/>
          </a:xfrm>
          <a:prstGeom prst="line">
            <a:avLst/>
          </a:prstGeom>
          <a:ln w="381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79675" y="3740150"/>
            <a:ext cx="0" cy="88900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Block Arc 10"/>
          <p:cNvSpPr/>
          <p:nvPr/>
        </p:nvSpPr>
        <p:spPr>
          <a:xfrm rot="5400000">
            <a:off x="1603375" y="23139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Block Arc 19"/>
          <p:cNvSpPr/>
          <p:nvPr/>
        </p:nvSpPr>
        <p:spPr>
          <a:xfrm rot="5400000">
            <a:off x="1533525" y="3418858"/>
            <a:ext cx="2836903" cy="2673035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lock Arc 20"/>
          <p:cNvSpPr/>
          <p:nvPr/>
        </p:nvSpPr>
        <p:spPr>
          <a:xfrm rot="5400000">
            <a:off x="1998133" y="3099715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Block Arc 21"/>
          <p:cNvSpPr/>
          <p:nvPr/>
        </p:nvSpPr>
        <p:spPr>
          <a:xfrm rot="5400000">
            <a:off x="1998133" y="4316020"/>
            <a:ext cx="1170802" cy="944320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Block Arc 22"/>
          <p:cNvSpPr/>
          <p:nvPr/>
        </p:nvSpPr>
        <p:spPr>
          <a:xfrm rot="5400000">
            <a:off x="1868150" y="27384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Block Arc 23"/>
          <p:cNvSpPr/>
          <p:nvPr/>
        </p:nvSpPr>
        <p:spPr>
          <a:xfrm rot="5400000">
            <a:off x="1893550" y="3843354"/>
            <a:ext cx="1796456" cy="1635091"/>
          </a:xfrm>
          <a:prstGeom prst="blockArc">
            <a:avLst>
              <a:gd name="adj1" fmla="val 10719076"/>
              <a:gd name="adj2" fmla="val 89373"/>
              <a:gd name="adj3" fmla="val 1519"/>
            </a:avLst>
          </a:prstGeom>
          <a:solidFill>
            <a:srgbClr val="FF0000"/>
          </a:solidFill>
          <a:ln>
            <a:solidFill>
              <a:srgbClr val="C0504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>
            <a:off x="2238375" y="26193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898650" y="26130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057400" y="26289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717675" y="26225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49400" y="264477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1209675" y="2638425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368425" y="265430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028700" y="2647950"/>
            <a:ext cx="15875" cy="31591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497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Some Handy Equations Before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We Move 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830916"/>
            <a:ext cx="8686800" cy="4884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KNOW THESE!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	 one quantum of energy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*This is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the most important equation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for the course.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nl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 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convert bet. freq. and wavelength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3200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c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/l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convert bet. “angular” freq. and “linear” wavelength</a:t>
            </a:r>
          </a:p>
        </p:txBody>
      </p:sp>
      <p:sp>
        <p:nvSpPr>
          <p:cNvPr id="6" name="Rectangle 5"/>
          <p:cNvSpPr/>
          <p:nvPr/>
        </p:nvSpPr>
        <p:spPr>
          <a:xfrm>
            <a:off x="135468" y="1794683"/>
            <a:ext cx="8389407" cy="4698192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4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843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De Broglie and Wave-Particle Duality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71575"/>
            <a:ext cx="8686800" cy="20510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Inspired by Einstein’s particle like description of photons in the 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De Broglie extended this “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wave-particle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” idea to matter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305175"/>
            <a:ext cx="8686800" cy="1250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Waves have particle properties (Einstein)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Particles have wave properties (De Broglie)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1" r="76562" b="-10714"/>
          <a:stretch/>
        </p:blipFill>
        <p:spPr>
          <a:xfrm>
            <a:off x="1801813" y="4992687"/>
            <a:ext cx="690562" cy="1377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4810125"/>
            <a:ext cx="2971800" cy="1422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55927" t="12755" r="-647" b="27296"/>
          <a:stretch/>
        </p:blipFill>
        <p:spPr>
          <a:xfrm>
            <a:off x="3413125" y="5130799"/>
            <a:ext cx="1317625" cy="7461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23437" r="45313"/>
          <a:stretch/>
        </p:blipFill>
        <p:spPr>
          <a:xfrm>
            <a:off x="2492375" y="4992687"/>
            <a:ext cx="920750" cy="12446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794000" y="6253162"/>
            <a:ext cx="382488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De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Broglie equations</a:t>
            </a:r>
            <a:endParaRPr lang="en-US" sz="3200" b="1" dirty="0"/>
          </a:p>
        </p:txBody>
      </p:sp>
      <p:sp>
        <p:nvSpPr>
          <p:cNvPr id="11" name="Rectangle 10"/>
          <p:cNvSpPr/>
          <p:nvPr/>
        </p:nvSpPr>
        <p:spPr>
          <a:xfrm>
            <a:off x="285685" y="4907259"/>
            <a:ext cx="21590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Summarized as: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42875" y="4601133"/>
            <a:ext cx="8915400" cy="222092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01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Start with the classical wave equation: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3133725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2200" y="3028950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625" y="3244850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3254375"/>
            <a:ext cx="342900" cy="38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47442" y="5080000"/>
            <a:ext cx="75907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Times New Roman"/>
                <a:cs typeface="Times New Roman"/>
              </a:rPr>
              <a:t>Use separation of variables trick and replace:</a:t>
            </a:r>
          </a:p>
          <a:p>
            <a:pPr algn="ctr"/>
            <a:r>
              <a:rPr lang="en-US" sz="3200" i="1" dirty="0" smtClean="0">
                <a:latin typeface="Times New Roman"/>
                <a:cs typeface="Times New Roman"/>
              </a:rPr>
              <a:t>u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n-US" sz="3200" i="1" dirty="0" err="1" smtClean="0">
                <a:latin typeface="Times New Roman"/>
                <a:cs typeface="Times New Roman"/>
              </a:rPr>
              <a:t>x,t</a:t>
            </a:r>
            <a:r>
              <a:rPr lang="en-US" sz="3200" dirty="0" smtClean="0">
                <a:latin typeface="Times New Roman"/>
                <a:cs typeface="Times New Roman"/>
              </a:rPr>
              <a:t>)</a:t>
            </a:r>
            <a:r>
              <a:rPr lang="en-US" sz="3200" i="1" dirty="0" smtClean="0">
                <a:latin typeface="Times New Roman"/>
                <a:cs typeface="Times New Roman"/>
              </a:rPr>
              <a:t> = </a:t>
            </a:r>
            <a:r>
              <a:rPr lang="en-US" sz="3200" i="1" dirty="0" smtClean="0">
                <a:latin typeface="Symbol" charset="2"/>
                <a:cs typeface="Symbol" charset="2"/>
              </a:rPr>
              <a:t>y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n-US" sz="3200" i="1" dirty="0" smtClean="0">
                <a:latin typeface="Times New Roman"/>
                <a:cs typeface="Times New Roman"/>
              </a:rPr>
              <a:t>x</a:t>
            </a:r>
            <a:r>
              <a:rPr lang="en-US" sz="3200" dirty="0" smtClean="0">
                <a:latin typeface="Times New Roman"/>
                <a:cs typeface="Times New Roman"/>
              </a:rPr>
              <a:t>) </a:t>
            </a:r>
            <a:r>
              <a:rPr lang="en-US" sz="3200" dirty="0" err="1" smtClean="0">
                <a:latin typeface="Times New Roman"/>
                <a:cs typeface="Times New Roman"/>
              </a:rPr>
              <a:t>cos</a:t>
            </a:r>
            <a:r>
              <a:rPr lang="en-US" sz="3200" dirty="0" smtClean="0">
                <a:latin typeface="Times New Roman"/>
                <a:cs typeface="Times New Roman"/>
              </a:rPr>
              <a:t>(</a:t>
            </a:r>
            <a:r>
              <a:rPr lang="en-US" sz="3200" dirty="0" smtClean="0">
                <a:latin typeface="Symbol" charset="2"/>
                <a:cs typeface="Symbol" charset="2"/>
              </a:rPr>
              <a:t>w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r>
              <a:rPr lang="en-US" sz="3200" i="1" dirty="0" smtClean="0">
                <a:latin typeface="Times New Roman"/>
                <a:cs typeface="Times New Roman"/>
              </a:rPr>
              <a:t>t</a:t>
            </a:r>
            <a:r>
              <a:rPr lang="en-US" sz="3200" dirty="0" smtClean="0">
                <a:latin typeface="Times New Roman"/>
                <a:cs typeface="Times New Roman"/>
              </a:rPr>
              <a:t>)</a:t>
            </a:r>
            <a:endParaRPr lang="en-US" sz="3200" dirty="0">
              <a:latin typeface="Times New Roman"/>
              <a:cs typeface="Times New Roman"/>
            </a:endParaRP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H="1" flipV="1">
            <a:off x="3571875" y="3635375"/>
            <a:ext cx="770937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4342812" y="3635375"/>
            <a:ext cx="1403938" cy="14446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13944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Substitute </a:t>
            </a:r>
            <a:r>
              <a:rPr lang="en-US" sz="3200" i="1" dirty="0">
                <a:latin typeface="Times New Roman"/>
                <a:cs typeface="Times New Roman"/>
              </a:rPr>
              <a:t>u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 err="1">
                <a:latin typeface="Times New Roman"/>
                <a:cs typeface="Times New Roman"/>
              </a:rPr>
              <a:t>x,t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r>
              <a:rPr lang="en-US" sz="3200" i="1" dirty="0">
                <a:latin typeface="Times New Roman"/>
                <a:cs typeface="Times New Roman"/>
              </a:rPr>
              <a:t> = </a:t>
            </a:r>
            <a:r>
              <a:rPr lang="en-US" sz="3200" i="1" dirty="0">
                <a:latin typeface="Symbol" charset="2"/>
                <a:cs typeface="Symbol" charset="2"/>
              </a:rPr>
              <a:t>y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i="1" dirty="0">
                <a:latin typeface="Times New Roman"/>
                <a:cs typeface="Times New Roman"/>
              </a:rPr>
              <a:t>x</a:t>
            </a:r>
            <a:r>
              <a:rPr lang="en-US" sz="3200" dirty="0">
                <a:latin typeface="Times New Roman"/>
                <a:cs typeface="Times New Roman"/>
              </a:rPr>
              <a:t>) </a:t>
            </a:r>
            <a:r>
              <a:rPr lang="en-US" sz="3200" dirty="0" err="1">
                <a:latin typeface="Times New Roman"/>
                <a:cs typeface="Times New Roman"/>
              </a:rPr>
              <a:t>cos</a:t>
            </a:r>
            <a:r>
              <a:rPr lang="en-US" sz="3200" dirty="0">
                <a:latin typeface="Times New Roman"/>
                <a:cs typeface="Times New Roman"/>
              </a:rPr>
              <a:t>(</a:t>
            </a:r>
            <a:r>
              <a:rPr lang="en-US" sz="3200" dirty="0">
                <a:latin typeface="Symbol" charset="2"/>
                <a:cs typeface="Symbol" charset="2"/>
              </a:rPr>
              <a:t>w</a:t>
            </a:r>
            <a:r>
              <a:rPr lang="en-US" sz="3200" dirty="0">
                <a:latin typeface="Times New Roman"/>
                <a:cs typeface="Times New Roman"/>
              </a:rPr>
              <a:t> </a:t>
            </a:r>
            <a:r>
              <a:rPr lang="en-US" sz="3200" i="1" dirty="0">
                <a:latin typeface="Times New Roman"/>
                <a:cs typeface="Times New Roman"/>
              </a:rPr>
              <a:t>t</a:t>
            </a:r>
            <a:r>
              <a:rPr lang="en-US" sz="3200" dirty="0" smtClean="0">
                <a:latin typeface="Times New Roman"/>
                <a:cs typeface="Times New Roman"/>
              </a:rPr>
              <a:t>)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06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738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94572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7052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14573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2563812" y="3578225"/>
            <a:ext cx="1660525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164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363" y="3521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4723345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290207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314700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 rot="5400000">
            <a:off x="6588123" y="3773755"/>
            <a:ext cx="670459" cy="24727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93233" y="5260459"/>
            <a:ext cx="3922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does this derivative work out to be??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82607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After doing the time derivative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2973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596470" y="3543300"/>
            <a:ext cx="1038225" cy="673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6687082" y="3543300"/>
            <a:ext cx="1660525" cy="787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5"/>
          <a:srcRect l="39186" b="-16981"/>
          <a:stretch/>
        </p:blipFill>
        <p:spPr>
          <a:xfrm>
            <a:off x="1071562" y="3578225"/>
            <a:ext cx="1660525" cy="787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25" y="3505199"/>
            <a:ext cx="698500" cy="6731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714932" y="3565523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56481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Divide out the </a:t>
            </a:r>
            <a:r>
              <a:rPr lang="en-US" sz="3200" dirty="0" err="1" smtClean="0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US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)’s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313" y="3625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43291" b="-5630"/>
          <a:stretch/>
        </p:blipFill>
        <p:spPr>
          <a:xfrm>
            <a:off x="4106863" y="3521074"/>
            <a:ext cx="1274762" cy="148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5405970" y="3543300"/>
            <a:ext cx="1038225" cy="673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5"/>
          <a:srcRect r="61977"/>
          <a:stretch/>
        </p:blipFill>
        <p:spPr>
          <a:xfrm>
            <a:off x="3298825" y="3578225"/>
            <a:ext cx="1038225" cy="673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2025" y="3505199"/>
            <a:ext cx="698500" cy="6731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87932" y="3517898"/>
            <a:ext cx="355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-71437" y="5546209"/>
            <a:ext cx="2876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</a:rPr>
              <a:t>…and rearrange a bit: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4596" y="5118100"/>
            <a:ext cx="35814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6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29400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</a:rPr>
              <a:t>Note 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w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 = 2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endParaRPr lang="en-GB" sz="32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Guess: v </a:t>
            </a:r>
            <a:r>
              <a:rPr lang="en-GB" sz="3200" dirty="0">
                <a:solidFill>
                  <a:srgbClr val="000000"/>
                </a:solidFill>
                <a:latin typeface="Times New Roman"/>
                <a:cs typeface="Times New Roman"/>
              </a:rPr>
              <a:t>=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n</a:t>
            </a:r>
            <a:r>
              <a:rPr lang="en-GB" sz="3200" dirty="0">
                <a:solidFill>
                  <a:srgbClr val="000000"/>
                </a:solidFill>
                <a:latin typeface="Symbol" charset="2"/>
                <a:cs typeface="Symbol" charset="2"/>
              </a:rPr>
              <a:t>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 </a:t>
            </a:r>
            <a:r>
              <a:rPr lang="en-GB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 (…</a:t>
            </a: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like c = </a:t>
            </a:r>
            <a:r>
              <a:rPr lang="en-GB" sz="3200" i="1" dirty="0">
                <a:solidFill>
                  <a:srgbClr val="000000"/>
                </a:solidFill>
                <a:latin typeface="Symbol" charset="2"/>
                <a:cs typeface="Symbol" charset="2"/>
              </a:rPr>
              <a:t>n </a:t>
            </a:r>
            <a:r>
              <a:rPr lang="en-GB" sz="32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32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So: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875" y="3930650"/>
            <a:ext cx="2908300" cy="1460500"/>
          </a:xfrm>
          <a:prstGeom prst="rect">
            <a:avLst/>
          </a:prstGeom>
        </p:spPr>
      </p:pic>
      <p:sp>
        <p:nvSpPr>
          <p:cNvPr id="13" name="Donut 12"/>
          <p:cNvSpPr/>
          <p:nvPr/>
        </p:nvSpPr>
        <p:spPr>
          <a:xfrm>
            <a:off x="4476750" y="4660900"/>
            <a:ext cx="920750" cy="784225"/>
          </a:xfrm>
          <a:prstGeom prst="donut">
            <a:avLst>
              <a:gd name="adj" fmla="val 6994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1250" y="5445125"/>
            <a:ext cx="15875" cy="571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396457" y="5863054"/>
            <a:ext cx="604083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Now let’s focus on the wavelength term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0085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Look at the De Broglie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00" y="1933575"/>
            <a:ext cx="1498600" cy="13589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8600" y="3153460"/>
            <a:ext cx="868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We can use a general energy expression to find a substitute for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325" y="4229100"/>
            <a:ext cx="5092700" cy="109968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301625" y="5496610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Rearranging: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5414507"/>
            <a:ext cx="3435350" cy="77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229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052879"/>
            <a:ext cx="1498600" cy="13589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Substituting                                   into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275" y="2271954"/>
            <a:ext cx="3435350" cy="77717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3584" y="224603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8250823" y="190826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8267700" y="267595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8275" y="3717925"/>
            <a:ext cx="36195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4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457325"/>
            <a:ext cx="8686800" cy="4432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b="1" dirty="0" smtClean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: Light wave behave like particles!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Light shines on metal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Classical predictions: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Electrons (e-) should “wiggle” with same frequency as light.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More intense the light, the more e- should oscillate and get kicked out.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2193926"/>
            <a:ext cx="2689225" cy="105681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5" y="2179432"/>
            <a:ext cx="2197440" cy="11035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100" y="3441700"/>
            <a:ext cx="5257800" cy="1714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1150" y="5026025"/>
            <a:ext cx="30353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9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8"/>
            <a:ext cx="8686800" cy="184467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96850" y="2385807"/>
            <a:ext cx="8686800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Substituting                              into the wave eq.</a:t>
            </a: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705100" y="2108201"/>
            <a:ext cx="2946400" cy="1438120"/>
            <a:chOff x="1816100" y="3441700"/>
            <a:chExt cx="3911600" cy="18923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83213" b="-10370"/>
            <a:stretch/>
          </p:blipFill>
          <p:spPr>
            <a:xfrm>
              <a:off x="1816100" y="3441700"/>
              <a:ext cx="882650" cy="189230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92400" y="3565525"/>
              <a:ext cx="3035300" cy="1460500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71" y="3371696"/>
            <a:ext cx="3581400" cy="14351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0" y="4991100"/>
            <a:ext cx="53213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3094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This is the second most important equation for the course: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12975"/>
            <a:ext cx="5321300" cy="1574800"/>
          </a:xfrm>
          <a:prstGeom prst="rect">
            <a:avLst/>
          </a:prstGeom>
        </p:spPr>
      </p:pic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28600" y="3813175"/>
            <a:ext cx="8686800" cy="663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Kind of looks like: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925" y="4538196"/>
            <a:ext cx="2679700" cy="596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663145" y="5283626"/>
            <a:ext cx="35670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not necessarily a constant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16205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Usually we rearrange it like this: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720850"/>
            <a:ext cx="5321300" cy="157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100" y="3543300"/>
            <a:ext cx="4737100" cy="1549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3594100"/>
            <a:ext cx="4978400" cy="1663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3875" y="5645150"/>
            <a:ext cx="3289300" cy="952500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1129156" y="4559299"/>
            <a:ext cx="5965651" cy="1219201"/>
            <a:chOff x="1129156" y="4559299"/>
            <a:chExt cx="5965651" cy="1219201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3081337" y="4138612"/>
              <a:ext cx="533400" cy="190817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Brace 14"/>
            <p:cNvSpPr/>
            <p:nvPr/>
          </p:nvSpPr>
          <p:spPr>
            <a:xfrm rot="5400000">
              <a:off x="4659311" y="4662487"/>
              <a:ext cx="533402" cy="327025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1" idx="1"/>
            </p:cNvCxnSpPr>
            <p:nvPr/>
          </p:nvCxnSpPr>
          <p:spPr>
            <a:xfrm>
              <a:off x="3348037" y="5359400"/>
              <a:ext cx="128588" cy="2857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4460875" y="5092701"/>
              <a:ext cx="476250" cy="68579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129156" y="5171420"/>
              <a:ext cx="22680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KE “operator”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886325" y="5171420"/>
              <a:ext cx="22084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Times New Roman"/>
                  <a:cs typeface="Times New Roman"/>
                </a:rPr>
                <a:t>P</a:t>
              </a:r>
              <a:r>
                <a:rPr lang="en-US" sz="2800" dirty="0" smtClean="0">
                  <a:latin typeface="Times New Roman"/>
                  <a:cs typeface="Times New Roman"/>
                </a:rPr>
                <a:t>E “operator”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pic>
        <p:nvPicPr>
          <p:cNvPr id="23" name="Picture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51200" y="5654675"/>
            <a:ext cx="2197100" cy="825500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387350" y="5168900"/>
            <a:ext cx="2863850" cy="898525"/>
            <a:chOff x="387350" y="5168900"/>
            <a:chExt cx="2863850" cy="898525"/>
          </a:xfrm>
        </p:grpSpPr>
        <p:cxnSp>
          <p:nvCxnSpPr>
            <p:cNvPr id="25" name="Straight Arrow Connector 24"/>
            <p:cNvCxnSpPr>
              <a:endCxn id="23" idx="1"/>
            </p:cNvCxnSpPr>
            <p:nvPr/>
          </p:nvCxnSpPr>
          <p:spPr>
            <a:xfrm>
              <a:off x="2019300" y="5645150"/>
              <a:ext cx="1231900" cy="4222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87350" y="5168900"/>
              <a:ext cx="28198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Times New Roman"/>
                  <a:cs typeface="Times New Roman"/>
                </a:rPr>
                <a:t>Energy “operator”</a:t>
              </a:r>
              <a:endParaRPr lang="en-US" sz="2800" dirty="0">
                <a:latin typeface="Times New Roman"/>
                <a:cs typeface="Times New Roman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5451943" y="5882759"/>
            <a:ext cx="3679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The Schrodinger Equation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863666" y="3389590"/>
            <a:ext cx="5231141" cy="1703109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5875" y="5221704"/>
            <a:ext cx="9127069" cy="1258471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90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4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2019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But, … e- flux is experimentally seen to be independent of light intensity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e- flux only depends on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characteristic frequencies of light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Decision 6"/>
          <p:cNvSpPr/>
          <p:nvPr/>
        </p:nvSpPr>
        <p:spPr>
          <a:xfrm rot="20782174">
            <a:off x="556179" y="4467038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3446437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953747"/>
            <a:ext cx="19193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Metal Surface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2210868" y="3557946"/>
            <a:ext cx="204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If </a:t>
            </a:r>
            <a:r>
              <a:rPr lang="en-US" sz="2400" i="1" dirty="0" err="1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dirty="0" smtClean="0">
                <a:latin typeface="Symbol" charset="2"/>
                <a:cs typeface="Symbol" charset="2"/>
              </a:rPr>
              <a:t>F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smtClean="0">
                <a:latin typeface="Times New Roman"/>
                <a:cs typeface="Times New Roman"/>
              </a:rPr>
              <a:t>h</a:t>
            </a:r>
            <a:r>
              <a:rPr lang="en-US" sz="2400" i="1" dirty="0" smtClean="0">
                <a:latin typeface="Symbol" charset="2"/>
                <a:cs typeface="Symbol" charset="2"/>
              </a:rPr>
              <a:t>n</a:t>
            </a:r>
            <a:r>
              <a:rPr lang="en-US" sz="2400" baseline="-25000" dirty="0" smtClean="0">
                <a:latin typeface="Times New Roman"/>
                <a:cs typeface="Times New Roman"/>
              </a:rPr>
              <a:t>0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284775" y="3557946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4156652"/>
            <a:ext cx="1210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/>
                <a:cs typeface="Times New Roman"/>
              </a:rPr>
              <a:t>E</a:t>
            </a:r>
            <a:r>
              <a:rPr lang="en-US" sz="2400" baseline="-25000" dirty="0" err="1" smtClean="0">
                <a:latin typeface="Symbol" charset="2"/>
                <a:cs typeface="Symbol" charset="2"/>
              </a:rPr>
              <a:t>g</a:t>
            </a:r>
            <a:r>
              <a:rPr lang="en-US" sz="2400" dirty="0" smtClean="0">
                <a:latin typeface="Times New Roman"/>
                <a:cs typeface="Times New Roman"/>
              </a:rPr>
              <a:t> = </a:t>
            </a:r>
            <a:r>
              <a:rPr lang="en-US" sz="2400" i="1" dirty="0" err="1" smtClean="0">
                <a:latin typeface="Times New Roman"/>
                <a:cs typeface="Times New Roman"/>
              </a:rPr>
              <a:t>h</a:t>
            </a:r>
            <a:r>
              <a:rPr lang="en-US" sz="2400" i="1" dirty="0" err="1" smtClean="0">
                <a:latin typeface="Symbol" charset="2"/>
                <a:cs typeface="Symbol" charset="2"/>
              </a:rPr>
              <a:t>n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4440" y="3238500"/>
            <a:ext cx="245485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KE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e</a:t>
            </a:r>
            <a:r>
              <a:rPr lang="en-US" sz="3200" i="1" baseline="-25000" dirty="0" smtClean="0">
                <a:latin typeface="Times New Roman"/>
                <a:cs typeface="Times New Roman"/>
              </a:rPr>
              <a:t>-</a:t>
            </a:r>
            <a:r>
              <a:rPr lang="en-US" sz="3200" dirty="0" smtClean="0">
                <a:latin typeface="Times New Roman"/>
                <a:cs typeface="Times New Roman"/>
              </a:rPr>
              <a:t> = </a:t>
            </a:r>
            <a:r>
              <a:rPr lang="en-US" sz="3200" i="1" dirty="0" err="1" smtClean="0">
                <a:latin typeface="Times New Roman"/>
                <a:cs typeface="Times New Roman"/>
              </a:rPr>
              <a:t>h</a:t>
            </a:r>
            <a:r>
              <a:rPr lang="en-US" sz="3200" i="1" dirty="0" err="1" smtClean="0">
                <a:latin typeface="Symbol" charset="2"/>
                <a:cs typeface="Symbol" charset="2"/>
              </a:rPr>
              <a:t>n</a:t>
            </a:r>
            <a:r>
              <a:rPr lang="en-US" sz="3200" dirty="0" smtClean="0">
                <a:latin typeface="Times New Roman"/>
                <a:cs typeface="Times New Roman"/>
              </a:rPr>
              <a:t> - </a:t>
            </a:r>
            <a:r>
              <a:rPr lang="en-US" sz="3200" dirty="0">
                <a:latin typeface="Symbol" charset="2"/>
                <a:cs typeface="Symbol" charset="2"/>
              </a:rPr>
              <a:t>F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3823276"/>
            <a:ext cx="271026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Times New Roman"/>
                <a:cs typeface="Times New Roman"/>
              </a:rPr>
              <a:t>KE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e</a:t>
            </a:r>
            <a:r>
              <a:rPr lang="en-US" sz="3200" i="1" baseline="-25000" dirty="0" smtClean="0">
                <a:latin typeface="Times New Roman"/>
                <a:cs typeface="Times New Roman"/>
              </a:rPr>
              <a:t>-</a:t>
            </a:r>
            <a:r>
              <a:rPr lang="en-US" sz="3200" dirty="0" smtClean="0">
                <a:latin typeface="Times New Roman"/>
                <a:cs typeface="Times New Roman"/>
              </a:rPr>
              <a:t> = ½ </a:t>
            </a:r>
            <a:r>
              <a:rPr lang="en-US" sz="3200" i="1" dirty="0" smtClean="0">
                <a:latin typeface="Times New Roman"/>
                <a:cs typeface="Times New Roman"/>
              </a:rPr>
              <a:t>m</a:t>
            </a:r>
            <a:r>
              <a:rPr lang="en-US" sz="3200" baseline="-25000" dirty="0" smtClean="0">
                <a:latin typeface="Times New Roman"/>
                <a:cs typeface="Times New Roman"/>
              </a:rPr>
              <a:t>e-</a:t>
            </a:r>
            <a:r>
              <a:rPr lang="en-US" sz="3200" dirty="0" smtClean="0">
                <a:latin typeface="Times New Roman"/>
                <a:cs typeface="Times New Roman"/>
              </a:rPr>
              <a:t>v</a:t>
            </a:r>
            <a:r>
              <a:rPr lang="en-US" sz="3200" baseline="30000" dirty="0" smtClean="0">
                <a:latin typeface="Times New Roman"/>
                <a:cs typeface="Times New Roman"/>
              </a:rPr>
              <a:t>2</a:t>
            </a:r>
            <a:endParaRPr lang="en-US" sz="3200" baseline="30000" dirty="0">
              <a:latin typeface="Times New Roman"/>
              <a:cs typeface="Times New Roman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681394" y="5094736"/>
            <a:ext cx="424988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characteristic of the metal</a:t>
            </a:r>
          </a:p>
          <a:p>
            <a:pPr marL="742950" lvl="1" indent="-285750">
              <a:buFont typeface="Arial"/>
              <a:buChar char="•"/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Work Function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3496803" y="6017247"/>
            <a:ext cx="532709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What if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8" charset="0"/>
              </a:rPr>
              <a:t>KE</a:t>
            </a:r>
            <a:r>
              <a:rPr lang="en-GB" sz="36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600" baseline="-25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is negative??</a:t>
            </a:r>
            <a:endParaRPr lang="en-US" sz="3600" dirty="0"/>
          </a:p>
        </p:txBody>
      </p:sp>
      <p:sp>
        <p:nvSpPr>
          <p:cNvPr id="3" name="Rectangle 2"/>
          <p:cNvSpPr/>
          <p:nvPr/>
        </p:nvSpPr>
        <p:spPr>
          <a:xfrm>
            <a:off x="4904129" y="3138767"/>
            <a:ext cx="2687073" cy="1479550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78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8" grpId="0"/>
      <p:bldP spid="19" grpId="0"/>
      <p:bldP spid="20" grpId="0"/>
      <p:bldP spid="21" grpId="0"/>
      <p:bldP spid="22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200"/>
            <a:ext cx="8686800" cy="1241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Photoelectric Effect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What is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3200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baseline="-25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?</a:t>
            </a:r>
          </a:p>
        </p:txBody>
      </p:sp>
      <p:sp>
        <p:nvSpPr>
          <p:cNvPr id="7" name="Decision 6"/>
          <p:cNvSpPr/>
          <p:nvPr/>
        </p:nvSpPr>
        <p:spPr>
          <a:xfrm rot="20782174">
            <a:off x="556179" y="3847913"/>
            <a:ext cx="5913773" cy="1317740"/>
          </a:xfrm>
          <a:prstGeom prst="flowChartDecision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68519" y="2827312"/>
            <a:ext cx="2258641" cy="1255312"/>
            <a:chOff x="1757734" y="2888063"/>
            <a:chExt cx="2258641" cy="1255312"/>
          </a:xfrm>
        </p:grpSpPr>
        <p:sp>
          <p:nvSpPr>
            <p:cNvPr id="9" name="Freeform 8"/>
            <p:cNvSpPr/>
            <p:nvPr/>
          </p:nvSpPr>
          <p:spPr>
            <a:xfrm rot="2471119">
              <a:off x="1968500" y="3806384"/>
              <a:ext cx="2047875" cy="336991"/>
            </a:xfrm>
            <a:custGeom>
              <a:avLst/>
              <a:gdLst>
                <a:gd name="connsiteX0" fmla="*/ 0 w 2047875"/>
                <a:gd name="connsiteY0" fmla="*/ 336991 h 336991"/>
                <a:gd name="connsiteX1" fmla="*/ 381000 w 2047875"/>
                <a:gd name="connsiteY1" fmla="*/ 3616 h 336991"/>
                <a:gd name="connsiteX2" fmla="*/ 698500 w 2047875"/>
                <a:gd name="connsiteY2" fmla="*/ 273491 h 336991"/>
                <a:gd name="connsiteX3" fmla="*/ 1095375 w 2047875"/>
                <a:gd name="connsiteY3" fmla="*/ 19491 h 336991"/>
                <a:gd name="connsiteX4" fmla="*/ 1428750 w 2047875"/>
                <a:gd name="connsiteY4" fmla="*/ 305241 h 336991"/>
                <a:gd name="connsiteX5" fmla="*/ 1793875 w 2047875"/>
                <a:gd name="connsiteY5" fmla="*/ 3616 h 336991"/>
                <a:gd name="connsiteX6" fmla="*/ 2047875 w 2047875"/>
                <a:gd name="connsiteY6" fmla="*/ 130616 h 336991"/>
                <a:gd name="connsiteX7" fmla="*/ 2047875 w 2047875"/>
                <a:gd name="connsiteY7" fmla="*/ 130616 h 336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47875" h="336991">
                  <a:moveTo>
                    <a:pt x="0" y="336991"/>
                  </a:moveTo>
                  <a:cubicBezTo>
                    <a:pt x="132291" y="175595"/>
                    <a:pt x="264583" y="14199"/>
                    <a:pt x="381000" y="3616"/>
                  </a:cubicBezTo>
                  <a:cubicBezTo>
                    <a:pt x="497417" y="-6967"/>
                    <a:pt x="579438" y="270845"/>
                    <a:pt x="698500" y="273491"/>
                  </a:cubicBezTo>
                  <a:cubicBezTo>
                    <a:pt x="817562" y="276137"/>
                    <a:pt x="973667" y="14199"/>
                    <a:pt x="1095375" y="19491"/>
                  </a:cubicBezTo>
                  <a:cubicBezTo>
                    <a:pt x="1217083" y="24783"/>
                    <a:pt x="1312333" y="307887"/>
                    <a:pt x="1428750" y="305241"/>
                  </a:cubicBezTo>
                  <a:cubicBezTo>
                    <a:pt x="1545167" y="302595"/>
                    <a:pt x="1690688" y="32720"/>
                    <a:pt x="1793875" y="3616"/>
                  </a:cubicBezTo>
                  <a:cubicBezTo>
                    <a:pt x="1897063" y="-25488"/>
                    <a:pt x="2047875" y="130616"/>
                    <a:pt x="2047875" y="130616"/>
                  </a:cubicBezTo>
                  <a:lnTo>
                    <a:pt x="2047875" y="130616"/>
                  </a:lnTo>
                </a:path>
              </a:pathLst>
            </a:custGeom>
            <a:ln>
              <a:solidFill>
                <a:srgbClr val="0000FF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757734" y="2888063"/>
              <a:ext cx="416651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4400" dirty="0" smtClean="0">
                  <a:solidFill>
                    <a:srgbClr val="000000"/>
                  </a:solidFill>
                  <a:latin typeface="Symbol" charset="2"/>
                  <a:cs typeface="Symbol" charset="2"/>
                </a:rPr>
                <a:t>g</a:t>
              </a:r>
              <a:endParaRPr lang="en-US" sz="4400" dirty="0">
                <a:latin typeface="Symbol" charset="2"/>
                <a:cs typeface="Symbol" charset="2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562395" y="5334622"/>
            <a:ext cx="573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Ag</a:t>
            </a:r>
            <a:endParaRPr lang="en-US" sz="2400" dirty="0"/>
          </a:p>
        </p:txBody>
      </p:sp>
      <p:grpSp>
        <p:nvGrpSpPr>
          <p:cNvPr id="17" name="Group 16"/>
          <p:cNvGrpSpPr/>
          <p:nvPr/>
        </p:nvGrpSpPr>
        <p:grpSpPr>
          <a:xfrm>
            <a:off x="3284775" y="2938821"/>
            <a:ext cx="1659665" cy="1556553"/>
            <a:chOff x="4270865" y="3190072"/>
            <a:chExt cx="1659665" cy="1556553"/>
          </a:xfrm>
        </p:grpSpPr>
        <p:cxnSp>
          <p:nvCxnSpPr>
            <p:cNvPr id="15" name="Straight Arrow Connector 14"/>
            <p:cNvCxnSpPr/>
            <p:nvPr/>
          </p:nvCxnSpPr>
          <p:spPr>
            <a:xfrm flipV="1">
              <a:off x="4270865" y="3714750"/>
              <a:ext cx="1116352" cy="103187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5387217" y="3190072"/>
              <a:ext cx="54331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3600" dirty="0">
                  <a:solidFill>
                    <a:srgbClr val="000000"/>
                  </a:solidFill>
                  <a:latin typeface="Times New Roman" pitchFamily="18" charset="0"/>
                </a:rPr>
                <a:t>e</a:t>
              </a:r>
              <a:r>
                <a:rPr lang="en-GB" sz="3600" dirty="0" smtClean="0">
                  <a:solidFill>
                    <a:srgbClr val="000000"/>
                  </a:solidFill>
                  <a:latin typeface="Times New Roman" pitchFamily="18" charset="0"/>
                </a:rPr>
                <a:t>-</a:t>
              </a:r>
              <a:endParaRPr lang="en-US" sz="36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74350" y="2619375"/>
            <a:ext cx="1531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l </a:t>
            </a:r>
            <a:r>
              <a:rPr lang="en-US" sz="2400" dirty="0" smtClean="0">
                <a:latin typeface="Symbol" charset="2"/>
                <a:cs typeface="Symbol" charset="2"/>
              </a:rPr>
              <a:t>= 0.1 </a:t>
            </a:r>
            <a:r>
              <a:rPr lang="en-US" sz="2400" i="1" dirty="0" smtClean="0">
                <a:latin typeface="Times New Roman"/>
                <a:cs typeface="Times New Roman"/>
              </a:rPr>
              <a:t>nm</a:t>
            </a:r>
            <a:r>
              <a:rPr lang="en-US" sz="2400" dirty="0" smtClean="0">
                <a:latin typeface="Symbol" charset="2"/>
                <a:cs typeface="Symbol" charset="2"/>
              </a:rPr>
              <a:t> 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944440" y="2016125"/>
            <a:ext cx="2560650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>
                <a:latin typeface="Symbol" charset="2"/>
                <a:cs typeface="Symbol" charset="2"/>
              </a:rPr>
              <a:t>F</a:t>
            </a:r>
            <a:r>
              <a:rPr lang="en-US" sz="3200" baseline="-25000" dirty="0" err="1" smtClean="0">
                <a:latin typeface="Times New Roman"/>
                <a:cs typeface="Times New Roman"/>
              </a:rPr>
              <a:t>Ag</a:t>
            </a:r>
            <a:r>
              <a:rPr lang="en-US" sz="3200" dirty="0" smtClean="0">
                <a:latin typeface="Times New Roman"/>
                <a:cs typeface="Times New Roman"/>
              </a:rPr>
              <a:t> = 4.73 </a:t>
            </a:r>
            <a:r>
              <a:rPr lang="en-US" sz="3200" i="1" dirty="0" err="1" smtClean="0">
                <a:latin typeface="Times New Roman"/>
                <a:cs typeface="Times New Roman"/>
              </a:rPr>
              <a:t>eV</a:t>
            </a:r>
            <a:r>
              <a:rPr lang="en-US" sz="3200" dirty="0" smtClean="0">
                <a:latin typeface="Times New Roman"/>
                <a:cs typeface="Times New Roman"/>
              </a:rPr>
              <a:t>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944440" y="2600901"/>
            <a:ext cx="377913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>
                <a:latin typeface="Times New Roman"/>
                <a:cs typeface="Times New Roman"/>
              </a:rPr>
              <a:t>m</a:t>
            </a:r>
            <a:r>
              <a:rPr lang="en-US" sz="3200" baseline="-25000" dirty="0" smtClean="0">
                <a:latin typeface="Times New Roman"/>
                <a:cs typeface="Times New Roman"/>
              </a:rPr>
              <a:t>e- </a:t>
            </a:r>
            <a:r>
              <a:rPr lang="en-US" sz="3200" dirty="0" smtClean="0">
                <a:latin typeface="Times New Roman"/>
                <a:cs typeface="Times New Roman"/>
              </a:rPr>
              <a:t>= 9.109 × 10</a:t>
            </a:r>
            <a:r>
              <a:rPr lang="en-US" sz="3200" baseline="30000" dirty="0" smtClean="0">
                <a:latin typeface="Times New Roman"/>
                <a:cs typeface="Times New Roman"/>
              </a:rPr>
              <a:t>-31</a:t>
            </a:r>
            <a:r>
              <a:rPr lang="en-US" sz="3200" i="1" dirty="0" smtClean="0">
                <a:latin typeface="Times New Roman"/>
                <a:cs typeface="Times New Roman"/>
              </a:rPr>
              <a:t>kg</a:t>
            </a:r>
            <a:endParaRPr lang="en-US" sz="3200" i="1" dirty="0">
              <a:latin typeface="Times New Roman"/>
              <a:cs typeface="Times New Roman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747590" y="4749846"/>
            <a:ext cx="378006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Times New Roman"/>
                <a:cs typeface="Times New Roman"/>
              </a:rPr>
              <a:t>1 </a:t>
            </a:r>
            <a:r>
              <a:rPr lang="en-US" sz="3200" i="1" dirty="0" err="1" smtClean="0">
                <a:latin typeface="Times New Roman"/>
                <a:cs typeface="Times New Roman"/>
              </a:rPr>
              <a:t>eV</a:t>
            </a:r>
            <a:r>
              <a:rPr lang="en-US" sz="3200" i="1" dirty="0" smtClean="0">
                <a:latin typeface="Times New Roman"/>
                <a:cs typeface="Times New Roman"/>
              </a:rPr>
              <a:t> </a:t>
            </a:r>
            <a:r>
              <a:rPr lang="en-US" sz="3200" dirty="0" smtClean="0">
                <a:latin typeface="Times New Roman"/>
                <a:cs typeface="Times New Roman"/>
              </a:rPr>
              <a:t>= 1.602 × 10</a:t>
            </a:r>
            <a:r>
              <a:rPr lang="en-US" sz="3200" baseline="30000" dirty="0" smtClean="0">
                <a:latin typeface="Times New Roman"/>
                <a:cs typeface="Times New Roman"/>
              </a:rPr>
              <a:t>-19</a:t>
            </a:r>
            <a:r>
              <a:rPr lang="en-US" sz="3200" i="1" dirty="0">
                <a:latin typeface="Times New Roman"/>
                <a:cs typeface="Times New Roman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781776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114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Double Slit Experiment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Particles behave like waves!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 have mass and were thought to be corpuscular!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But,…firing e- at a slits:</a:t>
            </a:r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721785"/>
              </p:ext>
            </p:extLst>
          </p:nvPr>
        </p:nvGraphicFramePr>
        <p:xfrm>
          <a:off x="4806142" y="537358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r:id="rId4" imgW="723960" imgH="361800" progId="">
                  <p:embed/>
                </p:oleObj>
              </mc:Choice>
              <mc:Fallback>
                <p:oleObj r:id="rId4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6142" y="537358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205274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r:id="rId6" imgW="76320" imgH="181080" progId="">
                  <p:embed/>
                </p:oleObj>
              </mc:Choice>
              <mc:Fallback>
                <p:oleObj r:id="rId6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4687029" y="3687834"/>
            <a:ext cx="3444731" cy="2832100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2730500" y="3651250"/>
            <a:ext cx="28575" cy="3002597"/>
            <a:chOff x="1984375" y="3651250"/>
            <a:chExt cx="28575" cy="300259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984375" y="3651250"/>
              <a:ext cx="18288" cy="888997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12950" y="5764847"/>
              <a:ext cx="0" cy="889000"/>
            </a:xfrm>
            <a:prstGeom prst="line">
              <a:avLst/>
            </a:prstGeom>
            <a:ln w="381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003425" y="4708525"/>
              <a:ext cx="0" cy="889000"/>
            </a:xfrm>
            <a:prstGeom prst="line">
              <a:avLst/>
            </a:prstGeom>
            <a:ln w="38100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250457" y="3413270"/>
            <a:ext cx="2228536" cy="3374729"/>
            <a:chOff x="1472582" y="3413270"/>
            <a:chExt cx="2228536" cy="3374729"/>
          </a:xfrm>
        </p:grpSpPr>
        <p:sp>
          <p:nvSpPr>
            <p:cNvPr id="13" name="Block Arc 12"/>
            <p:cNvSpPr/>
            <p:nvPr/>
          </p:nvSpPr>
          <p:spPr>
            <a:xfrm rot="5400000">
              <a:off x="1645919" y="3589800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Block Arc 14"/>
            <p:cNvSpPr/>
            <p:nvPr/>
          </p:nvSpPr>
          <p:spPr>
            <a:xfrm rot="5400000">
              <a:off x="1521883" y="4068090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Block Arc 15"/>
            <p:cNvSpPr/>
            <p:nvPr/>
          </p:nvSpPr>
          <p:spPr>
            <a:xfrm rot="5400000">
              <a:off x="1521883" y="5284395"/>
              <a:ext cx="1170802" cy="944320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FF0000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Block Arc 16"/>
            <p:cNvSpPr/>
            <p:nvPr/>
          </p:nvSpPr>
          <p:spPr>
            <a:xfrm rot="5400000">
              <a:off x="1391900" y="37068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Block Arc 17"/>
            <p:cNvSpPr/>
            <p:nvPr/>
          </p:nvSpPr>
          <p:spPr>
            <a:xfrm rot="5400000">
              <a:off x="1417300" y="4811729"/>
              <a:ext cx="1796456" cy="1635091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Block Arc 26"/>
            <p:cNvSpPr/>
            <p:nvPr/>
          </p:nvSpPr>
          <p:spPr>
            <a:xfrm rot="5400000">
              <a:off x="1655444" y="4742325"/>
              <a:ext cx="2222204" cy="1869144"/>
            </a:xfrm>
            <a:prstGeom prst="blockArc">
              <a:avLst>
                <a:gd name="adj1" fmla="val 10719076"/>
                <a:gd name="adj2" fmla="val 89373"/>
                <a:gd name="adj3" fmla="val 1519"/>
              </a:avLst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/>
          <p:nvPr/>
        </p:nvSpPr>
        <p:spPr>
          <a:xfrm>
            <a:off x="246629" y="4630858"/>
            <a:ext cx="22616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 e-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r>
              <a:rPr lang="en-US" sz="4000" dirty="0" smtClean="0"/>
              <a:t> 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-</a:t>
            </a:r>
            <a:endParaRPr lang="en-US" sz="4000" dirty="0"/>
          </a:p>
        </p:txBody>
      </p:sp>
      <p:sp>
        <p:nvSpPr>
          <p:cNvPr id="29" name="Rectangle 28"/>
          <p:cNvSpPr/>
          <p:nvPr/>
        </p:nvSpPr>
        <p:spPr>
          <a:xfrm>
            <a:off x="4675843" y="3626146"/>
            <a:ext cx="28321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Produces an interference pattern!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50702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9063"/>
          <a:stretch/>
        </p:blipFill>
        <p:spPr>
          <a:xfrm>
            <a:off x="800100" y="3127375"/>
            <a:ext cx="7531100" cy="3603625"/>
          </a:xfrm>
          <a:prstGeom prst="rect">
            <a:avLst/>
          </a:prstGeo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The Electromagnetic Spectrum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Light has different names in different wavelength (frequency) regions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188" y="5012016"/>
            <a:ext cx="7847012" cy="1845983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3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019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Atomic Spectra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 When atomic gasses are excited with an electrical discharge:</a:t>
            </a: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2451100"/>
            <a:ext cx="8686800" cy="1565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See discrete “lines” of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color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not a rainbow!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Discrete </a:t>
            </a:r>
            <a:r>
              <a:rPr lang="en-GB" sz="2800" b="1" i="1" u="sng" dirty="0" err="1" smtClean="0">
                <a:solidFill>
                  <a:srgbClr val="000000"/>
                </a:solidFill>
                <a:latin typeface="Times New Roman" pitchFamily="18" charset="0"/>
              </a:rPr>
              <a:t>colors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 only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discrete energies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at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specific frequencies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are emitted!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98499" y="3889373"/>
            <a:ext cx="8171211" cy="200025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46124" y="5969000"/>
            <a:ext cx="434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Visible Hydrogen </a:t>
            </a:r>
            <a:r>
              <a:rPr lang="en-US" sz="2400" dirty="0">
                <a:latin typeface="Times New Roman"/>
                <a:cs typeface="Times New Roman"/>
              </a:rPr>
              <a:t>E</a:t>
            </a:r>
            <a:r>
              <a:rPr lang="en-US" sz="2400" dirty="0" smtClean="0">
                <a:latin typeface="Times New Roman"/>
                <a:cs typeface="Times New Roman"/>
              </a:rPr>
              <a:t>mission Lines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7334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581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28600" y="1689100"/>
            <a:ext cx="8686800" cy="2676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There are “lines” in other parts of the e-m spectrum: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Lyman UV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Balmer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Visible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Paschen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near-IR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Bracket IR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6878" y="4318000"/>
            <a:ext cx="5656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Rydberg eq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predicts all these spectra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094" y="5092931"/>
            <a:ext cx="4027212" cy="1294091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36788" y="4833981"/>
            <a:ext cx="8593416" cy="1792117"/>
            <a:chOff x="36788" y="4833981"/>
            <a:chExt cx="8593416" cy="1792117"/>
          </a:xfrm>
        </p:grpSpPr>
        <p:cxnSp>
          <p:nvCxnSpPr>
            <p:cNvPr id="30" name="Straight Arrow Connector 29"/>
            <p:cNvCxnSpPr/>
            <p:nvPr/>
          </p:nvCxnSpPr>
          <p:spPr>
            <a:xfrm flipV="1">
              <a:off x="3063875" y="6238875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571625" y="5788027"/>
              <a:ext cx="5143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3794125" y="5114925"/>
              <a:ext cx="187325" cy="44641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/>
            <p:cNvSpPr/>
            <p:nvPr/>
          </p:nvSpPr>
          <p:spPr>
            <a:xfrm>
              <a:off x="36788" y="5422388"/>
              <a:ext cx="2263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Line “energy” in 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33968" y="6256766"/>
              <a:ext cx="22934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Line wavelength in 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endParaRPr lang="en-US" baseline="300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497413" y="4833981"/>
              <a:ext cx="29620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Rydberg const. = 109625 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cm</a:t>
              </a:r>
              <a:r>
                <a:rPr lang="en-GB" baseline="30000" dirty="0" smtClean="0">
                  <a:solidFill>
                    <a:srgbClr val="000000"/>
                  </a:solidFill>
                  <a:latin typeface="Times New Roman" pitchFamily="18" charset="0"/>
                </a:rPr>
                <a:t>-1</a:t>
              </a:r>
              <a:endParaRPr lang="en-US" baseline="300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4502150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5380057" y="6256766"/>
              <a:ext cx="0" cy="26605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4502150" y="6504932"/>
              <a:ext cx="2022475" cy="178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6524625" y="5653517"/>
              <a:ext cx="0" cy="86930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/>
            <p:cNvSpPr/>
            <p:nvPr/>
          </p:nvSpPr>
          <p:spPr>
            <a:xfrm>
              <a:off x="6500832" y="4880147"/>
              <a:ext cx="212937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“Quantum numbers”</a:t>
              </a:r>
            </a:p>
            <a:p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, 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 = {1, 2, 3, …}</a:t>
              </a:r>
            </a:p>
            <a:p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r>
                <a:rPr lang="en-GB" dirty="0" smtClean="0">
                  <a:solidFill>
                    <a:srgbClr val="000000"/>
                  </a:solidFill>
                  <a:latin typeface="Times New Roman" pitchFamily="18" charset="0"/>
                </a:rPr>
                <a:t>, &gt; </a:t>
              </a:r>
              <a:r>
                <a:rPr lang="en-GB" i="1" dirty="0" smtClean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en-GB" baseline="-25000" dirty="0" smtClean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500" y="4289656"/>
            <a:ext cx="8915400" cy="2504844"/>
          </a:xfrm>
          <a:prstGeom prst="rect">
            <a:avLst/>
          </a:prstGeom>
          <a:noFill/>
          <a:ln w="5715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28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A Couple of More Clues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08075"/>
            <a:ext cx="8686800" cy="2273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Hydrogen Atomic Spectra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Determine an expression for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in terms of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the excitation wavenumber.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does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tell you?</a:t>
            </a:r>
          </a:p>
        </p:txBody>
      </p:sp>
    </p:spTree>
    <p:extLst>
      <p:ext uri="{BB962C8B-B14F-4D97-AF65-F5344CB8AC3E}">
        <p14:creationId xmlns:p14="http://schemas.microsoft.com/office/powerpoint/2010/main" val="1871758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4428</TotalTime>
  <Words>804</Words>
  <Application>Microsoft Macintosh PowerPoint</Application>
  <PresentationFormat>On-screen Show (4:3)</PresentationFormat>
  <Paragraphs>132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198</cp:revision>
  <dcterms:created xsi:type="dcterms:W3CDTF">2011-09-22T13:36:22Z</dcterms:created>
  <dcterms:modified xsi:type="dcterms:W3CDTF">2017-09-12T13:08:56Z</dcterms:modified>
</cp:coreProperties>
</file>