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8" r:id="rId2"/>
    <p:sldId id="280" r:id="rId3"/>
    <p:sldId id="281" r:id="rId4"/>
    <p:sldId id="282" r:id="rId5"/>
    <p:sldId id="283" r:id="rId6"/>
    <p:sldId id="284" r:id="rId7"/>
    <p:sldId id="285" r:id="rId8"/>
    <p:sldId id="287" r:id="rId9"/>
    <p:sldId id="289" r:id="rId10"/>
    <p:sldId id="288" r:id="rId11"/>
    <p:sldId id="290" r:id="rId12"/>
    <p:sldId id="286" r:id="rId13"/>
    <p:sldId id="291" r:id="rId14"/>
    <p:sldId id="292" r:id="rId15"/>
    <p:sldId id="293" r:id="rId16"/>
    <p:sldId id="304" r:id="rId17"/>
    <p:sldId id="30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455" autoAdjust="0"/>
  </p:normalViewPr>
  <p:slideViewPr>
    <p:cSldViewPr snapToGrid="0" snapToObjects="1">
      <p:cViewPr varScale="1">
        <p:scale>
          <a:sx n="110" d="100"/>
          <a:sy n="110" d="100"/>
        </p:scale>
        <p:origin x="19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Postulates of Quantum Mechanics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6320" imgH="181080" progId="">
                  <p:embed/>
                </p:oleObj>
              </mc:Choice>
              <mc:Fallback>
                <p:oleObj r:id="rId4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875" y="1943100"/>
            <a:ext cx="6191250" cy="41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894" y="1738312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2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All that can be known about a physical system (i.e.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is encoded in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 function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889250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i="1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*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means conjugate</a:t>
            </a:r>
            <a:endParaRPr lang="en-GB" sz="2800" b="1" i="1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7362" b="57362"/>
          <a:stretch/>
        </p:blipFill>
        <p:spPr>
          <a:xfrm>
            <a:off x="3336925" y="3460750"/>
            <a:ext cx="2171700" cy="730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64877"/>
          <a:stretch/>
        </p:blipFill>
        <p:spPr>
          <a:xfrm>
            <a:off x="3289300" y="4206874"/>
            <a:ext cx="2171700" cy="7270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239879" y="3835112"/>
            <a:ext cx="84570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E.g.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533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894" y="1738312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2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All that can be known about a physical system (i.e.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is encoded in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 function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3894" y="2714626"/>
            <a:ext cx="8686800" cy="881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Sum of all the little bits of probability “over all space” = 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34" y="3627438"/>
            <a:ext cx="3546990" cy="1396999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09625" y="5184776"/>
            <a:ext cx="7428443" cy="1165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This is called the </a:t>
            </a:r>
            <a:r>
              <a:rPr lang="en-GB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normalization condition</a:t>
            </a:r>
            <a:endParaRPr lang="en-GB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We say the wave function must be </a:t>
            </a:r>
            <a:r>
              <a:rPr lang="en-GB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21615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762125"/>
            <a:ext cx="8686800" cy="2635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Every observable satisfies an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-system.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Physical observables are eigenvalues of their operators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-system we are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MOST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interested in: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3876675"/>
            <a:ext cx="2197100" cy="825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10318" y="4674374"/>
            <a:ext cx="367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54798" y="5181084"/>
            <a:ext cx="74748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are interested in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eigenfunctions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the Hamiltonian, whose eigenvalues are energies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954798" y="6166941"/>
            <a:ext cx="7474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Spectra are made up of energies!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31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762125"/>
            <a:ext cx="8686800" cy="1539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Besides being eigenvalues of some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-system, observables are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also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average values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From statistics an average value is: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725" y="3508376"/>
            <a:ext cx="6042025" cy="1297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4" y="5533973"/>
            <a:ext cx="3756025" cy="12002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3013" y="3337957"/>
            <a:ext cx="4569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Discrete outcomes, like rolling dice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53013" y="5023830"/>
            <a:ext cx="5202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Continuous outcomes, like body weights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74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762124"/>
            <a:ext cx="8686800" cy="195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Besides being eigenvalues of some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-system, observables are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also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average values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Generalization of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average value of observables for quantum mechanics:</a:t>
            </a:r>
            <a:endParaRPr lang="en-US" sz="2800" b="1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4187826"/>
            <a:ext cx="51181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50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Say we have a physical system with a wave function: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75966" b="6344"/>
          <a:stretch/>
        </p:blipFill>
        <p:spPr>
          <a:xfrm>
            <a:off x="4000499" y="5638048"/>
            <a:ext cx="454026" cy="645783"/>
          </a:xfrm>
          <a:prstGeom prst="rect">
            <a:avLst/>
          </a:prstGeom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6118" y="3666046"/>
            <a:ext cx="6491923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it an eigenfunction of                       ?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15900" y="4702576"/>
            <a:ext cx="8686800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it an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eigenfunction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                      ?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09550" y="5795540"/>
            <a:ext cx="8686800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it an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eigenfunction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     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EE50B-92C3-18B5-836C-0BC638E27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5" y="2181189"/>
            <a:ext cx="3626947" cy="773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0B09F-E313-08D0-A258-B2DB58615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666" y="3559996"/>
            <a:ext cx="1782958" cy="648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3CD6F-50F4-4E41-2146-EA64ABFFA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7512" y="4669441"/>
            <a:ext cx="1613223" cy="5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4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50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Say we have a physical system with a wave function: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03718" y="3055407"/>
            <a:ext cx="8686800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is the average value of position for an object defined by this system?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To work it out completely you’ll need the integral: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4656029"/>
            <a:ext cx="3152775" cy="1141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EE50B-92C3-18B5-836C-0BC638E27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5" y="1972844"/>
            <a:ext cx="3626947" cy="7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18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C06EA71-92A1-5793-A927-00D9A47A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2557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50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find average values for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any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operator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includes products of operators: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75072"/>
          <a:stretch/>
        </p:blipFill>
        <p:spPr>
          <a:xfrm>
            <a:off x="177800" y="4035425"/>
            <a:ext cx="2187575" cy="1549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6063" y="2222668"/>
            <a:ext cx="928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E.g.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72879"/>
          <a:stretch/>
        </p:blipFill>
        <p:spPr>
          <a:xfrm>
            <a:off x="3149600" y="2733675"/>
            <a:ext cx="771525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27120" r="39398"/>
          <a:stretch/>
        </p:blipFill>
        <p:spPr>
          <a:xfrm>
            <a:off x="3921125" y="2733675"/>
            <a:ext cx="9525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60603" b="-14236"/>
          <a:stretch/>
        </p:blipFill>
        <p:spPr>
          <a:xfrm>
            <a:off x="4873624" y="2733674"/>
            <a:ext cx="1120775" cy="10445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24927" r="28039"/>
          <a:stretch/>
        </p:blipFill>
        <p:spPr>
          <a:xfrm>
            <a:off x="2365374" y="4035425"/>
            <a:ext cx="4127501" cy="1549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71961"/>
          <a:stretch/>
        </p:blipFill>
        <p:spPr>
          <a:xfrm>
            <a:off x="6492874" y="4035425"/>
            <a:ext cx="2460625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find average values for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any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operator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225" y="2225675"/>
            <a:ext cx="5384800" cy="1917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5168" y="1805315"/>
            <a:ext cx="5481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Average value of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-squared operator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76225" y="4211965"/>
            <a:ext cx="5507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Average value of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operator, squared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006" b="6456"/>
          <a:stretch/>
        </p:blipFill>
        <p:spPr>
          <a:xfrm>
            <a:off x="2244725" y="4778374"/>
            <a:ext cx="6019800" cy="20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Any measurement we can make with an experiment corresponds to a mathematical “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operator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Operator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 mathematical machine that “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acts 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a function and produces a new function: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5256"/>
          <a:stretch/>
        </p:blipFill>
        <p:spPr>
          <a:xfrm>
            <a:off x="2832100" y="4635500"/>
            <a:ext cx="438150" cy="74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026" r="51923"/>
          <a:stretch/>
        </p:blipFill>
        <p:spPr>
          <a:xfrm>
            <a:off x="3286125" y="4635500"/>
            <a:ext cx="952500" cy="74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8825"/>
          <a:stretch/>
        </p:blipFill>
        <p:spPr>
          <a:xfrm>
            <a:off x="4238625" y="4635500"/>
            <a:ext cx="1520825" cy="7493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2" idx="2"/>
          </p:cNvCxnSpPr>
          <p:nvPr/>
        </p:nvCxnSpPr>
        <p:spPr>
          <a:xfrm flipV="1">
            <a:off x="2428875" y="5384800"/>
            <a:ext cx="622300" cy="74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9144" y="6064250"/>
            <a:ext cx="3865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An operator.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We put “hats” (circumflexes) over them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000" y="4441051"/>
            <a:ext cx="206375" cy="33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5700" y="407171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We say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A-hat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“acts on”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endParaRPr lang="en-US" i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70250" y="4441051"/>
            <a:ext cx="180975" cy="33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759450" y="5207000"/>
            <a:ext cx="994770" cy="393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38683" y="5537200"/>
            <a:ext cx="311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And produces a new function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82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standard deviation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spread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in the values we’d measure is: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4221691"/>
            <a:ext cx="8686800" cy="2636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physics, we call standard deviation: </a:t>
            </a:r>
            <a:r>
              <a:rPr lang="en-GB" sz="3200" b="1" u="sng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Statisticians are still arguing with each other about the definition of uncertainty…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Reality is that there are alternative definitions.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2533650"/>
            <a:ext cx="5511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1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82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statistics you learn about an alternative measure of spread,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variance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4729692"/>
            <a:ext cx="8686800" cy="15568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Both definitions of standard deviation and variance are identical to what you learned in statistics.</a:t>
            </a:r>
            <a:endParaRPr lang="en-GB" sz="3200" b="1" u="sng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971800"/>
            <a:ext cx="5105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8"/>
            <a:ext cx="8686800" cy="30194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Uncertainty holds a special status in quantum mechanics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u="sng" dirty="0">
                <a:solidFill>
                  <a:srgbClr val="000000"/>
                </a:solidFill>
                <a:latin typeface="Times New Roman" pitchFamily="18" charset="0"/>
              </a:rPr>
              <a:t>Heisenberg uncertainty relation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It is impossible to simultaneously measure “conjugate” observables to arbitrarily small precision.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5407025"/>
            <a:ext cx="2578100" cy="613833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10800000">
            <a:off x="3381373" y="4968874"/>
            <a:ext cx="603249" cy="14922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5250" y="4865360"/>
            <a:ext cx="4983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= 0, Observables are independent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(their </a:t>
            </a:r>
            <a:r>
              <a:rPr lang="en-US" sz="2000" i="1" u="sng" dirty="0">
                <a:latin typeface="Times New Roman"/>
                <a:cs typeface="Times New Roman"/>
              </a:rPr>
              <a:t>operators commute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4775" y="5748010"/>
            <a:ext cx="4619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≠ 0, Observables are conjugate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(their </a:t>
            </a:r>
            <a:r>
              <a:rPr lang="en-US" sz="2000" i="1" u="sng" dirty="0">
                <a:latin typeface="Times New Roman"/>
                <a:cs typeface="Times New Roman"/>
              </a:rPr>
              <a:t>operators do not commute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188" y="5941483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commutator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47850" y="4397375"/>
            <a:ext cx="2263775" cy="115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29731"/>
          <a:stretch/>
        </p:blipFill>
        <p:spPr>
          <a:xfrm>
            <a:off x="1352550" y="3542557"/>
            <a:ext cx="4314825" cy="143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72079"/>
          <a:stretch/>
        </p:blipFill>
        <p:spPr>
          <a:xfrm>
            <a:off x="5778500" y="3542557"/>
            <a:ext cx="1714500" cy="14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8"/>
            <a:ext cx="8686800" cy="34321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Uncertainty holds a special status in quantum mechanics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u="sng" dirty="0">
                <a:solidFill>
                  <a:srgbClr val="000000"/>
                </a:solidFill>
                <a:latin typeface="Times New Roman" pitchFamily="18" charset="0"/>
              </a:rPr>
              <a:t>Heisenberg uncertainty relation for position and momentum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It is impossible to simultaneously measure position and momentum to arbitrarily small precision.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28650" y="4492626"/>
            <a:ext cx="8058150" cy="708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Position and momentum operators do not commute. Their Heisenberg uncertainty relation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525" y="2879725"/>
            <a:ext cx="285750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0" y="5534025"/>
            <a:ext cx="4318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the uncertainty in one of the conjugate observations is known from experiment, the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minimum uncertainty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the other is: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3575"/>
          <a:stretch/>
        </p:blipFill>
        <p:spPr>
          <a:xfrm>
            <a:off x="3122612" y="2349501"/>
            <a:ext cx="1533525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4533" b="-13657"/>
          <a:stretch/>
        </p:blipFill>
        <p:spPr>
          <a:xfrm>
            <a:off x="5148262" y="2349500"/>
            <a:ext cx="692150" cy="1558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4286" r="39387" b="7381"/>
          <a:stretch/>
        </p:blipFill>
        <p:spPr>
          <a:xfrm>
            <a:off x="4640262" y="2349500"/>
            <a:ext cx="508000" cy="1235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7594" r="26635"/>
          <a:stretch/>
        </p:blipFill>
        <p:spPr>
          <a:xfrm>
            <a:off x="4703762" y="2349501"/>
            <a:ext cx="428625" cy="1371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148137" y="3289301"/>
            <a:ext cx="555625" cy="619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5620" y="3781425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Swap out for an = sign</a:t>
            </a:r>
          </a:p>
        </p:txBody>
      </p:sp>
    </p:spTree>
    <p:extLst>
      <p:ext uri="{BB962C8B-B14F-4D97-AF65-F5344CB8AC3E}">
        <p14:creationId xmlns:p14="http://schemas.microsoft.com/office/powerpoint/2010/main" val="161931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the uncertainty in one of the conjugate observations is known from experiment, the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minimum uncertainty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the other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861" y="4924423"/>
            <a:ext cx="3111500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3575"/>
          <a:stretch/>
        </p:blipFill>
        <p:spPr>
          <a:xfrm>
            <a:off x="3122612" y="2349501"/>
            <a:ext cx="1533525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4533" b="-13657"/>
          <a:stretch/>
        </p:blipFill>
        <p:spPr>
          <a:xfrm>
            <a:off x="5148262" y="2349500"/>
            <a:ext cx="692150" cy="1558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4286" r="39387" b="7381"/>
          <a:stretch/>
        </p:blipFill>
        <p:spPr>
          <a:xfrm>
            <a:off x="4640262" y="2349500"/>
            <a:ext cx="508000" cy="1235075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3333750" y="2714625"/>
            <a:ext cx="804862" cy="650875"/>
          </a:xfrm>
          <a:prstGeom prst="donut">
            <a:avLst>
              <a:gd name="adj" fmla="val 6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38474" y="3416301"/>
            <a:ext cx="555625" cy="619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707" y="3908425"/>
            <a:ext cx="4089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Experimentally, determine uncertainty in one of the observables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19650" y="3863976"/>
            <a:ext cx="3784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Solve for minimum uncertainty in the other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40262" y="3416301"/>
            <a:ext cx="508000" cy="492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03780" y="3027660"/>
            <a:ext cx="583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min</a:t>
            </a:r>
            <a:endParaRPr lang="en-US" sz="2000" dirty="0"/>
          </a:p>
        </p:txBody>
      </p:sp>
      <p:sp>
        <p:nvSpPr>
          <p:cNvPr id="19" name="Curved Left Arrow 18"/>
          <p:cNvSpPr/>
          <p:nvPr/>
        </p:nvSpPr>
        <p:spPr>
          <a:xfrm rot="3181294">
            <a:off x="6698001" y="4478033"/>
            <a:ext cx="571500" cy="2530879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7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8" grpId="0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400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minimum uncertainty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with which the position of an e- may be measured if the standard deviation in the measurement of its speed is found to be ± 6 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m/s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A43399-F429-5103-A932-69C59403F68F}"/>
              </a:ext>
            </a:extLst>
          </p:cNvPr>
          <p:cNvSpPr/>
          <p:nvPr/>
        </p:nvSpPr>
        <p:spPr>
          <a:xfrm>
            <a:off x="584134" y="3651700"/>
            <a:ext cx="8002719" cy="181588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&lt;- 9.109384e-31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  &lt;- 6e-6          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uncertainty in speed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Dx.min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hb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/(2*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*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Dx.min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               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minimum uncertainty in 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DCB8A-702B-1E70-E1C9-58F2E623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67" y="2457772"/>
            <a:ext cx="1970299" cy="744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09B341-8A6A-3B93-A610-3C42B757D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517" y="2456767"/>
            <a:ext cx="1598032" cy="726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EFBAEB-B180-1DCF-85F2-381932F93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935" y="5818786"/>
            <a:ext cx="1473877" cy="7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Some operators we are already familiar with:</a:t>
            </a:r>
          </a:p>
        </p:txBody>
      </p:sp>
      <p:sp>
        <p:nvSpPr>
          <p:cNvPr id="3" name="Rectangle 2"/>
          <p:cNvSpPr/>
          <p:nvPr/>
        </p:nvSpPr>
        <p:spPr>
          <a:xfrm>
            <a:off x="5474032" y="2323584"/>
            <a:ext cx="2967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Multiply by a constant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56250" y="3571359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Derivatives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556250" y="4930259"/>
            <a:ext cx="126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Integrals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556250" y="6035159"/>
            <a:ext cx="2843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Functions themselves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2589"/>
          <a:stretch/>
        </p:blipFill>
        <p:spPr>
          <a:xfrm>
            <a:off x="881063" y="2156185"/>
            <a:ext cx="4441825" cy="780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20951" b="51433"/>
          <a:stretch/>
        </p:blipFill>
        <p:spPr>
          <a:xfrm>
            <a:off x="881063" y="3095625"/>
            <a:ext cx="4441825" cy="1238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52107" b="20632"/>
          <a:stretch/>
        </p:blipFill>
        <p:spPr>
          <a:xfrm>
            <a:off x="1032207" y="4333875"/>
            <a:ext cx="4441825" cy="1222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82201"/>
          <a:stretch/>
        </p:blipFill>
        <p:spPr>
          <a:xfrm>
            <a:off x="881063" y="5841999"/>
            <a:ext cx="4441825" cy="7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Operators in quantum mechanics are “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linear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”: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91898"/>
          <a:stretch/>
        </p:blipFill>
        <p:spPr>
          <a:xfrm>
            <a:off x="984250" y="2781300"/>
            <a:ext cx="555625" cy="812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102" r="54167"/>
          <a:stretch/>
        </p:blipFill>
        <p:spPr>
          <a:xfrm>
            <a:off x="1539875" y="2781300"/>
            <a:ext cx="2587626" cy="812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45833"/>
          <a:stretch/>
        </p:blipFill>
        <p:spPr>
          <a:xfrm>
            <a:off x="4127500" y="4352925"/>
            <a:ext cx="3714749" cy="812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938621" y="3594100"/>
            <a:ext cx="3329758" cy="820440"/>
            <a:chOff x="938621" y="3594100"/>
            <a:chExt cx="3329758" cy="820440"/>
          </a:xfrm>
        </p:grpSpPr>
        <p:sp>
          <p:nvSpPr>
            <p:cNvPr id="16" name="Curved Up Arrow 15"/>
            <p:cNvSpPr/>
            <p:nvPr/>
          </p:nvSpPr>
          <p:spPr>
            <a:xfrm>
              <a:off x="1270000" y="3594100"/>
              <a:ext cx="904875" cy="406400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Up Arrow 16"/>
            <p:cNvSpPr/>
            <p:nvPr/>
          </p:nvSpPr>
          <p:spPr>
            <a:xfrm>
              <a:off x="1279525" y="3619500"/>
              <a:ext cx="2149475" cy="381000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8621" y="3952875"/>
              <a:ext cx="3329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Operators are distributive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68379" y="5165725"/>
            <a:ext cx="3595856" cy="1012230"/>
            <a:chOff x="4268379" y="5165725"/>
            <a:chExt cx="3595856" cy="1012230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5046254" y="5165725"/>
              <a:ext cx="557621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603875" y="5165725"/>
              <a:ext cx="1071155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68379" y="5716290"/>
              <a:ext cx="3595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Constants can be pulled out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43446" t="1786" b="-1786"/>
          <a:stretch/>
        </p:blipFill>
        <p:spPr>
          <a:xfrm>
            <a:off x="4000501" y="2778125"/>
            <a:ext cx="3835399" cy="8890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046254" y="3594100"/>
            <a:ext cx="2043522" cy="1041400"/>
            <a:chOff x="5046254" y="3594100"/>
            <a:chExt cx="2043522" cy="10414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5046254" y="3594100"/>
              <a:ext cx="335371" cy="1041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6754405" y="3594100"/>
              <a:ext cx="335371" cy="1041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25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114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are the actions of the operators on the functions? Are they linear operators?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9" y="2218779"/>
            <a:ext cx="5324475" cy="4420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4288" y="2396321"/>
            <a:ext cx="46939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103813" y="3501221"/>
            <a:ext cx="49244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113338" y="4542621"/>
            <a:ext cx="46939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c.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106988" y="5726896"/>
            <a:ext cx="49244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2761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574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Eigen-system: When an operator acts on a function and produces the same function multiplied by a constant: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9261"/>
          <a:stretch/>
        </p:blipFill>
        <p:spPr>
          <a:xfrm>
            <a:off x="2846070" y="3375025"/>
            <a:ext cx="630555" cy="1085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0739" r="57331"/>
          <a:stretch/>
        </p:blipFill>
        <p:spPr>
          <a:xfrm>
            <a:off x="3476624" y="3375025"/>
            <a:ext cx="666751" cy="1085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2669" r="38534"/>
          <a:stretch/>
        </p:blipFill>
        <p:spPr>
          <a:xfrm>
            <a:off x="4143374" y="3375025"/>
            <a:ext cx="571501" cy="1085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2352"/>
          <a:stretch/>
        </p:blipFill>
        <p:spPr>
          <a:xfrm>
            <a:off x="5349874" y="3375025"/>
            <a:ext cx="536575" cy="1085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61466" r="17648"/>
          <a:stretch/>
        </p:blipFill>
        <p:spPr>
          <a:xfrm>
            <a:off x="4714874" y="3375025"/>
            <a:ext cx="634999" cy="108585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286125" y="4270375"/>
            <a:ext cx="190499" cy="74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76625" y="4422775"/>
            <a:ext cx="152400" cy="593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8262" y="4921250"/>
            <a:ext cx="19684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Act </a:t>
            </a:r>
            <a:r>
              <a:rPr lang="en-US" sz="3200" i="1" dirty="0">
                <a:latin typeface="Times New Roman"/>
                <a:cs typeface="Times New Roman"/>
              </a:rPr>
              <a:t>A</a:t>
            </a:r>
            <a:r>
              <a:rPr lang="en-US" sz="3200" dirty="0">
                <a:latin typeface="Times New Roman"/>
                <a:cs typeface="Times New Roman"/>
              </a:rPr>
              <a:t> on </a:t>
            </a:r>
            <a:r>
              <a:rPr lang="en-US" sz="3200" i="1" dirty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0498" y="4975801"/>
            <a:ext cx="18774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Get </a:t>
            </a:r>
            <a:r>
              <a:rPr lang="en-US" sz="3200" i="1" dirty="0">
                <a:latin typeface="Times New Roman"/>
                <a:cs typeface="Times New Roman"/>
              </a:rPr>
              <a:t>f </a:t>
            </a:r>
            <a:r>
              <a:rPr lang="en-US" sz="3200" dirty="0">
                <a:latin typeface="Times New Roman"/>
                <a:cs typeface="Times New Roman"/>
              </a:rPr>
              <a:t>back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619750" y="4270375"/>
            <a:ext cx="454025" cy="784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33431" y="2567999"/>
            <a:ext cx="41857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Multiplied by a constant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82683" y="3152775"/>
            <a:ext cx="1611817" cy="657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4188" y="5588000"/>
            <a:ext cx="549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f</a:t>
            </a:r>
            <a:r>
              <a:rPr lang="en-US" sz="2800" dirty="0">
                <a:latin typeface="Times New Roman"/>
                <a:cs typeface="Times New Roman"/>
              </a:rPr>
              <a:t> is an </a:t>
            </a:r>
            <a:r>
              <a:rPr lang="en-US" sz="2800" b="1" dirty="0" err="1">
                <a:latin typeface="Times New Roman"/>
                <a:cs typeface="Times New Roman"/>
              </a:rPr>
              <a:t>eigenfunction</a:t>
            </a:r>
            <a:r>
              <a:rPr lang="en-US" sz="2800" dirty="0">
                <a:latin typeface="Times New Roman"/>
                <a:cs typeface="Times New Roman"/>
              </a:rPr>
              <a:t> or </a:t>
            </a:r>
            <a:r>
              <a:rPr lang="en-US" sz="2800" b="1" dirty="0">
                <a:latin typeface="Times New Roman"/>
                <a:cs typeface="Times New Roman"/>
              </a:rPr>
              <a:t>eigenvector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3713" y="6137275"/>
            <a:ext cx="486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 is an </a:t>
            </a:r>
            <a:r>
              <a:rPr lang="en-US" sz="2800" b="1" dirty="0">
                <a:latin typeface="Times New Roman"/>
                <a:cs typeface="Times New Roman"/>
              </a:rPr>
              <a:t>eigenvalue</a:t>
            </a:r>
            <a:r>
              <a:rPr lang="en-US" sz="2800" dirty="0">
                <a:latin typeface="Times New Roman"/>
                <a:cs typeface="Times New Roman"/>
              </a:rPr>
              <a:t> (a constant!)</a:t>
            </a:r>
          </a:p>
        </p:txBody>
      </p:sp>
    </p:spTree>
    <p:extLst>
      <p:ext uri="{BB962C8B-B14F-4D97-AF65-F5344CB8AC3E}">
        <p14:creationId xmlns:p14="http://schemas.microsoft.com/office/powerpoint/2010/main" val="174790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574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Are these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-systems? If so, what are the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eigenfunctions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and eigenvalues?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624" y="2287699"/>
            <a:ext cx="2828925" cy="4427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438525"/>
            <a:ext cx="1943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3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5543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  <a:p>
            <a:pPr marL="1077913" lvl="1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Every observable (measurable quantity) corresponds to a linear operator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Energy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(Kinetic, Potential and Total)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Position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Momentum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1463"/>
          <a:stretch/>
        </p:blipFill>
        <p:spPr>
          <a:xfrm>
            <a:off x="3698874" y="3209926"/>
            <a:ext cx="200025" cy="985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75" y="3305176"/>
            <a:ext cx="1466850" cy="645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24" y="3305176"/>
            <a:ext cx="1889125" cy="68953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159125" y="2968625"/>
            <a:ext cx="142875" cy="24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08526" y="2955926"/>
            <a:ext cx="196849" cy="34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37275" y="3035301"/>
            <a:ext cx="1038225" cy="34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26028" y="3883448"/>
            <a:ext cx="1845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 Hamiltonian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837" y="4756150"/>
            <a:ext cx="1031875" cy="567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375" y="5680077"/>
            <a:ext cx="2138605" cy="1054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r="4237"/>
          <a:stretch/>
        </p:blipFill>
        <p:spPr>
          <a:xfrm>
            <a:off x="1546225" y="3225801"/>
            <a:ext cx="2152649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894" y="1738312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2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All that can be known about a physical system 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is encoded in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 function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698750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Wave functions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(x) are also called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state functions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3894" y="3659188"/>
            <a:ext cx="8686800" cy="579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 is not a physical entity!!</a:t>
            </a:r>
            <a:endParaRPr lang="en-GB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843" y="4391026"/>
            <a:ext cx="8686800" cy="579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dx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represents “a little bit” of </a:t>
            </a:r>
            <a:r>
              <a:rPr lang="en-GB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probability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896858" y="5149334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i="1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 = |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|</a:t>
            </a:r>
            <a:r>
              <a:rPr lang="en-GB" sz="2800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2 =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*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4184664" y="5196959"/>
            <a:ext cx="3659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is a </a:t>
            </a:r>
            <a:r>
              <a:rPr lang="en-GB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probability density</a:t>
            </a:r>
            <a:r>
              <a:rPr lang="en-GB" sz="2800" b="1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944483" y="5923596"/>
            <a:ext cx="5737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This </a:t>
            </a:r>
            <a:r>
              <a:rPr lang="en-GB" sz="2800" b="1" i="1" u="sng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physical,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i.e.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we can measure it</a:t>
            </a:r>
          </a:p>
        </p:txBody>
      </p:sp>
    </p:spTree>
    <p:extLst>
      <p:ext uri="{BB962C8B-B14F-4D97-AF65-F5344CB8AC3E}">
        <p14:creationId xmlns:p14="http://schemas.microsoft.com/office/powerpoint/2010/main" val="401701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5971</TotalTime>
  <Words>995</Words>
  <Application>Microsoft Macintosh PowerPoint</Application>
  <PresentationFormat>On-screen Show (4:3)</PresentationFormat>
  <Paragraphs>138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266</cp:revision>
  <dcterms:created xsi:type="dcterms:W3CDTF">2011-09-22T13:36:22Z</dcterms:created>
  <dcterms:modified xsi:type="dcterms:W3CDTF">2023-09-18T15:25:08Z</dcterms:modified>
</cp:coreProperties>
</file>