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9" r:id="rId3"/>
    <p:sldId id="291" r:id="rId4"/>
    <p:sldId id="290" r:id="rId5"/>
    <p:sldId id="292" r:id="rId6"/>
    <p:sldId id="293" r:id="rId7"/>
    <p:sldId id="294" r:id="rId8"/>
    <p:sldId id="295" r:id="rId9"/>
    <p:sldId id="287" r:id="rId10"/>
    <p:sldId id="296" r:id="rId11"/>
    <p:sldId id="297" r:id="rId12"/>
    <p:sldId id="299" r:id="rId13"/>
    <p:sldId id="300" r:id="rId14"/>
    <p:sldId id="29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97"/>
    <p:restoredTop sz="94676"/>
  </p:normalViewPr>
  <p:slideViewPr>
    <p:cSldViewPr snapToGrid="0" snapToObjects="1">
      <p:cViewPr varScale="1">
        <p:scale>
          <a:sx n="86" d="100"/>
          <a:sy n="86" d="100"/>
        </p:scale>
        <p:origin x="200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1FD9-B322-2549-9400-AF0C57474107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B24EC-C302-4742-94E1-DA9B006B3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7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7F39-3343-D34D-887C-91D887A1DE4F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32125" y="317895"/>
            <a:ext cx="8823657" cy="11093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Qualitative Molecular Orbitals on a Computer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 descr="huc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45" y="2509243"/>
            <a:ext cx="2804160" cy="36515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b="5710"/>
          <a:stretch/>
        </p:blipFill>
        <p:spPr>
          <a:xfrm>
            <a:off x="3769125" y="1548128"/>
            <a:ext cx="1447800" cy="12214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197806"/>
            <a:ext cx="8686800" cy="13026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Write down the </a:t>
            </a:r>
            <a:r>
              <a:rPr lang="en-GB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Huckel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Hamiltonian for:</a:t>
            </a:r>
            <a:endParaRPr lang="en-GB" sz="32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4465316"/>
            <a:ext cx="8686800" cy="15013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Get the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matricies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for each molecule, sketch the MOs and MO energy diagram</a:t>
            </a:r>
            <a:endParaRPr lang="en-GB" sz="32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865166" y="3016395"/>
            <a:ext cx="965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569076" y="2394594"/>
            <a:ext cx="1388962" cy="1243602"/>
            <a:chOff x="3584845" y="3016395"/>
            <a:chExt cx="1388962" cy="124360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3584845" y="3016395"/>
              <a:ext cx="674639" cy="476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59484" y="3016395"/>
              <a:ext cx="714323" cy="476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4775384" y="3492668"/>
              <a:ext cx="198423" cy="7673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822953" y="4259997"/>
              <a:ext cx="9524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584845" y="3492668"/>
              <a:ext cx="238108" cy="7673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98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197806"/>
            <a:ext cx="8686800" cy="13026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MOs, just like AOs should be orthonormal:</a:t>
            </a:r>
            <a:endParaRPr lang="en-GB" sz="32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110" y="2126682"/>
            <a:ext cx="4686300" cy="990600"/>
          </a:xfrm>
          <a:prstGeom prst="rect">
            <a:avLst/>
          </a:prstGeom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31775" y="3070106"/>
            <a:ext cx="8686800" cy="31346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The columns of the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matrix play the role of MO wave functions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To check the </a:t>
            </a:r>
            <a:r>
              <a:rPr lang="en-GB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orthonormality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of the MOs we got, matrix multiply the </a:t>
            </a:r>
            <a:r>
              <a:rPr lang="en-GB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matrix by its inverse:</a:t>
            </a:r>
            <a:endParaRPr lang="en-GB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8449" y="5321413"/>
            <a:ext cx="1958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GB" sz="4000" b="1" baseline="3000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GB" sz="4000" b="1" dirty="0">
                <a:solidFill>
                  <a:srgbClr val="000000"/>
                </a:solidFill>
                <a:latin typeface="Times New Roman"/>
                <a:cs typeface="Times New Roman"/>
              </a:rPr>
              <a:t>C </a:t>
            </a:r>
            <a:r>
              <a:rPr lang="en-GB" sz="4000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lang="en-GB" sz="4000" b="1" dirty="0">
                <a:solidFill>
                  <a:srgbClr val="000000"/>
                </a:solidFill>
                <a:latin typeface="Times New Roman"/>
                <a:cs typeface="Times New Roman"/>
              </a:rPr>
              <a:t> 1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943754" y="6068988"/>
            <a:ext cx="6786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In R this is how we the above: </a:t>
            </a:r>
            <a:r>
              <a:rPr lang="en-GB" sz="2800" dirty="0">
                <a:solidFill>
                  <a:srgbClr val="000000"/>
                </a:solidFill>
                <a:latin typeface="Courier"/>
                <a:cs typeface="Courier"/>
              </a:rPr>
              <a:t>t(Cm)%*%Cm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9401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197805"/>
            <a:ext cx="8686800" cy="2314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Energy of the molecule can be computed by adding up the energies of the MOs multiplied by how many electrons are in them:</a:t>
            </a:r>
            <a:endParaRPr lang="en-GB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51370C-83EF-864B-8DBD-BB2D24F8A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819" y="3120422"/>
            <a:ext cx="2413000" cy="12573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CA9B3BC-5AEF-CC45-9BB7-9F53EE1DEB30}"/>
              </a:ext>
            </a:extLst>
          </p:cNvPr>
          <p:cNvCxnSpPr/>
          <p:nvPr/>
        </p:nvCxnSpPr>
        <p:spPr>
          <a:xfrm flipH="1" flipV="1">
            <a:off x="3880624" y="4377722"/>
            <a:ext cx="390293" cy="434898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235B25C-194B-F349-ACF3-1F98E27B9C78}"/>
              </a:ext>
            </a:extLst>
          </p:cNvPr>
          <p:cNvSpPr/>
          <p:nvPr/>
        </p:nvSpPr>
        <p:spPr>
          <a:xfrm>
            <a:off x="3799755" y="4803882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Sum is over occupied MOs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018E1-8635-AE44-8CE3-9822483B43B9}"/>
              </a:ext>
            </a:extLst>
          </p:cNvPr>
          <p:cNvSpPr/>
          <p:nvPr/>
        </p:nvSpPr>
        <p:spPr>
          <a:xfrm>
            <a:off x="4738531" y="4105132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Number of e- in MO </a:t>
            </a:r>
            <a:r>
              <a:rPr lang="en-GB" i="1" dirty="0" err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endParaRPr lang="en-US" i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88E0C-8F29-2D4F-B6ED-F85BCB763C59}"/>
              </a:ext>
            </a:extLst>
          </p:cNvPr>
          <p:cNvCxnSpPr>
            <a:cxnSpLocks/>
          </p:cNvCxnSpPr>
          <p:nvPr/>
        </p:nvCxnSpPr>
        <p:spPr>
          <a:xfrm flipH="1" flipV="1">
            <a:off x="4382430" y="3938455"/>
            <a:ext cx="356101" cy="284408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0950C-802C-C742-9CA1-4F8E5910327E}"/>
              </a:ext>
            </a:extLst>
          </p:cNvPr>
          <p:cNvSpPr/>
          <p:nvPr/>
        </p:nvSpPr>
        <p:spPr>
          <a:xfrm>
            <a:off x="4793991" y="2935756"/>
            <a:ext cx="2847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Energy (eigenvalue) of MO </a:t>
            </a:r>
            <a:r>
              <a:rPr lang="en-GB" i="1" dirty="0" err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CC831A-C9B9-8F42-BDAB-0A1573284BB9}"/>
              </a:ext>
            </a:extLst>
          </p:cNvPr>
          <p:cNvCxnSpPr>
            <a:cxnSpLocks/>
          </p:cNvCxnSpPr>
          <p:nvPr/>
        </p:nvCxnSpPr>
        <p:spPr>
          <a:xfrm flipH="1">
            <a:off x="4804406" y="3305088"/>
            <a:ext cx="258247" cy="28395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197805"/>
            <a:ext cx="8686800" cy="2314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For example the </a:t>
            </a:r>
            <a:r>
              <a:rPr lang="en-GB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Energy of molecular system below is:</a:t>
            </a:r>
            <a:endParaRPr lang="en-GB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2747270-9FA3-954D-B92D-25BCDC1B27E6}"/>
              </a:ext>
            </a:extLst>
          </p:cNvPr>
          <p:cNvGrpSpPr/>
          <p:nvPr/>
        </p:nvGrpSpPr>
        <p:grpSpPr>
          <a:xfrm>
            <a:off x="584481" y="2517257"/>
            <a:ext cx="1388962" cy="1243602"/>
            <a:chOff x="3584845" y="3016395"/>
            <a:chExt cx="1388962" cy="124360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7F84889-2DF3-2B45-8FF0-2422AB6FC91C}"/>
                </a:ext>
              </a:extLst>
            </p:cNvPr>
            <p:cNvCxnSpPr/>
            <p:nvPr/>
          </p:nvCxnSpPr>
          <p:spPr>
            <a:xfrm flipV="1">
              <a:off x="3584845" y="3016395"/>
              <a:ext cx="674639" cy="476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01C9E0-C3F7-8243-B9AA-EC0F721C8808}"/>
                </a:ext>
              </a:extLst>
            </p:cNvPr>
            <p:cNvCxnSpPr/>
            <p:nvPr/>
          </p:nvCxnSpPr>
          <p:spPr>
            <a:xfrm>
              <a:off x="4259484" y="3016395"/>
              <a:ext cx="714323" cy="476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8A5DA3-1587-4340-B520-2B5DF8C1586D}"/>
                </a:ext>
              </a:extLst>
            </p:cNvPr>
            <p:cNvCxnSpPr/>
            <p:nvPr/>
          </p:nvCxnSpPr>
          <p:spPr>
            <a:xfrm flipH="1">
              <a:off x="4775384" y="3492668"/>
              <a:ext cx="198423" cy="7673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D8BA29-7D8C-7240-8691-15A671433B81}"/>
                </a:ext>
              </a:extLst>
            </p:cNvPr>
            <p:cNvCxnSpPr/>
            <p:nvPr/>
          </p:nvCxnSpPr>
          <p:spPr>
            <a:xfrm flipH="1">
              <a:off x="3822953" y="4259997"/>
              <a:ext cx="9524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BA8E67E-9976-ED4A-B882-822D7B740F94}"/>
                </a:ext>
              </a:extLst>
            </p:cNvPr>
            <p:cNvCxnSpPr/>
            <p:nvPr/>
          </p:nvCxnSpPr>
          <p:spPr>
            <a:xfrm>
              <a:off x="3584845" y="3492668"/>
              <a:ext cx="238108" cy="7673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E991B5B-D19E-A443-8A8F-769B01A184FB}"/>
              </a:ext>
            </a:extLst>
          </p:cNvPr>
          <p:cNvSpPr txBox="1"/>
          <p:nvPr/>
        </p:nvSpPr>
        <p:spPr>
          <a:xfrm>
            <a:off x="1106087" y="2166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83C762-CFFE-524C-B1A5-BE608A71B1CE}"/>
              </a:ext>
            </a:extLst>
          </p:cNvPr>
          <p:cNvSpPr txBox="1"/>
          <p:nvPr/>
        </p:nvSpPr>
        <p:spPr>
          <a:xfrm>
            <a:off x="1973443" y="2796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4B76FB-325C-B848-88FB-148D2A917F19}"/>
              </a:ext>
            </a:extLst>
          </p:cNvPr>
          <p:cNvSpPr txBox="1"/>
          <p:nvPr/>
        </p:nvSpPr>
        <p:spPr>
          <a:xfrm>
            <a:off x="1820935" y="36258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C7D3FD-F12B-5E41-9BF8-2D15A449B5CC}"/>
              </a:ext>
            </a:extLst>
          </p:cNvPr>
          <p:cNvSpPr txBox="1"/>
          <p:nvPr/>
        </p:nvSpPr>
        <p:spPr>
          <a:xfrm>
            <a:off x="455989" y="3630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D9472B-425F-FC4C-9634-5E4AE44F1DC0}"/>
              </a:ext>
            </a:extLst>
          </p:cNvPr>
          <p:cNvSpPr txBox="1"/>
          <p:nvPr/>
        </p:nvSpPr>
        <p:spPr>
          <a:xfrm>
            <a:off x="305146" y="2754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7C19F9-3DB1-7F40-A7D5-21B0BBE9737D}"/>
              </a:ext>
            </a:extLst>
          </p:cNvPr>
          <p:cNvCxnSpPr/>
          <p:nvPr/>
        </p:nvCxnSpPr>
        <p:spPr>
          <a:xfrm flipV="1">
            <a:off x="5408341" y="4437847"/>
            <a:ext cx="579864" cy="1287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C48804-BBD8-0D4B-8126-C3BF4BCFC72B}"/>
              </a:ext>
            </a:extLst>
          </p:cNvPr>
          <p:cNvCxnSpPr/>
          <p:nvPr/>
        </p:nvCxnSpPr>
        <p:spPr>
          <a:xfrm flipV="1">
            <a:off x="4828477" y="3819661"/>
            <a:ext cx="579864" cy="1287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E0211A-EAB4-7542-93C5-E360DEE0116F}"/>
              </a:ext>
            </a:extLst>
          </p:cNvPr>
          <p:cNvCxnSpPr/>
          <p:nvPr/>
        </p:nvCxnSpPr>
        <p:spPr>
          <a:xfrm flipV="1">
            <a:off x="5988205" y="3806783"/>
            <a:ext cx="579864" cy="1287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E78E83-13C2-F14C-AD42-1AC0AC82C594}"/>
              </a:ext>
            </a:extLst>
          </p:cNvPr>
          <p:cNvCxnSpPr/>
          <p:nvPr/>
        </p:nvCxnSpPr>
        <p:spPr>
          <a:xfrm flipV="1">
            <a:off x="4828477" y="2958724"/>
            <a:ext cx="579864" cy="1287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8B8B1A-5FC2-1E44-9524-97CBBECDFE7A}"/>
              </a:ext>
            </a:extLst>
          </p:cNvPr>
          <p:cNvCxnSpPr>
            <a:cxnSpLocks/>
          </p:cNvCxnSpPr>
          <p:nvPr/>
        </p:nvCxnSpPr>
        <p:spPr>
          <a:xfrm flipV="1">
            <a:off x="5535769" y="3923764"/>
            <a:ext cx="0" cy="5130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73113A-3CBF-374B-BF42-E7EEBF1E3719}"/>
              </a:ext>
            </a:extLst>
          </p:cNvPr>
          <p:cNvCxnSpPr>
            <a:cxnSpLocks/>
          </p:cNvCxnSpPr>
          <p:nvPr/>
        </p:nvCxnSpPr>
        <p:spPr>
          <a:xfrm>
            <a:off x="5894232" y="3923764"/>
            <a:ext cx="0" cy="5130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440BAE-EF14-3347-BB5C-1098F589253F}"/>
              </a:ext>
            </a:extLst>
          </p:cNvPr>
          <p:cNvCxnSpPr>
            <a:cxnSpLocks/>
          </p:cNvCxnSpPr>
          <p:nvPr/>
        </p:nvCxnSpPr>
        <p:spPr>
          <a:xfrm flipV="1">
            <a:off x="6278137" y="3252989"/>
            <a:ext cx="0" cy="5130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543858-D0A1-3D48-82B0-0478B0D65659}"/>
              </a:ext>
            </a:extLst>
          </p:cNvPr>
          <p:cNvCxnSpPr/>
          <p:nvPr/>
        </p:nvCxnSpPr>
        <p:spPr>
          <a:xfrm flipV="1">
            <a:off x="4261943" y="3012516"/>
            <a:ext cx="0" cy="14382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FB72A5-AB4B-1E4A-B98F-37581CDE9622}"/>
              </a:ext>
            </a:extLst>
          </p:cNvPr>
          <p:cNvSpPr txBox="1"/>
          <p:nvPr/>
        </p:nvSpPr>
        <p:spPr>
          <a:xfrm>
            <a:off x="3862698" y="3501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D2FFF8-560A-814D-ADA3-E2C6CADBE34C}"/>
              </a:ext>
            </a:extLst>
          </p:cNvPr>
          <p:cNvCxnSpPr/>
          <p:nvPr/>
        </p:nvCxnSpPr>
        <p:spPr>
          <a:xfrm flipV="1">
            <a:off x="5988205" y="2924579"/>
            <a:ext cx="579864" cy="1287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619D20-FF92-F14F-99EE-6C63895B044F}"/>
              </a:ext>
            </a:extLst>
          </p:cNvPr>
          <p:cNvSpPr txBox="1"/>
          <p:nvPr/>
        </p:nvSpPr>
        <p:spPr>
          <a:xfrm>
            <a:off x="6983759" y="426605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C11A7D-5862-4445-8531-4319501FAED9}"/>
              </a:ext>
            </a:extLst>
          </p:cNvPr>
          <p:cNvSpPr txBox="1"/>
          <p:nvPr/>
        </p:nvSpPr>
        <p:spPr>
          <a:xfrm>
            <a:off x="6983759" y="355443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74D950-67BF-D543-89D1-B2DFBAA485DA}"/>
              </a:ext>
            </a:extLst>
          </p:cNvPr>
          <p:cNvSpPr txBox="1"/>
          <p:nvPr/>
        </p:nvSpPr>
        <p:spPr>
          <a:xfrm>
            <a:off x="6981546" y="27212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1.6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CB4324-4654-2449-9F75-5F1246D6DF1A}"/>
              </a:ext>
            </a:extLst>
          </p:cNvPr>
          <p:cNvCxnSpPr>
            <a:cxnSpLocks/>
          </p:cNvCxnSpPr>
          <p:nvPr/>
        </p:nvCxnSpPr>
        <p:spPr>
          <a:xfrm flipV="1">
            <a:off x="4963339" y="3293707"/>
            <a:ext cx="0" cy="5130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FB34BC1-C7B8-604A-ABDD-E2B341EA6CC1}"/>
              </a:ext>
            </a:extLst>
          </p:cNvPr>
          <p:cNvCxnSpPr>
            <a:cxnSpLocks/>
          </p:cNvCxnSpPr>
          <p:nvPr/>
        </p:nvCxnSpPr>
        <p:spPr>
          <a:xfrm>
            <a:off x="5321802" y="3293707"/>
            <a:ext cx="0" cy="5130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926DC31-A93E-E34A-BBBE-72E38AB6D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116033"/>
            <a:ext cx="7899400" cy="469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DF1B3A-82D7-3341-8630-C21CF275D89C}"/>
              </a:ext>
            </a:extLst>
          </p:cNvPr>
          <p:cNvSpPr/>
          <p:nvPr/>
        </p:nvSpPr>
        <p:spPr>
          <a:xfrm>
            <a:off x="1032627" y="5774187"/>
            <a:ext cx="1167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= -5.8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93080-4A8F-0149-B57F-042712559A69}"/>
              </a:ext>
            </a:extLst>
          </p:cNvPr>
          <p:cNvSpPr/>
          <p:nvPr/>
        </p:nvSpPr>
        <p:spPr>
          <a:xfrm>
            <a:off x="4535487" y="1949069"/>
            <a:ext cx="2553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Energy Diagram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77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197805"/>
            <a:ext cx="8686800" cy="849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bond order gives an idea of the strength of the “bond” between any two atoms:</a:t>
            </a:r>
            <a:endParaRPr lang="en-GB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8513A0-0459-B94F-8777-0ADC9293C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359" y="2701068"/>
            <a:ext cx="3115982" cy="99510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F2B473-ED28-2244-AC25-21686B60FF43}"/>
              </a:ext>
            </a:extLst>
          </p:cNvPr>
          <p:cNvCxnSpPr/>
          <p:nvPr/>
        </p:nvCxnSpPr>
        <p:spPr>
          <a:xfrm flipH="1" flipV="1">
            <a:off x="4149565" y="3766896"/>
            <a:ext cx="390293" cy="434898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54F3D94-7434-7A4D-BDCA-CB69D35E6004}"/>
              </a:ext>
            </a:extLst>
          </p:cNvPr>
          <p:cNvSpPr/>
          <p:nvPr/>
        </p:nvSpPr>
        <p:spPr>
          <a:xfrm>
            <a:off x="4068696" y="4193056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Sum is over occupied MOs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BE5D65-6506-6142-8D04-4B27E8F62FF7}"/>
              </a:ext>
            </a:extLst>
          </p:cNvPr>
          <p:cNvSpPr/>
          <p:nvPr/>
        </p:nvSpPr>
        <p:spPr>
          <a:xfrm>
            <a:off x="5056093" y="2331736"/>
            <a:ext cx="2673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coefficient for AO </a:t>
            </a:r>
            <a:r>
              <a:rPr lang="en-GB" i="1" dirty="0">
                <a:solidFill>
                  <a:srgbClr val="000000"/>
                </a:solidFill>
                <a:latin typeface="Symbol" pitchFamily="2" charset="2"/>
                <a:cs typeface="Times New Roman"/>
              </a:rPr>
              <a:t>m</a:t>
            </a:r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, MO </a:t>
            </a:r>
            <a:r>
              <a:rPr lang="en-GB" i="1" dirty="0" err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endParaRPr lang="en-US" i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08D01D-84A9-6A4F-AD1F-2CB911EAA1AB}"/>
              </a:ext>
            </a:extLst>
          </p:cNvPr>
          <p:cNvCxnSpPr>
            <a:cxnSpLocks/>
          </p:cNvCxnSpPr>
          <p:nvPr/>
        </p:nvCxnSpPr>
        <p:spPr>
          <a:xfrm flipH="1">
            <a:off x="5066508" y="2701068"/>
            <a:ext cx="258247" cy="28395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F0ACCFA-C98A-5143-8C95-B9758AFF4EEB}"/>
              </a:ext>
            </a:extLst>
          </p:cNvPr>
          <p:cNvSpPr/>
          <p:nvPr/>
        </p:nvSpPr>
        <p:spPr>
          <a:xfrm>
            <a:off x="4976828" y="3569346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Number of e- in MO </a:t>
            </a:r>
            <a:r>
              <a:rPr lang="en-GB" i="1" dirty="0" err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endParaRPr lang="en-US" i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89DEFD-8C67-1E48-B3A9-79104037F1C0}"/>
              </a:ext>
            </a:extLst>
          </p:cNvPr>
          <p:cNvCxnSpPr>
            <a:cxnSpLocks/>
          </p:cNvCxnSpPr>
          <p:nvPr/>
        </p:nvCxnSpPr>
        <p:spPr>
          <a:xfrm flipH="1" flipV="1">
            <a:off x="4620727" y="3402669"/>
            <a:ext cx="356101" cy="284408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FDB037D-80F9-5F4A-8754-26AB56921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671" y="5232228"/>
            <a:ext cx="4521200" cy="5207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DBA059F-68F4-734C-BBC0-E9DDB2237F72}"/>
              </a:ext>
            </a:extLst>
          </p:cNvPr>
          <p:cNvSpPr/>
          <p:nvPr/>
        </p:nvSpPr>
        <p:spPr>
          <a:xfrm>
            <a:off x="503755" y="6132810"/>
            <a:ext cx="7681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In R this is how we the above: </a:t>
            </a:r>
            <a:r>
              <a:rPr lang="en-GB" sz="2400" dirty="0" err="1">
                <a:solidFill>
                  <a:srgbClr val="000000"/>
                </a:solidFill>
                <a:latin typeface="Courier"/>
                <a:cs typeface="Courier"/>
              </a:rPr>
              <a:t>Cocc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%*%(</a:t>
            </a:r>
            <a:r>
              <a:rPr lang="en-GB" sz="2400" dirty="0" err="1">
                <a:solidFill>
                  <a:srgbClr val="000000"/>
                </a:solidFill>
                <a:latin typeface="Courier"/>
                <a:cs typeface="Courier"/>
              </a:rPr>
              <a:t>nocc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*t(</a:t>
            </a:r>
            <a:r>
              <a:rPr lang="en-GB" sz="2400" dirty="0" err="1">
                <a:solidFill>
                  <a:srgbClr val="000000"/>
                </a:solidFill>
                <a:latin typeface="Courier"/>
                <a:cs typeface="Courier"/>
              </a:rPr>
              <a:t>Cocc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2971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22693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In lecture we learned that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molecular orbitals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are a “mixing together” of all the atomic orbitals of all the atoms making us a molecule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Mathematically, the “mixing recipe” is LCAO: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763" y="3861906"/>
            <a:ext cx="3771900" cy="18034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339480" y="5764228"/>
            <a:ext cx="843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AOs</a:t>
            </a:r>
            <a:endParaRPr lang="en-US" sz="2800" baseline="30000" dirty="0"/>
          </a:p>
        </p:txBody>
      </p:sp>
      <p:sp>
        <p:nvSpPr>
          <p:cNvPr id="31" name="Rectangle 30"/>
          <p:cNvSpPr/>
          <p:nvPr/>
        </p:nvSpPr>
        <p:spPr>
          <a:xfrm>
            <a:off x="1771982" y="5847341"/>
            <a:ext cx="1291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An MO</a:t>
            </a:r>
            <a:endParaRPr lang="en-US" sz="2800" baseline="300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697840" y="5085341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587792" y="5085341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52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197805"/>
            <a:ext cx="8686800" cy="50051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To visualize MOs we must determine the MO coefficients </a:t>
            </a:r>
            <a:r>
              <a:rPr lang="en-GB" sz="360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3600" i="1" baseline="-25000" dirty="0" err="1">
                <a:solidFill>
                  <a:srgbClr val="000000"/>
                </a:solidFill>
                <a:latin typeface="Times New Roman" pitchFamily="18" charset="0"/>
              </a:rPr>
              <a:t>i,</a:t>
            </a:r>
            <a:r>
              <a:rPr lang="en-GB" sz="3600" i="1" baseline="-250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endParaRPr lang="en-GB" sz="3600" i="1" baseline="-25000" dirty="0">
              <a:solidFill>
                <a:srgbClr val="000000"/>
              </a:solidFill>
              <a:latin typeface="Symbol" charset="2"/>
              <a:cs typeface="Symbol" charset="2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We get them from the matrix form of the Schrodinger equation: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HC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SCE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We then need the matrix elements for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and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00" y="4483100"/>
            <a:ext cx="29464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8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583980"/>
            <a:ext cx="8686800" cy="15427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These are not easy integrals to evaluate!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Also, task is even harder if there are a lot of AOs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31776" y="3437629"/>
            <a:ext cx="8686800" cy="28754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We’ll make a seemingly drastic approximation: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Only </a:t>
            </a:r>
            <a:r>
              <a:rPr lang="en-GB" sz="3200" i="1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3200" i="1" baseline="-25000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orbitals on “heavy” atoms (</a:t>
            </a:r>
            <a:r>
              <a:rPr lang="en-GB" sz="3200" i="1" dirty="0" err="1">
                <a:solidFill>
                  <a:srgbClr val="000000"/>
                </a:solidFill>
                <a:latin typeface="Times New Roman" pitchFamily="18" charset="0"/>
              </a:rPr>
              <a:t>i.e.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not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H)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Only one valence e- on each “heavy” atom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We’ll “guess” the value of the Hamiltonian and overlap integrals we’ll need.</a:t>
            </a:r>
          </a:p>
        </p:txBody>
      </p:sp>
    </p:spTree>
    <p:extLst>
      <p:ext uri="{BB962C8B-B14F-4D97-AF65-F5344CB8AC3E}">
        <p14:creationId xmlns:p14="http://schemas.microsoft.com/office/powerpoint/2010/main" val="131665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583980"/>
            <a:ext cx="8686800" cy="15427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“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integrals” are: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6437" r="53397" b="69086"/>
          <a:stretch/>
        </p:blipFill>
        <p:spPr>
          <a:xfrm>
            <a:off x="355465" y="2185392"/>
            <a:ext cx="3909460" cy="886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1582" r="733" b="36100"/>
          <a:stretch/>
        </p:blipFill>
        <p:spPr>
          <a:xfrm>
            <a:off x="297916" y="3126701"/>
            <a:ext cx="8631639" cy="837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74441" r="26995" b="2697"/>
          <a:stretch/>
        </p:blipFill>
        <p:spPr>
          <a:xfrm>
            <a:off x="298493" y="5536101"/>
            <a:ext cx="6759273" cy="9134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08" y="4089156"/>
            <a:ext cx="5455397" cy="106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8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583980"/>
            <a:ext cx="8686800" cy="10884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values of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(this is going to be VERY sophisticated)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84176" y="2765545"/>
            <a:ext cx="8686800" cy="10884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= 0 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70701" y="354018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1399" y="3556188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929921" y="3970787"/>
            <a:ext cx="4049889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5351" y="3539256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7525" y="3550546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11477" y="354772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42428" y="355901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6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427146" y="3589832"/>
            <a:ext cx="0" cy="2761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4623" y="395012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30512" y="4370409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24861" y="479439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22040" y="5200789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33330" y="5607187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4620" y="597125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29059" y="4794391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US" sz="4000" dirty="0"/>
          </a:p>
        </p:txBody>
      </p:sp>
      <p:sp>
        <p:nvSpPr>
          <p:cNvPr id="28" name="Rectangle 27"/>
          <p:cNvSpPr/>
          <p:nvPr/>
        </p:nvSpPr>
        <p:spPr>
          <a:xfrm>
            <a:off x="3467848" y="3950159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4057689" y="3961449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4057689" y="4413001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4689863" y="4410180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3490428" y="4410180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4691772" y="4816379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5309835" y="4841780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4039845" y="4827669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5292805" y="5206707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5924979" y="5260330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4683211" y="5203886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5898666" y="5610085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6587284" y="5635486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5289072" y="5621375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6573173" y="6044705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5907135" y="6070106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6643909" y="4006603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3524292" y="5995604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4689257" y="394880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52" name="Rectangle 51"/>
          <p:cNvSpPr/>
          <p:nvPr/>
        </p:nvSpPr>
        <p:spPr>
          <a:xfrm>
            <a:off x="5335542" y="394598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5928204" y="394598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5321431" y="438342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55" name="Rectangle 54"/>
          <p:cNvSpPr/>
          <p:nvPr/>
        </p:nvSpPr>
        <p:spPr>
          <a:xfrm>
            <a:off x="5925383" y="438060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6602711" y="438060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57" name="Rectangle 56"/>
          <p:cNvSpPr/>
          <p:nvPr/>
        </p:nvSpPr>
        <p:spPr>
          <a:xfrm>
            <a:off x="3484180" y="48321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58" name="Rectangle 57"/>
          <p:cNvSpPr/>
          <p:nvPr/>
        </p:nvSpPr>
        <p:spPr>
          <a:xfrm>
            <a:off x="5922562" y="482933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6599890" y="482933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0" name="Rectangle 59"/>
          <p:cNvSpPr/>
          <p:nvPr/>
        </p:nvSpPr>
        <p:spPr>
          <a:xfrm>
            <a:off x="6602711" y="524230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1" name="Rectangle 60"/>
          <p:cNvSpPr/>
          <p:nvPr/>
        </p:nvSpPr>
        <p:spPr>
          <a:xfrm>
            <a:off x="3481959" y="522502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2" name="Rectangle 61"/>
          <p:cNvSpPr/>
          <p:nvPr/>
        </p:nvSpPr>
        <p:spPr>
          <a:xfrm>
            <a:off x="4060510" y="522502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3485450" y="563830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4" name="Rectangle 63"/>
          <p:cNvSpPr/>
          <p:nvPr/>
        </p:nvSpPr>
        <p:spPr>
          <a:xfrm>
            <a:off x="4061180" y="563548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5" name="Rectangle 64"/>
          <p:cNvSpPr/>
          <p:nvPr/>
        </p:nvSpPr>
        <p:spPr>
          <a:xfrm>
            <a:off x="4667885" y="563548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6" name="Rectangle 65"/>
          <p:cNvSpPr/>
          <p:nvPr/>
        </p:nvSpPr>
        <p:spPr>
          <a:xfrm>
            <a:off x="4047069" y="60164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7" name="Rectangle 66"/>
          <p:cNvSpPr/>
          <p:nvPr/>
        </p:nvSpPr>
        <p:spPr>
          <a:xfrm>
            <a:off x="4662483" y="601366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8" name="Rectangle 67"/>
          <p:cNvSpPr/>
          <p:nvPr/>
        </p:nvSpPr>
        <p:spPr>
          <a:xfrm>
            <a:off x="5295644" y="601366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81" name="Rectangle 80"/>
          <p:cNvSpPr/>
          <p:nvPr/>
        </p:nvSpPr>
        <p:spPr>
          <a:xfrm>
            <a:off x="3482030" y="397439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3939591" y="39856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4071871" y="443724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4571765" y="443442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85" name="Rectangle 84"/>
          <p:cNvSpPr/>
          <p:nvPr/>
        </p:nvSpPr>
        <p:spPr>
          <a:xfrm>
            <a:off x="3504610" y="443442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4705954" y="484061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7" name="Rectangle 86"/>
          <p:cNvSpPr/>
          <p:nvPr/>
        </p:nvSpPr>
        <p:spPr>
          <a:xfrm>
            <a:off x="5218193" y="486602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3934975" y="485190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89" name="Rectangle 88"/>
          <p:cNvSpPr/>
          <p:nvPr/>
        </p:nvSpPr>
        <p:spPr>
          <a:xfrm>
            <a:off x="5306987" y="523094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5806881" y="528457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4565113" y="522812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5912848" y="563432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3" name="Rectangle 92"/>
          <p:cNvSpPr/>
          <p:nvPr/>
        </p:nvSpPr>
        <p:spPr>
          <a:xfrm>
            <a:off x="6495642" y="565972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5223886" y="564561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95" name="Rectangle 94"/>
          <p:cNvSpPr/>
          <p:nvPr/>
        </p:nvSpPr>
        <p:spPr>
          <a:xfrm>
            <a:off x="6587355" y="606894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6" name="Rectangle 95"/>
          <p:cNvSpPr/>
          <p:nvPr/>
        </p:nvSpPr>
        <p:spPr>
          <a:xfrm>
            <a:off x="5789037" y="609434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97" name="Rectangle 96"/>
          <p:cNvSpPr/>
          <p:nvPr/>
        </p:nvSpPr>
        <p:spPr>
          <a:xfrm>
            <a:off x="6499355" y="403084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98" name="Rectangle 97"/>
          <p:cNvSpPr/>
          <p:nvPr/>
        </p:nvSpPr>
        <p:spPr>
          <a:xfrm>
            <a:off x="3538474" y="601984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461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  <p:bldP spid="17" grpId="0"/>
      <p:bldP spid="18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583980"/>
            <a:ext cx="8686800" cy="10884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overlap matrix is only ever going to look something like this: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231776" y="5692096"/>
            <a:ext cx="8686800" cy="6714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equivalent to 1 for matrices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21850" y="252422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22548" y="2540224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2481070" y="2954823"/>
            <a:ext cx="4049889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226500" y="252329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58674" y="253458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2626" y="253176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193577" y="254305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6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2978295" y="2573868"/>
            <a:ext cx="0" cy="2761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595772" y="293416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581661" y="335444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576010" y="3778427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573189" y="418482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84479" y="4591223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95769" y="4955288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480208" y="3778427"/>
            <a:ext cx="8874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US" sz="4000" dirty="0"/>
          </a:p>
        </p:txBody>
      </p:sp>
      <p:sp>
        <p:nvSpPr>
          <p:cNvPr id="85" name="Rectangle 84"/>
          <p:cNvSpPr/>
          <p:nvPr/>
        </p:nvSpPr>
        <p:spPr>
          <a:xfrm>
            <a:off x="3018997" y="29341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3608838" y="294548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7" name="Rectangle 86"/>
          <p:cNvSpPr/>
          <p:nvPr/>
        </p:nvSpPr>
        <p:spPr>
          <a:xfrm>
            <a:off x="3608838" y="339703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4241012" y="339421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9" name="Rectangle 88"/>
          <p:cNvSpPr/>
          <p:nvPr/>
        </p:nvSpPr>
        <p:spPr>
          <a:xfrm>
            <a:off x="3041577" y="339421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4242921" y="380041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4860984" y="382581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3590994" y="381170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3" name="Rectangle 92"/>
          <p:cNvSpPr/>
          <p:nvPr/>
        </p:nvSpPr>
        <p:spPr>
          <a:xfrm>
            <a:off x="4843954" y="419074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5476128" y="424436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5" name="Rectangle 94"/>
          <p:cNvSpPr/>
          <p:nvPr/>
        </p:nvSpPr>
        <p:spPr>
          <a:xfrm>
            <a:off x="4234360" y="418792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6" name="Rectangle 95"/>
          <p:cNvSpPr/>
          <p:nvPr/>
        </p:nvSpPr>
        <p:spPr>
          <a:xfrm>
            <a:off x="5449815" y="459412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97" name="Rectangle 96"/>
          <p:cNvSpPr/>
          <p:nvPr/>
        </p:nvSpPr>
        <p:spPr>
          <a:xfrm>
            <a:off x="6138433" y="461952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8" name="Rectangle 97"/>
          <p:cNvSpPr/>
          <p:nvPr/>
        </p:nvSpPr>
        <p:spPr>
          <a:xfrm>
            <a:off x="4840221" y="4605411"/>
            <a:ext cx="340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124322" y="502874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100" name="Rectangle 99"/>
          <p:cNvSpPr/>
          <p:nvPr/>
        </p:nvSpPr>
        <p:spPr>
          <a:xfrm>
            <a:off x="5458284" y="5054142"/>
            <a:ext cx="340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195058" y="299063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102" name="Rectangle 101"/>
          <p:cNvSpPr/>
          <p:nvPr/>
        </p:nvSpPr>
        <p:spPr>
          <a:xfrm>
            <a:off x="3075441" y="497964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108" name="Rectangle 107"/>
          <p:cNvSpPr/>
          <p:nvPr/>
        </p:nvSpPr>
        <p:spPr>
          <a:xfrm>
            <a:off x="4240406" y="293284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9" name="Rectangle 108"/>
          <p:cNvSpPr/>
          <p:nvPr/>
        </p:nvSpPr>
        <p:spPr>
          <a:xfrm>
            <a:off x="4886691" y="293002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0" name="Rectangle 109"/>
          <p:cNvSpPr/>
          <p:nvPr/>
        </p:nvSpPr>
        <p:spPr>
          <a:xfrm>
            <a:off x="5479353" y="293002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1" name="Rectangle 110"/>
          <p:cNvSpPr/>
          <p:nvPr/>
        </p:nvSpPr>
        <p:spPr>
          <a:xfrm>
            <a:off x="4872580" y="33674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2" name="Rectangle 111"/>
          <p:cNvSpPr/>
          <p:nvPr/>
        </p:nvSpPr>
        <p:spPr>
          <a:xfrm>
            <a:off x="5476532" y="336464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6153860" y="336464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4" name="Rectangle 113"/>
          <p:cNvSpPr/>
          <p:nvPr/>
        </p:nvSpPr>
        <p:spPr>
          <a:xfrm>
            <a:off x="3035329" y="381619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5" name="Rectangle 114"/>
          <p:cNvSpPr/>
          <p:nvPr/>
        </p:nvSpPr>
        <p:spPr>
          <a:xfrm>
            <a:off x="5473711" y="381337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6" name="Rectangle 115"/>
          <p:cNvSpPr/>
          <p:nvPr/>
        </p:nvSpPr>
        <p:spPr>
          <a:xfrm>
            <a:off x="6151039" y="381337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7" name="Rectangle 116"/>
          <p:cNvSpPr/>
          <p:nvPr/>
        </p:nvSpPr>
        <p:spPr>
          <a:xfrm>
            <a:off x="6153860" y="422634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8" name="Rectangle 117"/>
          <p:cNvSpPr/>
          <p:nvPr/>
        </p:nvSpPr>
        <p:spPr>
          <a:xfrm>
            <a:off x="3033108" y="420906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9" name="Rectangle 118"/>
          <p:cNvSpPr/>
          <p:nvPr/>
        </p:nvSpPr>
        <p:spPr>
          <a:xfrm>
            <a:off x="3611659" y="420906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20" name="Rectangle 119"/>
          <p:cNvSpPr/>
          <p:nvPr/>
        </p:nvSpPr>
        <p:spPr>
          <a:xfrm>
            <a:off x="3036599" y="462234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21" name="Rectangle 120"/>
          <p:cNvSpPr/>
          <p:nvPr/>
        </p:nvSpPr>
        <p:spPr>
          <a:xfrm>
            <a:off x="3612329" y="461952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22" name="Rectangle 121"/>
          <p:cNvSpPr/>
          <p:nvPr/>
        </p:nvSpPr>
        <p:spPr>
          <a:xfrm>
            <a:off x="4219034" y="461952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23" name="Rectangle 122"/>
          <p:cNvSpPr/>
          <p:nvPr/>
        </p:nvSpPr>
        <p:spPr>
          <a:xfrm>
            <a:off x="3598218" y="500051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24" name="Rectangle 123"/>
          <p:cNvSpPr/>
          <p:nvPr/>
        </p:nvSpPr>
        <p:spPr>
          <a:xfrm>
            <a:off x="4173948" y="49976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25" name="Rectangle 124"/>
          <p:cNvSpPr/>
          <p:nvPr/>
        </p:nvSpPr>
        <p:spPr>
          <a:xfrm>
            <a:off x="4780653" y="49976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0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197806"/>
            <a:ext cx="8686800" cy="13026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So to “solve”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HC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SCE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in </a:t>
            </a:r>
            <a:r>
              <a:rPr lang="en-GB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Huckel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theory, all we really need to do is “solve”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HC = CE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776" y="2309125"/>
            <a:ext cx="8686800" cy="200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“Solving”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HC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CE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means </a:t>
            </a:r>
            <a:r>
              <a:rPr lang="en-GB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diagonalizing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eigenvectors of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eigenvalues of </a:t>
            </a:r>
            <a:r>
              <a:rPr lang="en-GB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4465316"/>
            <a:ext cx="8686800" cy="105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In R use </a:t>
            </a:r>
            <a:r>
              <a:rPr lang="en-GB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eigen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(H) to </a:t>
            </a:r>
            <a:r>
              <a:rPr lang="en-GB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diagonalize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!</a:t>
            </a:r>
            <a:endParaRPr lang="en-GB" sz="32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021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F9D409-A778-A847-BFF0-3EB005C36F4E}"/>
              </a:ext>
            </a:extLst>
          </p:cNvPr>
          <p:cNvSpPr txBox="1"/>
          <p:nvPr/>
        </p:nvSpPr>
        <p:spPr>
          <a:xfrm>
            <a:off x="228615" y="1360759"/>
            <a:ext cx="4343385" cy="418576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a&lt;-0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b&lt;-(-1)</a:t>
            </a:r>
          </a:p>
          <a:p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H &lt;-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rbind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c(a,b,0,0,0,b),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c(b,a,b,0,0,0),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c(0,b,a,b,0,0),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c(0,0,b,a,b,0),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c(0,0,0,b,a,b),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c(b,0,0,0,b,a))</a:t>
            </a:r>
          </a:p>
          <a:p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H</a:t>
            </a:r>
          </a:p>
          <a:p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E  &lt;- eigen(H)[[1]]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Cm &lt;- eigen(H)[[2]]</a:t>
            </a:r>
          </a:p>
          <a:p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round(E,1)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round(Cm,1)</a:t>
            </a:r>
          </a:p>
          <a:p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24" name="Round Single Corner Rectangle 23">
            <a:extLst>
              <a:ext uri="{FF2B5EF4-FFF2-40B4-BE49-F238E27FC236}">
                <a16:creationId xmlns:a16="http://schemas.microsoft.com/office/drawing/2014/main" id="{01D889EB-C629-3645-A074-4137BF7045A5}"/>
              </a:ext>
            </a:extLst>
          </p:cNvPr>
          <p:cNvSpPr/>
          <p:nvPr/>
        </p:nvSpPr>
        <p:spPr>
          <a:xfrm>
            <a:off x="229775" y="1373361"/>
            <a:ext cx="1283136" cy="529192"/>
          </a:xfrm>
          <a:prstGeom prst="round1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 Single Corner Rectangle 24">
            <a:extLst>
              <a:ext uri="{FF2B5EF4-FFF2-40B4-BE49-F238E27FC236}">
                <a16:creationId xmlns:a16="http://schemas.microsoft.com/office/drawing/2014/main" id="{BCB29703-DE6E-1946-8903-81B548805F8A}"/>
              </a:ext>
            </a:extLst>
          </p:cNvPr>
          <p:cNvSpPr/>
          <p:nvPr/>
        </p:nvSpPr>
        <p:spPr>
          <a:xfrm>
            <a:off x="246170" y="2008904"/>
            <a:ext cx="1845060" cy="1608075"/>
          </a:xfrm>
          <a:prstGeom prst="round1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 Single Corner Rectangle 25">
            <a:extLst>
              <a:ext uri="{FF2B5EF4-FFF2-40B4-BE49-F238E27FC236}">
                <a16:creationId xmlns:a16="http://schemas.microsoft.com/office/drawing/2014/main" id="{4203305C-CC5E-1745-A898-BD1398931555}"/>
              </a:ext>
            </a:extLst>
          </p:cNvPr>
          <p:cNvSpPr/>
          <p:nvPr/>
        </p:nvSpPr>
        <p:spPr>
          <a:xfrm>
            <a:off x="277815" y="4113030"/>
            <a:ext cx="2057386" cy="541385"/>
          </a:xfrm>
          <a:prstGeom prst="round1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 Single Corner Rectangle 26">
            <a:extLst>
              <a:ext uri="{FF2B5EF4-FFF2-40B4-BE49-F238E27FC236}">
                <a16:creationId xmlns:a16="http://schemas.microsoft.com/office/drawing/2014/main" id="{A2A7308E-DC7C-5D40-A09B-3E9B9D8F1BD1}"/>
              </a:ext>
            </a:extLst>
          </p:cNvPr>
          <p:cNvSpPr/>
          <p:nvPr/>
        </p:nvSpPr>
        <p:spPr>
          <a:xfrm>
            <a:off x="246170" y="4787123"/>
            <a:ext cx="1428093" cy="541385"/>
          </a:xfrm>
          <a:prstGeom prst="round1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5285B0-21D3-CB42-ACA4-12194CE38AF3}"/>
              </a:ext>
            </a:extLst>
          </p:cNvPr>
          <p:cNvCxnSpPr/>
          <p:nvPr/>
        </p:nvCxnSpPr>
        <p:spPr>
          <a:xfrm flipH="1" flipV="1">
            <a:off x="2054394" y="1640049"/>
            <a:ext cx="2804380" cy="26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0986A05-23A0-7A42-979F-83F2D25F5032}"/>
              </a:ext>
            </a:extLst>
          </p:cNvPr>
          <p:cNvSpPr/>
          <p:nvPr/>
        </p:nvSpPr>
        <p:spPr>
          <a:xfrm>
            <a:off x="4799295" y="1352024"/>
            <a:ext cx="277852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Define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3200" i="1" dirty="0">
              <a:latin typeface="Symbol" charset="2"/>
              <a:cs typeface="Symbol" charset="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451C90-FAC5-E541-875C-33795ED5233E}"/>
              </a:ext>
            </a:extLst>
          </p:cNvPr>
          <p:cNvCxnSpPr/>
          <p:nvPr/>
        </p:nvCxnSpPr>
        <p:spPr>
          <a:xfrm flipH="1">
            <a:off x="2854975" y="2449200"/>
            <a:ext cx="201702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D215417-5571-034E-99FC-4A8CDDA0C2A1}"/>
              </a:ext>
            </a:extLst>
          </p:cNvPr>
          <p:cNvSpPr/>
          <p:nvPr/>
        </p:nvSpPr>
        <p:spPr>
          <a:xfrm>
            <a:off x="4799295" y="2117123"/>
            <a:ext cx="40306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Define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for your molecule</a:t>
            </a:r>
            <a:endParaRPr lang="en-US" sz="3200" i="1" dirty="0">
              <a:latin typeface="Symbol" charset="2"/>
              <a:cs typeface="Symbol" charset="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7E99FB-475E-6743-BA96-BDE41A056806}"/>
              </a:ext>
            </a:extLst>
          </p:cNvPr>
          <p:cNvSpPr/>
          <p:nvPr/>
        </p:nvSpPr>
        <p:spPr>
          <a:xfrm>
            <a:off x="4799294" y="3188616"/>
            <a:ext cx="40306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Note how we </a:t>
            </a:r>
            <a:r>
              <a:rPr lang="en-GB" sz="2000" dirty="0" err="1">
                <a:solidFill>
                  <a:srgbClr val="000000"/>
                </a:solidFill>
                <a:latin typeface="Courier"/>
                <a:cs typeface="Courier"/>
              </a:rPr>
              <a:t>rbind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rows of </a:t>
            </a:r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together</a:t>
            </a:r>
            <a:endParaRPr lang="en-US" sz="2000" i="1" dirty="0">
              <a:latin typeface="Symbol" charset="2"/>
              <a:cs typeface="Symbol" charset="2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6D0E13-D0ED-474C-8AAA-776AA4547A98}"/>
              </a:ext>
            </a:extLst>
          </p:cNvPr>
          <p:cNvCxnSpPr/>
          <p:nvPr/>
        </p:nvCxnSpPr>
        <p:spPr>
          <a:xfrm flipH="1">
            <a:off x="3238363" y="4368752"/>
            <a:ext cx="16402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A86815A-CDB0-204C-B25E-37A1E5B58CEC}"/>
              </a:ext>
            </a:extLst>
          </p:cNvPr>
          <p:cNvSpPr/>
          <p:nvPr/>
        </p:nvSpPr>
        <p:spPr>
          <a:xfrm>
            <a:off x="4799294" y="4044877"/>
            <a:ext cx="403069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Get the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eigenvects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/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vals</a:t>
            </a:r>
            <a:endParaRPr lang="en-US" sz="3200" i="1" dirty="0">
              <a:latin typeface="Symbol" charset="2"/>
              <a:cs typeface="Symbol" charset="2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26BF3E-E199-8241-A26A-1FF279C218FC}"/>
              </a:ext>
            </a:extLst>
          </p:cNvPr>
          <p:cNvCxnSpPr/>
          <p:nvPr/>
        </p:nvCxnSpPr>
        <p:spPr>
          <a:xfrm flipH="1">
            <a:off x="2547075" y="5083824"/>
            <a:ext cx="23578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7BD4278-B7F6-2E43-A2B8-596BDBDB9D64}"/>
              </a:ext>
            </a:extLst>
          </p:cNvPr>
          <p:cNvSpPr/>
          <p:nvPr/>
        </p:nvSpPr>
        <p:spPr>
          <a:xfrm>
            <a:off x="4878662" y="4759949"/>
            <a:ext cx="37881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Make your output a little easier to read</a:t>
            </a:r>
            <a:endParaRPr lang="en-US" sz="2000" i="1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3733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/>
      <p:bldP spid="31" grpId="0"/>
      <p:bldP spid="32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776</Words>
  <Application>Microsoft Macintosh PowerPoint</Application>
  <PresentationFormat>On-screen Show (4:3)</PresentationFormat>
  <Paragraphs>214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89</cp:revision>
  <dcterms:created xsi:type="dcterms:W3CDTF">2014-05-27T04:15:11Z</dcterms:created>
  <dcterms:modified xsi:type="dcterms:W3CDTF">2020-12-03T15:22:28Z</dcterms:modified>
</cp:coreProperties>
</file>