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8" r:id="rId35"/>
    <p:sldId id="298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Molecular Orbital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013655"/>
            <a:ext cx="495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848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 of common combinations of AOs to form MOs: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228600" y="4105626"/>
            <a:ext cx="8686800" cy="2526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general when building molecules, all AOs can combine with each other in all possible to varying degrees!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Very quickly becomes a computationally demanding problems to predict molecular structures!</a:t>
            </a:r>
          </a:p>
        </p:txBody>
      </p:sp>
    </p:spTree>
    <p:extLst>
      <p:ext uri="{BB962C8B-B14F-4D97-AF65-F5344CB8AC3E}">
        <p14:creationId xmlns:p14="http://schemas.microsoft.com/office/powerpoint/2010/main" val="1975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1. Assign a set of AOs to each atom in a molecule: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6489" y="2510556"/>
            <a:ext cx="3791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e.g. C can get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endParaRPr lang="en-US" sz="28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4925701" y="2535844"/>
            <a:ext cx="430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a set of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’s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936991" y="2998686"/>
            <a:ext cx="23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948281" y="3405084"/>
            <a:ext cx="4088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Minimal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basis set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C</a:t>
            </a:r>
            <a:endParaRPr lang="en-US" sz="2800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1151890" y="4045834"/>
            <a:ext cx="6496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Nothing is stopping us from giving C more orbitals though, say </a:t>
            </a:r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8519" y="5180562"/>
            <a:ext cx="8686800" cy="1451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bigger the basis set for each atom, the more accurate predictions we get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Calculation take a lot longer too!</a:t>
            </a:r>
          </a:p>
        </p:txBody>
      </p:sp>
    </p:spTree>
    <p:extLst>
      <p:ext uri="{BB962C8B-B14F-4D97-AF65-F5344CB8AC3E}">
        <p14:creationId xmlns:p14="http://schemas.microsoft.com/office/powerpoint/2010/main" val="27615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59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Qualitatively guestimate the MOs and Energetic ordering for CO (carbon monoxide). Assume a minimal basis set. C has 6e- and O has 8e-. 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2. Write each MO as: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88" y="2544173"/>
            <a:ext cx="789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Linear combination of atomic orbitals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LCAO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approximation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8" y="2950630"/>
            <a:ext cx="3771900" cy="1803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76624" y="4763606"/>
            <a:ext cx="70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sz="2800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3119690" y="4763606"/>
            <a:ext cx="244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“weight” of AO</a:t>
            </a:r>
            <a:endParaRPr lang="en-US" sz="2800" baseline="30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50555" y="41768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54507" y="417406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290" y="5400493"/>
            <a:ext cx="80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says: For each MO, add up the contributions from each AO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290512" y="6014558"/>
            <a:ext cx="645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as many MOs as AOs used to build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0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534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Put a basis set on each atom: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906545" y="379192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9767" y="382014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5656" y="427169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10212" y="38060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0212" y="4271698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06545" y="4734543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51989" y="428580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30542" y="2603766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9653" y="2603766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79653" y="3083544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34209" y="261787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8322" y="4748654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97433" y="474865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97433" y="52284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51989" y="4762766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51989" y="522843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8322" y="5691277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78331" y="3165979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34209" y="3083544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654531" y="3537922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84845" y="5228432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866100" y="3622589"/>
            <a:ext cx="522110" cy="649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34080" y="493860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986354" y="57063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38333" y="564224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2753257" y="46408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750436" y="47508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405236" y="4350973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3" name="Rectangle 72"/>
          <p:cNvSpPr/>
          <p:nvPr/>
        </p:nvSpPr>
        <p:spPr>
          <a:xfrm>
            <a:off x="2402415" y="468681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462125" y="415060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59304" y="4260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14104" y="3860768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2111283" y="41966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 rot="3018647" flipH="1" flipV="1">
            <a:off x="2825415" y="3640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3018647" flipH="1">
            <a:off x="2738915" y="370898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290857">
            <a:off x="2612504" y="322984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 rot="194411">
            <a:off x="2352264" y="344215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5" name="Straight Connector 84"/>
          <p:cNvCxnSpPr/>
          <p:nvPr/>
        </p:nvCxnSpPr>
        <p:spPr>
          <a:xfrm rot="18855665" flipV="1">
            <a:off x="3514188" y="365400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8855665">
            <a:off x="3594983" y="372880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flipH="1">
            <a:off x="3440333" y="324853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 rot="180105" flipH="1">
            <a:off x="3682823" y="34809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 rot="18855665" flipV="1">
            <a:off x="5022949" y="2466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8855665">
            <a:off x="5103744" y="2541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flipH="1">
            <a:off x="4949094" y="20613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93" name="Rectangle 92"/>
          <p:cNvSpPr/>
          <p:nvPr/>
        </p:nvSpPr>
        <p:spPr>
          <a:xfrm rot="180105" flipH="1">
            <a:off x="5191584" y="229377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7" name="Straight Connector 96"/>
          <p:cNvCxnSpPr/>
          <p:nvPr/>
        </p:nvCxnSpPr>
        <p:spPr>
          <a:xfrm rot="2744335">
            <a:off x="3528098" y="4760504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2744335" flipV="1">
            <a:off x="3608893" y="46857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flipH="1" flipV="1">
            <a:off x="3454243" y="475282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0" name="Rectangle 99"/>
          <p:cNvSpPr/>
          <p:nvPr/>
        </p:nvSpPr>
        <p:spPr>
          <a:xfrm rot="21419895" flipH="1" flipV="1">
            <a:off x="3696733" y="45204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2273422" flipH="1" flipV="1">
            <a:off x="4029196" y="29647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273422" flipH="1">
            <a:off x="3959371" y="30499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23754">
            <a:off x="3773750" y="25717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5" name="Rectangle 104"/>
          <p:cNvSpPr/>
          <p:nvPr/>
        </p:nvSpPr>
        <p:spPr>
          <a:xfrm rot="178067">
            <a:off x="3565265" y="2835067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3018647" flipH="1" flipV="1">
            <a:off x="4339939" y="24543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3018647" flipH="1">
            <a:off x="4253439" y="252248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127028" y="204334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0" name="Rectangle 109"/>
          <p:cNvSpPr/>
          <p:nvPr/>
        </p:nvSpPr>
        <p:spPr>
          <a:xfrm rot="194411">
            <a:off x="3866788" y="22556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388869" y="2972623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91690" y="308269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flipH="1">
            <a:off x="5434024" y="268279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 flipH="1">
            <a:off x="5436845" y="301863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36" name="Straight Connector 135"/>
          <p:cNvCxnSpPr/>
          <p:nvPr/>
        </p:nvCxnSpPr>
        <p:spPr>
          <a:xfrm rot="944020" flipV="1">
            <a:off x="5120181" y="346066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944020">
            <a:off x="5093050" y="356736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 flipH="1">
            <a:off x="5180547" y="32272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 flipH="1">
            <a:off x="5092192" y="355128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818977" y="463969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 flipV="1">
            <a:off x="4864132" y="42905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811403" y="570353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flipH="1">
            <a:off x="4856558" y="563948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5104869" y="5227474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278803" y="493764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grpSp>
        <p:nvGrpSpPr>
          <p:cNvPr id="492" name="Group 491"/>
          <p:cNvGrpSpPr/>
          <p:nvPr/>
        </p:nvGrpSpPr>
        <p:grpSpPr>
          <a:xfrm>
            <a:off x="3649696" y="1959306"/>
            <a:ext cx="921309" cy="921309"/>
            <a:chOff x="7097317" y="2814653"/>
            <a:chExt cx="921309" cy="921309"/>
          </a:xfrm>
        </p:grpSpPr>
        <p:grpSp>
          <p:nvGrpSpPr>
            <p:cNvPr id="149" name="Group 148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150" name="Teardrop 1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ardrop 1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153" name="Teardrop 1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ardrop 1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Oval 204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605582" y="2136997"/>
            <a:ext cx="921309" cy="921309"/>
            <a:chOff x="6569171" y="4308226"/>
            <a:chExt cx="921309" cy="921309"/>
          </a:xfrm>
        </p:grpSpPr>
        <p:grpSp>
          <p:nvGrpSpPr>
            <p:cNvPr id="244" name="Group 243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251" name="Teardrop 2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ardrop 2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249" name="Teardrop 2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ardrop 2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Oval 245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Oval 252"/>
          <p:cNvSpPr/>
          <p:nvPr/>
        </p:nvSpPr>
        <p:spPr>
          <a:xfrm>
            <a:off x="5291388" y="24531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012831" y="221748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242449" y="2175499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899232" y="242371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846947" y="274122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38896" y="302970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491585" y="342254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0266" y="36865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2705280" y="340890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2423057" y="361309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2180048" y="401539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177081" y="433783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446844" y="451308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2474485" y="487419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68105" y="46868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497221" y="490605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325083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723176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38541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342301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960088" y="446306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528615" y="317887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0710" y="2831791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166997" y="37213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276784" y="33999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3957204" y="2138186"/>
            <a:ext cx="921309" cy="921309"/>
            <a:chOff x="6569171" y="4308226"/>
            <a:chExt cx="921309" cy="92130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27" name="Teardrop 3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ardrop 3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25" name="Teardrop 3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ardrop 3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Oval 3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3673554" y="2628989"/>
            <a:ext cx="921309" cy="921309"/>
            <a:chOff x="6569171" y="4308226"/>
            <a:chExt cx="921309" cy="921309"/>
          </a:xfrm>
        </p:grpSpPr>
        <p:grpSp>
          <p:nvGrpSpPr>
            <p:cNvPr id="330" name="Group 3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37" name="Teardrop 3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ardrop 3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35" name="Teardrop 3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ardrop 3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Oval 3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41103" y="3072678"/>
            <a:ext cx="921309" cy="921309"/>
            <a:chOff x="6569171" y="4308226"/>
            <a:chExt cx="921309" cy="921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47" name="Teardrop 3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Teardrop 3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45" name="Teardrop 3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ardrop 3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4665456" y="3068165"/>
            <a:ext cx="921309" cy="921309"/>
            <a:chOff x="6569171" y="4308226"/>
            <a:chExt cx="921309" cy="921309"/>
          </a:xfrm>
        </p:grpSpPr>
        <p:grpSp>
          <p:nvGrpSpPr>
            <p:cNvPr id="350" name="Group 3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57" name="Teardrop 3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ardrop 3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55" name="Teardrop 3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ardrop 3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2" name="Oval 3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928214" y="2594328"/>
            <a:ext cx="921309" cy="921309"/>
            <a:chOff x="6569171" y="4308226"/>
            <a:chExt cx="921309" cy="921309"/>
          </a:xfrm>
        </p:grpSpPr>
        <p:grpSp>
          <p:nvGrpSpPr>
            <p:cNvPr id="360" name="Group 3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67" name="Teardrop 3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ardrop 3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65" name="Teardrop 3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ardrop 3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364800" y="3849808"/>
            <a:ext cx="921309" cy="921309"/>
            <a:chOff x="6569171" y="4308226"/>
            <a:chExt cx="921309" cy="921309"/>
          </a:xfrm>
        </p:grpSpPr>
        <p:grpSp>
          <p:nvGrpSpPr>
            <p:cNvPr id="370" name="Group 3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77" name="Teardrop 3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ardrop 3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75" name="Teardrop 3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ardrop 3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Oval 3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066098" y="3324687"/>
            <a:ext cx="921309" cy="921309"/>
            <a:chOff x="6569171" y="4308226"/>
            <a:chExt cx="921309" cy="921309"/>
          </a:xfrm>
        </p:grpSpPr>
        <p:grpSp>
          <p:nvGrpSpPr>
            <p:cNvPr id="380" name="Group 3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87" name="Teardrop 3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ardrop 3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85" name="Teardrop 3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ardrop 3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2" name="Oval 3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455899" y="3331600"/>
            <a:ext cx="921309" cy="921309"/>
            <a:chOff x="6569171" y="4308226"/>
            <a:chExt cx="921309" cy="921309"/>
          </a:xfrm>
        </p:grpSpPr>
        <p:grpSp>
          <p:nvGrpSpPr>
            <p:cNvPr id="390" name="Group 38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97" name="Teardrop 3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ardrop 3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95" name="Teardrop 3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ardrop 3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2" name="Oval 39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163815" y="3822989"/>
            <a:ext cx="921309" cy="921309"/>
            <a:chOff x="6569171" y="4308226"/>
            <a:chExt cx="921309" cy="921309"/>
          </a:xfrm>
        </p:grpSpPr>
        <p:grpSp>
          <p:nvGrpSpPr>
            <p:cNvPr id="400" name="Group 39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07" name="Teardrop 4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ardrop 4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05" name="Teardrop 4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ardrop 4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2" name="Oval 40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423057" y="4290217"/>
            <a:ext cx="921309" cy="921309"/>
            <a:chOff x="6569171" y="4308226"/>
            <a:chExt cx="921309" cy="921309"/>
          </a:xfrm>
        </p:grpSpPr>
        <p:grpSp>
          <p:nvGrpSpPr>
            <p:cNvPr id="410" name="Group 40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17" name="Teardrop 4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ardrop 4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15" name="Teardrop 4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ardrop 4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" name="Oval 41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2987503" y="4477945"/>
            <a:ext cx="921309" cy="921309"/>
            <a:chOff x="6569171" y="4308226"/>
            <a:chExt cx="921309" cy="921309"/>
          </a:xfrm>
        </p:grpSpPr>
        <p:grpSp>
          <p:nvGrpSpPr>
            <p:cNvPr id="420" name="Group 4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27" name="Teardrop 4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eardrop 4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25" name="Teardrop 4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Teardrop 4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2" name="Oval 4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3711961" y="4303368"/>
            <a:ext cx="921309" cy="921309"/>
            <a:chOff x="6569171" y="4308226"/>
            <a:chExt cx="921309" cy="921309"/>
          </a:xfrm>
        </p:grpSpPr>
        <p:grpSp>
          <p:nvGrpSpPr>
            <p:cNvPr id="430" name="Group 4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37" name="Teardrop 4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ardrop 4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35" name="Teardrop 4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ardrop 4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4358322" y="4286402"/>
            <a:ext cx="921309" cy="921309"/>
            <a:chOff x="6569171" y="4308226"/>
            <a:chExt cx="921309" cy="921309"/>
          </a:xfrm>
        </p:grpSpPr>
        <p:grpSp>
          <p:nvGrpSpPr>
            <p:cNvPr id="440" name="Group 4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47" name="Teardrop 4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ardrop 4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45" name="Teardrop 4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Teardrop 4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2" name="Oval 4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559583" y="4813815"/>
            <a:ext cx="921309" cy="921309"/>
            <a:chOff x="6569171" y="4308226"/>
            <a:chExt cx="921309" cy="921309"/>
          </a:xfrm>
        </p:grpSpPr>
        <p:grpSp>
          <p:nvGrpSpPr>
            <p:cNvPr id="450" name="Group 4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57" name="Teardrop 4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Teardrop 4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55" name="Teardrop 4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Teardrop 4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2" name="Oval 4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3454243" y="4748654"/>
            <a:ext cx="921309" cy="921309"/>
            <a:chOff x="6569171" y="4308226"/>
            <a:chExt cx="921309" cy="921309"/>
          </a:xfrm>
        </p:grpSpPr>
        <p:grpSp>
          <p:nvGrpSpPr>
            <p:cNvPr id="460" name="Group 4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67" name="Teardrop 4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Teardrop 4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65" name="Teardrop 4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ardrop 4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Oval 4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3655504" y="5203082"/>
            <a:ext cx="921309" cy="921309"/>
            <a:chOff x="6569171" y="4308226"/>
            <a:chExt cx="921309" cy="921309"/>
          </a:xfrm>
        </p:grpSpPr>
        <p:grpSp>
          <p:nvGrpSpPr>
            <p:cNvPr id="470" name="Group 4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77" name="Teardrop 4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ardrop 4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75" name="Teardrop 4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ardrop 4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Oval 4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4377021" y="5223518"/>
            <a:ext cx="921309" cy="921309"/>
            <a:chOff x="6569171" y="4308226"/>
            <a:chExt cx="921309" cy="921309"/>
          </a:xfrm>
        </p:grpSpPr>
        <p:grpSp>
          <p:nvGrpSpPr>
            <p:cNvPr id="480" name="Group 4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87" name="Teardrop 4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Teardrop 4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85" name="Teardrop 4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Teardrop 4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Oval 4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tangle 488"/>
          <p:cNvSpPr/>
          <p:nvPr/>
        </p:nvSpPr>
        <p:spPr>
          <a:xfrm>
            <a:off x="588432" y="2284018"/>
            <a:ext cx="188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H’s</a:t>
            </a:r>
            <a:endParaRPr lang="en-US" sz="2800" dirty="0"/>
          </a:p>
        </p:txBody>
      </p:sp>
      <p:sp>
        <p:nvSpPr>
          <p:cNvPr id="490" name="Rectangle 489"/>
          <p:cNvSpPr/>
          <p:nvPr/>
        </p:nvSpPr>
        <p:spPr>
          <a:xfrm>
            <a:off x="5085988" y="6165466"/>
            <a:ext cx="392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C’s and N’s</a:t>
            </a:r>
            <a:endParaRPr lang="en-US" sz="2800" dirty="0"/>
          </a:p>
        </p:txBody>
      </p:sp>
      <p:sp>
        <p:nvSpPr>
          <p:cNvPr id="491" name="Rectangle 490"/>
          <p:cNvSpPr/>
          <p:nvPr/>
        </p:nvSpPr>
        <p:spPr>
          <a:xfrm>
            <a:off x="172377" y="6330008"/>
            <a:ext cx="425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H’s</a:t>
            </a:r>
            <a:endParaRPr lang="en-US" sz="2400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3989153" y="1943258"/>
            <a:ext cx="921309" cy="921309"/>
            <a:chOff x="7097317" y="2814653"/>
            <a:chExt cx="921309" cy="921309"/>
          </a:xfrm>
        </p:grpSpPr>
        <p:grpSp>
          <p:nvGrpSpPr>
            <p:cNvPr id="494" name="Group 49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499" name="Teardrop 49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Teardrop 49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497" name="Teardrop 4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Teardrop 4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6" name="Oval 49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4522644" y="1955081"/>
            <a:ext cx="921309" cy="921309"/>
            <a:chOff x="7097317" y="2814653"/>
            <a:chExt cx="921309" cy="921309"/>
          </a:xfrm>
        </p:grpSpPr>
        <p:grpSp>
          <p:nvGrpSpPr>
            <p:cNvPr id="502" name="Group 50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07" name="Teardrop 5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ardrop 5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05" name="Teardrop 5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Teardrop 5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4" name="Oval 50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993824" y="2043344"/>
            <a:ext cx="921309" cy="921309"/>
            <a:chOff x="7097317" y="2814653"/>
            <a:chExt cx="921309" cy="921309"/>
          </a:xfrm>
        </p:grpSpPr>
        <p:grpSp>
          <p:nvGrpSpPr>
            <p:cNvPr id="510" name="Group 50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15" name="Teardrop 5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Teardrop 5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13" name="Teardrop 51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Teardrop 51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246441" y="2345855"/>
            <a:ext cx="921309" cy="921309"/>
            <a:chOff x="7097317" y="2814653"/>
            <a:chExt cx="921309" cy="921309"/>
          </a:xfrm>
        </p:grpSpPr>
        <p:grpSp>
          <p:nvGrpSpPr>
            <p:cNvPr id="518" name="Group 51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23" name="Teardrop 52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Teardrop 52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1" name="Teardrop 52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Teardrop 52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0" name="Oval 51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5271734" y="2645915"/>
            <a:ext cx="921309" cy="921309"/>
            <a:chOff x="7097317" y="2814653"/>
            <a:chExt cx="921309" cy="921309"/>
          </a:xfrm>
        </p:grpSpPr>
        <p:grpSp>
          <p:nvGrpSpPr>
            <p:cNvPr id="526" name="Group 52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1" name="Teardrop 5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Teardrop 5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9" name="Teardrop 5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Teardrop 5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4956443" y="3213836"/>
            <a:ext cx="921309" cy="921309"/>
            <a:chOff x="7097317" y="2814653"/>
            <a:chExt cx="921309" cy="921309"/>
          </a:xfrm>
        </p:grpSpPr>
        <p:grpSp>
          <p:nvGrpSpPr>
            <p:cNvPr id="534" name="Group 53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9" name="Teardrop 53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Teardrop 53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37" name="Teardrop 5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ardrop 5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6" name="Oval 53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4678225" y="3310234"/>
            <a:ext cx="921309" cy="921309"/>
            <a:chOff x="7097317" y="2814653"/>
            <a:chExt cx="921309" cy="921309"/>
          </a:xfrm>
        </p:grpSpPr>
        <p:grpSp>
          <p:nvGrpSpPr>
            <p:cNvPr id="542" name="Group 54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47" name="Teardrop 5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Teardrop 5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45" name="Teardrop 5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Teardrop 5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4" name="Oval 54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3420101" y="2149134"/>
            <a:ext cx="921309" cy="921309"/>
            <a:chOff x="7097317" y="2814653"/>
            <a:chExt cx="921309" cy="921309"/>
          </a:xfrm>
        </p:grpSpPr>
        <p:grpSp>
          <p:nvGrpSpPr>
            <p:cNvPr id="550" name="Group 54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55" name="Teardrop 5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Teardrop 5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53" name="Teardrop 5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Teardrop 5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2" name="Oval 55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3311617" y="2499969"/>
            <a:ext cx="921309" cy="921309"/>
            <a:chOff x="7097317" y="2814653"/>
            <a:chExt cx="921309" cy="921309"/>
          </a:xfrm>
        </p:grpSpPr>
        <p:grpSp>
          <p:nvGrpSpPr>
            <p:cNvPr id="558" name="Group 55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63" name="Teardrop 56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Teardrop 56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1" name="Teardrop 5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Teardrop 5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0" name="Oval 55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3057765" y="3141582"/>
            <a:ext cx="921309" cy="921309"/>
            <a:chOff x="7097317" y="2814653"/>
            <a:chExt cx="921309" cy="921309"/>
          </a:xfrm>
        </p:grpSpPr>
        <p:grpSp>
          <p:nvGrpSpPr>
            <p:cNvPr id="566" name="Group 56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1" name="Teardrop 57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Teardrop 57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9" name="Teardrop 56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Teardrop 56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8" name="Oval 56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3491585" y="3406286"/>
            <a:ext cx="921309" cy="921309"/>
            <a:chOff x="7097317" y="2814653"/>
            <a:chExt cx="921309" cy="921309"/>
          </a:xfrm>
        </p:grpSpPr>
        <p:grpSp>
          <p:nvGrpSpPr>
            <p:cNvPr id="574" name="Group 57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9" name="Teardrop 57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Teardrop 57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77" name="Teardrop 5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Teardrop 5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6" name="Oval 57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2389913" y="3081199"/>
            <a:ext cx="921309" cy="921309"/>
            <a:chOff x="7097317" y="2814653"/>
            <a:chExt cx="921309" cy="921309"/>
          </a:xfrm>
        </p:grpSpPr>
        <p:grpSp>
          <p:nvGrpSpPr>
            <p:cNvPr id="582" name="Group 58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87" name="Teardrop 5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Teardrop 5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85" name="Teardrop 5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Teardrop 5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4" name="Oval 58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2013830" y="3491385"/>
            <a:ext cx="921309" cy="921309"/>
            <a:chOff x="7097317" y="2814653"/>
            <a:chExt cx="921309" cy="921309"/>
          </a:xfrm>
        </p:grpSpPr>
        <p:grpSp>
          <p:nvGrpSpPr>
            <p:cNvPr id="590" name="Group 58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95" name="Teardrop 5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ardrop 5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93" name="Teardrop 59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Teardrop 59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2" name="Oval 59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1962402" y="3925730"/>
            <a:ext cx="921309" cy="921309"/>
            <a:chOff x="7097317" y="2814653"/>
            <a:chExt cx="921309" cy="921309"/>
          </a:xfrm>
        </p:grpSpPr>
        <p:grpSp>
          <p:nvGrpSpPr>
            <p:cNvPr id="598" name="Group 59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03" name="Teardrop 60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Teardrop 60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1" name="Teardrop 60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Teardrop 60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0" name="Oval 59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5" name="Group 604"/>
          <p:cNvGrpSpPr/>
          <p:nvPr/>
        </p:nvGrpSpPr>
        <p:grpSpPr>
          <a:xfrm>
            <a:off x="1773386" y="4024746"/>
            <a:ext cx="921309" cy="921309"/>
            <a:chOff x="7097317" y="2814653"/>
            <a:chExt cx="921309" cy="921309"/>
          </a:xfrm>
        </p:grpSpPr>
        <p:grpSp>
          <p:nvGrpSpPr>
            <p:cNvPr id="606" name="Group 60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1" name="Teardrop 61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Teardrop 61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9" name="Teardrop 60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Teardrop 60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8" name="Oval 60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2114104" y="4350973"/>
            <a:ext cx="921309" cy="921309"/>
            <a:chOff x="7097317" y="2814653"/>
            <a:chExt cx="921309" cy="921309"/>
          </a:xfrm>
        </p:grpSpPr>
        <p:grpSp>
          <p:nvGrpSpPr>
            <p:cNvPr id="614" name="Group 61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9" name="Teardrop 61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ardrop 61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17" name="Teardrop 6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eardrop 6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6" name="Oval 61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2368806" y="4652410"/>
            <a:ext cx="921309" cy="921309"/>
            <a:chOff x="7097317" y="2814653"/>
            <a:chExt cx="921309" cy="921309"/>
          </a:xfrm>
        </p:grpSpPr>
        <p:grpSp>
          <p:nvGrpSpPr>
            <p:cNvPr id="622" name="Group 62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27" name="Teardrop 6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Teardrop 6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25" name="Teardrop 6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Teardrop 6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4" name="Oval 62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3130137" y="4821742"/>
            <a:ext cx="921309" cy="921309"/>
            <a:chOff x="7097317" y="2814653"/>
            <a:chExt cx="921309" cy="921309"/>
          </a:xfrm>
        </p:grpSpPr>
        <p:grpSp>
          <p:nvGrpSpPr>
            <p:cNvPr id="630" name="Group 62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35" name="Teardrop 6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Teardrop 6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 63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33" name="Teardrop 63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ardrop 63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2" name="Oval 63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3434047" y="5466517"/>
            <a:ext cx="921309" cy="921309"/>
            <a:chOff x="7097317" y="2814653"/>
            <a:chExt cx="921309" cy="921309"/>
          </a:xfrm>
        </p:grpSpPr>
        <p:grpSp>
          <p:nvGrpSpPr>
            <p:cNvPr id="638" name="Group 63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43" name="Teardrop 6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Teardrop 6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1" name="Teardrop 64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Teardrop 64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0" name="Oval 63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544193" y="5486953"/>
            <a:ext cx="921309" cy="921309"/>
            <a:chOff x="7097317" y="2814653"/>
            <a:chExt cx="921309" cy="921309"/>
          </a:xfrm>
        </p:grpSpPr>
        <p:grpSp>
          <p:nvGrpSpPr>
            <p:cNvPr id="646" name="Group 64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1" name="Teardrop 6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2" name="Teardrop 6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9" name="Teardrop 6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0" name="Teardrop 6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48" name="Oval 64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4956692" y="4860940"/>
            <a:ext cx="921309" cy="921309"/>
            <a:chOff x="7097317" y="2814653"/>
            <a:chExt cx="921309" cy="921309"/>
          </a:xfrm>
        </p:grpSpPr>
        <p:grpSp>
          <p:nvGrpSpPr>
            <p:cNvPr id="654" name="Group 65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9" name="Teardrop 6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ardrop 6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57" name="Teardrop 6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Teardrop 6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6" name="Oval 65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4618998" y="4048438"/>
            <a:ext cx="921309" cy="921309"/>
            <a:chOff x="7097317" y="2814653"/>
            <a:chExt cx="921309" cy="921309"/>
          </a:xfrm>
        </p:grpSpPr>
        <p:grpSp>
          <p:nvGrpSpPr>
            <p:cNvPr id="662" name="Group 66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67" name="Teardrop 6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Teardrop 6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3" name="Group 66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65" name="Teardrop 6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Teardrop 6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4" name="Oval 66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9" name="Rectangle 668"/>
          <p:cNvSpPr/>
          <p:nvPr/>
        </p:nvSpPr>
        <p:spPr>
          <a:xfrm>
            <a:off x="6202732" y="1755104"/>
            <a:ext cx="2946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C’s and N’s</a:t>
            </a:r>
            <a:endParaRPr lang="en-US" sz="2400" dirty="0"/>
          </a:p>
        </p:txBody>
      </p:sp>
      <p:grpSp>
        <p:nvGrpSpPr>
          <p:cNvPr id="676" name="Group 675"/>
          <p:cNvGrpSpPr/>
          <p:nvPr/>
        </p:nvGrpSpPr>
        <p:grpSpPr>
          <a:xfrm>
            <a:off x="4556907" y="1925747"/>
            <a:ext cx="1125557" cy="1133478"/>
            <a:chOff x="6454773" y="4188110"/>
            <a:chExt cx="1125557" cy="1133478"/>
          </a:xfrm>
        </p:grpSpPr>
        <p:grpSp>
          <p:nvGrpSpPr>
            <p:cNvPr id="225" name="Group 2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220" name="Teardrop 21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eardrop 22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223" name="Teardrop 22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ardrop 22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241" name="Teardrop 24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ardrop 24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239" name="Teardrop 23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ardrop 23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0" name="Group 6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71" name="Oval 6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7" name="Group 676"/>
          <p:cNvGrpSpPr/>
          <p:nvPr/>
        </p:nvGrpSpPr>
        <p:grpSpPr>
          <a:xfrm>
            <a:off x="3728210" y="1970437"/>
            <a:ext cx="1125557" cy="1133478"/>
            <a:chOff x="6454773" y="4188110"/>
            <a:chExt cx="1125557" cy="1133478"/>
          </a:xfrm>
        </p:grpSpPr>
        <p:grpSp>
          <p:nvGrpSpPr>
            <p:cNvPr id="678" name="Group 67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696" name="Teardrop 69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Teardrop 69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694" name="Teardrop 69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Teardrop 69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9" name="Group 67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686" name="Group 68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690" name="Teardrop 68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Teardrop 69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688" name="Teardrop 68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Teardrop 68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1" name="Group 68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82" name="Oval 68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8" name="Group 697"/>
          <p:cNvGrpSpPr/>
          <p:nvPr/>
        </p:nvGrpSpPr>
        <p:grpSpPr>
          <a:xfrm>
            <a:off x="4809819" y="2348133"/>
            <a:ext cx="1125557" cy="1133478"/>
            <a:chOff x="6454773" y="4188110"/>
            <a:chExt cx="1125557" cy="1133478"/>
          </a:xfrm>
        </p:grpSpPr>
        <p:grpSp>
          <p:nvGrpSpPr>
            <p:cNvPr id="699" name="Group 69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13" name="Group 71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17" name="Teardrop 71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Teardrop 71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15" name="Teardrop 71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Teardrop 71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07" name="Group 70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11" name="Teardrop 71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Teardrop 71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09" name="Teardrop 70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Teardrop 70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03" name="Oval 70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Oval 70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9" name="Group 718"/>
          <p:cNvGrpSpPr/>
          <p:nvPr/>
        </p:nvGrpSpPr>
        <p:grpSpPr>
          <a:xfrm>
            <a:off x="4664105" y="3050470"/>
            <a:ext cx="1125557" cy="1133478"/>
            <a:chOff x="6454773" y="4188110"/>
            <a:chExt cx="1125557" cy="1133478"/>
          </a:xfrm>
        </p:grpSpPr>
        <p:grpSp>
          <p:nvGrpSpPr>
            <p:cNvPr id="720" name="Group 71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34" name="Group 73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38" name="Teardrop 73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Teardrop 73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5" name="Group 73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36" name="Teardrop 73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Teardrop 73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1" name="Group 72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22" name="Group 72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28" name="Group 72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32" name="Teardrop 73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Teardrop 73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30" name="Teardrop 72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Teardrop 73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3" name="Group 72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24" name="Oval 72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40" name="Group 739"/>
          <p:cNvGrpSpPr/>
          <p:nvPr/>
        </p:nvGrpSpPr>
        <p:grpSpPr>
          <a:xfrm>
            <a:off x="3745135" y="2967665"/>
            <a:ext cx="1125557" cy="1133478"/>
            <a:chOff x="6454773" y="4188110"/>
            <a:chExt cx="1125557" cy="1133478"/>
          </a:xfrm>
        </p:grpSpPr>
        <p:grpSp>
          <p:nvGrpSpPr>
            <p:cNvPr id="741" name="Group 74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55" name="Group 75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59" name="Teardrop 75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Teardrop 75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6" name="Group 75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57" name="Teardrop 75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Teardrop 75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2" name="Group 74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49" name="Group 74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53" name="Teardrop 75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Teardrop 75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51" name="Teardrop 75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Teardrop 75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45" name="Oval 74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Oval 74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Oval 74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61" name="Group 760"/>
          <p:cNvGrpSpPr/>
          <p:nvPr/>
        </p:nvGrpSpPr>
        <p:grpSpPr>
          <a:xfrm>
            <a:off x="3454243" y="2348133"/>
            <a:ext cx="1125557" cy="1133478"/>
            <a:chOff x="6454773" y="4188110"/>
            <a:chExt cx="1125557" cy="1133478"/>
          </a:xfrm>
        </p:grpSpPr>
        <p:grpSp>
          <p:nvGrpSpPr>
            <p:cNvPr id="762" name="Group 76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80" name="Teardrop 77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Teardrop 78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7" name="Group 77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78" name="Teardrop 77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Teardrop 77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70" name="Group 76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74" name="Teardrop 77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Teardrop 77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1" name="Group 77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72" name="Teardrop 77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Teardrop 77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5" name="Group 76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66" name="Oval 76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Oval 76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82" name="Group 781"/>
          <p:cNvGrpSpPr/>
          <p:nvPr/>
        </p:nvGrpSpPr>
        <p:grpSpPr>
          <a:xfrm>
            <a:off x="2112585" y="3112248"/>
            <a:ext cx="1125557" cy="1133478"/>
            <a:chOff x="6454773" y="4188110"/>
            <a:chExt cx="1125557" cy="1133478"/>
          </a:xfrm>
        </p:grpSpPr>
        <p:grpSp>
          <p:nvGrpSpPr>
            <p:cNvPr id="783" name="Group 78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01" name="Teardrop 80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Teardrop 80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99" name="Teardrop 79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Teardrop 79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4" name="Group 78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91" name="Group 79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95" name="Teardrop 79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Teardrop 79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2" name="Group 79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93" name="Teardrop 79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Teardrop 79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87" name="Oval 78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Oval 78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03" name="Group 802"/>
          <p:cNvGrpSpPr/>
          <p:nvPr/>
        </p:nvGrpSpPr>
        <p:grpSpPr>
          <a:xfrm>
            <a:off x="2923492" y="3087241"/>
            <a:ext cx="1125557" cy="1133478"/>
            <a:chOff x="6454773" y="4188110"/>
            <a:chExt cx="1125557" cy="1133478"/>
          </a:xfrm>
        </p:grpSpPr>
        <p:grpSp>
          <p:nvGrpSpPr>
            <p:cNvPr id="804" name="Group 80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22" name="Teardrop 82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Teardrop 82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20" name="Teardrop 81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Teardrop 82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5" name="Group 80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06" name="Group 80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12" name="Group 81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16" name="Teardrop 81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Teardrop 81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14" name="Teardrop 81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Teardrop 81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7" name="Group 80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08" name="Oval 80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4" name="Group 823"/>
          <p:cNvGrpSpPr/>
          <p:nvPr/>
        </p:nvGrpSpPr>
        <p:grpSpPr>
          <a:xfrm>
            <a:off x="1713267" y="3704780"/>
            <a:ext cx="1125557" cy="1133478"/>
            <a:chOff x="6454773" y="4188110"/>
            <a:chExt cx="1125557" cy="1133478"/>
          </a:xfrm>
        </p:grpSpPr>
        <p:grpSp>
          <p:nvGrpSpPr>
            <p:cNvPr id="825" name="Group 8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43" name="Teardrop 842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Teardrop 843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41" name="Teardrop 840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Teardrop 841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6" name="Group 825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27" name="Group 826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37" name="Teardrop 836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Teardrop 837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4" name="Group 833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35" name="Teardrop 834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Teardrop 835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8" name="Group 827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29" name="Oval 828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Oval 829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Oval 830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45" name="Group 844"/>
          <p:cNvGrpSpPr/>
          <p:nvPr/>
        </p:nvGrpSpPr>
        <p:grpSpPr>
          <a:xfrm>
            <a:off x="3225490" y="3740675"/>
            <a:ext cx="1125557" cy="1133478"/>
            <a:chOff x="6454773" y="4188110"/>
            <a:chExt cx="1125557" cy="1133478"/>
          </a:xfrm>
        </p:grpSpPr>
        <p:grpSp>
          <p:nvGrpSpPr>
            <p:cNvPr id="846" name="Group 845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64" name="Teardrop 863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5" name="Teardrop 864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1" name="Group 860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62" name="Teardrop 861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Teardrop 862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7" name="Group 846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54" name="Group 853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58" name="Teardrop 857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Teardrop 858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5" name="Group 854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56" name="Teardrop 855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Teardrop 856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9" name="Group 848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50" name="Oval 849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Oval 850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Oval 852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66" name="Group 865"/>
          <p:cNvGrpSpPr/>
          <p:nvPr/>
        </p:nvGrpSpPr>
        <p:grpSpPr>
          <a:xfrm>
            <a:off x="2100322" y="4334307"/>
            <a:ext cx="1125557" cy="1133478"/>
            <a:chOff x="6454773" y="4188110"/>
            <a:chExt cx="1125557" cy="1133478"/>
          </a:xfrm>
        </p:grpSpPr>
        <p:grpSp>
          <p:nvGrpSpPr>
            <p:cNvPr id="867" name="Group 866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81" name="Group 880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85" name="Teardrop 884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Teardrop 885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83" name="Teardrop 88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Teardrop 88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8" name="Group 867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69" name="Group 868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75" name="Group 874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79" name="Teardrop 878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Teardrop 879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77" name="Teardrop 876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Teardrop 877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0" name="Group 8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71" name="Oval 8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3" name="Oval 8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4" name="Oval 8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87" name="Group 886"/>
          <p:cNvGrpSpPr/>
          <p:nvPr/>
        </p:nvGrpSpPr>
        <p:grpSpPr>
          <a:xfrm>
            <a:off x="3007750" y="4431341"/>
            <a:ext cx="1125557" cy="1133478"/>
            <a:chOff x="6454773" y="4188110"/>
            <a:chExt cx="1125557" cy="1133478"/>
          </a:xfrm>
        </p:grpSpPr>
        <p:grpSp>
          <p:nvGrpSpPr>
            <p:cNvPr id="888" name="Group 88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06" name="Teardrop 90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Teardrop 90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04" name="Teardrop 90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Teardrop 90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9" name="Group 88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90" name="Group 88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96" name="Group 89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00" name="Teardrop 89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Teardrop 90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7" name="Group 89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98" name="Teardrop 89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Teardrop 89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91" name="Group 89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92" name="Oval 89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08" name="Group 907"/>
          <p:cNvGrpSpPr/>
          <p:nvPr/>
        </p:nvGrpSpPr>
        <p:grpSpPr>
          <a:xfrm>
            <a:off x="3709475" y="4343696"/>
            <a:ext cx="1125557" cy="1133478"/>
            <a:chOff x="6454773" y="4188110"/>
            <a:chExt cx="1125557" cy="1133478"/>
          </a:xfrm>
        </p:grpSpPr>
        <p:grpSp>
          <p:nvGrpSpPr>
            <p:cNvPr id="909" name="Group 90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23" name="Group 92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27" name="Teardrop 92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Teardrop 92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4" name="Group 92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25" name="Teardrop 92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Teardrop 92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0" name="Group 90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11" name="Group 91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17" name="Group 91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21" name="Teardrop 92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Teardrop 92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19" name="Teardrop 91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Teardrop 91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2" name="Group 91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13" name="Oval 91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Oval 91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9" name="Group 928"/>
          <p:cNvGrpSpPr/>
          <p:nvPr/>
        </p:nvGrpSpPr>
        <p:grpSpPr>
          <a:xfrm>
            <a:off x="4422710" y="4309151"/>
            <a:ext cx="1125557" cy="1133478"/>
            <a:chOff x="6454773" y="4188110"/>
            <a:chExt cx="1125557" cy="1133478"/>
          </a:xfrm>
        </p:grpSpPr>
        <p:grpSp>
          <p:nvGrpSpPr>
            <p:cNvPr id="930" name="Group 92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48" name="Teardrop 94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ardrop 94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46" name="Teardrop 94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ardrop 94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1" name="Group 93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38" name="Group 93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42" name="Teardrop 94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Teardrop 94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9" name="Group 93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40" name="Teardrop 93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Teardrop 94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3" name="Group 93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Oval 93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Oval 93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0" name="Group 949"/>
          <p:cNvGrpSpPr/>
          <p:nvPr/>
        </p:nvGrpSpPr>
        <p:grpSpPr>
          <a:xfrm>
            <a:off x="3212848" y="4803605"/>
            <a:ext cx="1125557" cy="1133478"/>
            <a:chOff x="6454773" y="4188110"/>
            <a:chExt cx="1125557" cy="1133478"/>
          </a:xfrm>
        </p:grpSpPr>
        <p:grpSp>
          <p:nvGrpSpPr>
            <p:cNvPr id="951" name="Group 95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65" name="Group 96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69" name="Teardrop 96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Teardrop 96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6" name="Group 96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67" name="Teardrop 96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Teardrop 96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2" name="Group 95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53" name="Group 95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59" name="Group 95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63" name="Teardrop 96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Teardrop 96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61" name="Teardrop 96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Teardrop 96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4" name="Group 95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55" name="Oval 95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1" name="Group 970"/>
          <p:cNvGrpSpPr/>
          <p:nvPr/>
        </p:nvGrpSpPr>
        <p:grpSpPr>
          <a:xfrm>
            <a:off x="4701322" y="4732624"/>
            <a:ext cx="1125557" cy="1133478"/>
            <a:chOff x="6454773" y="4188110"/>
            <a:chExt cx="1125557" cy="1133478"/>
          </a:xfrm>
        </p:grpSpPr>
        <p:grpSp>
          <p:nvGrpSpPr>
            <p:cNvPr id="972" name="Group 97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86" name="Group 98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90" name="Teardrop 98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Teardrop 99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7" name="Group 98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88" name="Teardrop 98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Teardrop 98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3" name="Group 97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74" name="Group 97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80" name="Group 97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84" name="Teardrop 98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Teardrop 98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1" name="Group 98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82" name="Teardrop 98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Teardrop 98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5" name="Group 97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76" name="Oval 97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2" name="Group 991"/>
          <p:cNvGrpSpPr/>
          <p:nvPr/>
        </p:nvGrpSpPr>
        <p:grpSpPr>
          <a:xfrm>
            <a:off x="3697932" y="5093169"/>
            <a:ext cx="1125557" cy="1133478"/>
            <a:chOff x="6454773" y="4188110"/>
            <a:chExt cx="1125557" cy="1133478"/>
          </a:xfrm>
        </p:grpSpPr>
        <p:grpSp>
          <p:nvGrpSpPr>
            <p:cNvPr id="993" name="Group 99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07" name="Group 100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11" name="Teardrop 101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Teardrop 101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09" name="Teardrop 100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Teardrop 100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4" name="Group 99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95" name="Group 99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01" name="Group 100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05" name="Teardrop 100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Teardrop 100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2" name="Group 100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03" name="Teardrop 100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Teardrop 100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6" name="Group 99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97" name="Oval 99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13" name="Group 1012"/>
          <p:cNvGrpSpPr/>
          <p:nvPr/>
        </p:nvGrpSpPr>
        <p:grpSpPr>
          <a:xfrm>
            <a:off x="4447008" y="5157803"/>
            <a:ext cx="1125557" cy="1133478"/>
            <a:chOff x="6454773" y="4188110"/>
            <a:chExt cx="1125557" cy="1133478"/>
          </a:xfrm>
        </p:grpSpPr>
        <p:grpSp>
          <p:nvGrpSpPr>
            <p:cNvPr id="1014" name="Group 101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32" name="Teardrop 103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Teardrop 103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9" name="Group 102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30" name="Teardrop 102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ardrop 103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22" name="Group 102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26" name="Teardrop 102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7" name="Teardrop 102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3" name="Group 102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24" name="Teardrop 102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Teardrop 102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7" name="Group 101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1018" name="Oval 101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4" name="Rectangle 1033"/>
          <p:cNvSpPr/>
          <p:nvPr/>
        </p:nvSpPr>
        <p:spPr>
          <a:xfrm>
            <a:off x="6018140" y="4157181"/>
            <a:ext cx="294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~340 basis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  <p:bldP spid="72" grpId="0"/>
      <p:bldP spid="73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3" grpId="0"/>
      <p:bldP spid="99" grpId="0"/>
      <p:bldP spid="100" grpId="0"/>
      <p:bldP spid="104" grpId="0"/>
      <p:bldP spid="105" grpId="0"/>
      <p:bldP spid="109" grpId="0"/>
      <p:bldP spid="110" grpId="0"/>
      <p:bldP spid="115" grpId="0"/>
      <p:bldP spid="116" grpId="0"/>
      <p:bldP spid="138" grpId="0"/>
      <p:bldP spid="139" grpId="0"/>
      <p:bldP spid="142" grpId="0"/>
      <p:bldP spid="145" grpId="0"/>
      <p:bldP spid="147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489" grpId="0"/>
      <p:bldP spid="490" grpId="0"/>
      <p:bldP spid="491" grpId="0"/>
      <p:bldP spid="669" grpId="0"/>
      <p:bldP spid="10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4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for this molecule with the chosen basis set: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340 AOs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340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69325" y="387824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0452" y="389436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6341" y="434592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60897" y="38802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60897" y="4345923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57230" y="4808768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02674" y="436003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9802" y="2823131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48913" y="2823131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48913" y="3302909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03469" y="283724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99007" y="4822879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48118" y="482287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48118" y="53026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02674" y="4836991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02674" y="530265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99007" y="5765502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1781" y="3409534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03469" y="3302909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3791" y="3757287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316785" y="3884873"/>
            <a:ext cx="368675" cy="46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228600" y="2641706"/>
            <a:ext cx="4669971" cy="4216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170 e-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85 of the MOs are occupied (up to 2 e-/MO)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255 of the MOs are “virtual” (empty)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highest 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HOMO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the lowest unoccupied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LUMO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is where most of the chemistry happens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Valence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15564" y="4910667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155502" y="4905230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635293" y="5667830"/>
            <a:ext cx="556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340 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this molecule in the chosen basis set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95" y="1983014"/>
            <a:ext cx="2722235" cy="130154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4260949" y="2767080"/>
            <a:ext cx="520095" cy="1506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096" y="3701152"/>
            <a:ext cx="245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340 term in the sum too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4454374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 coefficients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can be arranged in a 340 340 matrix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3935" y="5573485"/>
            <a:ext cx="8686800" cy="59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 how do we find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7579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515819" y="1342582"/>
            <a:ext cx="1729618" cy="55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" t="10934" r="38043" b="73899"/>
          <a:stretch/>
        </p:blipFill>
        <p:spPr>
          <a:xfrm>
            <a:off x="36306" y="1850588"/>
            <a:ext cx="3761618" cy="1040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" t="30335" r="26887" b="55556"/>
          <a:stretch/>
        </p:blipFill>
        <p:spPr>
          <a:xfrm>
            <a:off x="36305" y="2890778"/>
            <a:ext cx="4438951" cy="96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" t="48324" r="26887" b="36156"/>
          <a:stretch/>
        </p:blipFill>
        <p:spPr>
          <a:xfrm>
            <a:off x="55660" y="3846305"/>
            <a:ext cx="4438951" cy="1064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67265" r="3778" b="18802"/>
          <a:stretch/>
        </p:blipFill>
        <p:spPr>
          <a:xfrm>
            <a:off x="36305" y="4910686"/>
            <a:ext cx="5841992" cy="9555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103718" y="5866191"/>
            <a:ext cx="3894658" cy="9918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85575" y="3116757"/>
            <a:ext cx="282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endParaRPr lang="en-US" sz="2400" i="1" dirty="0"/>
          </a:p>
        </p:txBody>
      </p:sp>
      <p:sp>
        <p:nvSpPr>
          <p:cNvPr id="26" name="Rectangle 25"/>
          <p:cNvSpPr/>
          <p:nvPr/>
        </p:nvSpPr>
        <p:spPr>
          <a:xfrm>
            <a:off x="5985575" y="4140015"/>
            <a:ext cx="1503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5985575" y="5138056"/>
            <a:ext cx="13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Integrate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5985575" y="6099811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269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406964" y="1427247"/>
            <a:ext cx="1729618" cy="556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484188" y="2161021"/>
            <a:ext cx="3894658" cy="9918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06706" y="2434585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3749604" y="3482031"/>
            <a:ext cx="4751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Schrodinger equation in matrix form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955900" y="3340607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103718" y="4634178"/>
            <a:ext cx="2657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Hamiltonian matrix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1348183" y="4172513"/>
            <a:ext cx="1606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Coefs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400" i="1" dirty="0"/>
          </a:p>
        </p:txBody>
      </p:sp>
      <p:sp>
        <p:nvSpPr>
          <p:cNvPr id="20" name="Rectangle 19"/>
          <p:cNvSpPr/>
          <p:nvPr/>
        </p:nvSpPr>
        <p:spPr>
          <a:xfrm>
            <a:off x="2835842" y="4647975"/>
            <a:ext cx="2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“Overlap” matrix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3559375" y="4172513"/>
            <a:ext cx="1831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2476" y="4048493"/>
            <a:ext cx="387048" cy="729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</p:cNvCxnSpPr>
          <p:nvPr/>
        </p:nvCxnSpPr>
        <p:spPr>
          <a:xfrm flipH="1" flipV="1">
            <a:off x="1741714" y="3943696"/>
            <a:ext cx="409690" cy="22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36762" y="3943696"/>
            <a:ext cx="909310" cy="83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62476" y="3943696"/>
            <a:ext cx="556381" cy="325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1898" y="5470375"/>
            <a:ext cx="8016949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approximation for elements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result in different quantum chemistry methodologies</a:t>
            </a:r>
          </a:p>
        </p:txBody>
      </p:sp>
    </p:spTree>
    <p:extLst>
      <p:ext uri="{BB962C8B-B14F-4D97-AF65-F5344CB8AC3E}">
        <p14:creationId xmlns:p14="http://schemas.microsoft.com/office/powerpoint/2010/main" val="5498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  <p:bldP spid="17" grpId="0"/>
      <p:bldP spid="18" grpId="0"/>
      <p:bldP spid="20" grpId="0"/>
      <p:bldP spid="21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1"/>
            <a:ext cx="8686800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4. Solve for C and E by “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4000" y="1683562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2914953" y="2920007"/>
            <a:ext cx="2304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CE</a:t>
            </a:r>
            <a:endParaRPr lang="en-US" sz="4000" b="1" i="1" dirty="0"/>
          </a:p>
        </p:txBody>
      </p:sp>
      <p:sp>
        <p:nvSpPr>
          <p:cNvPr id="22" name="Rectangle 21"/>
          <p:cNvSpPr/>
          <p:nvPr/>
        </p:nvSpPr>
        <p:spPr>
          <a:xfrm>
            <a:off x="2870393" y="4176288"/>
            <a:ext cx="2513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4000" b="1" i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075266" y="239922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Orthonormalize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AO basis: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082526" y="364017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80926" y="4894861"/>
            <a:ext cx="6109305" cy="1878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 diagonal matrix of MO energies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Eigenvalues of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said to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diagonalize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Eigenvectors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08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Our model of an atom is layers of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orbitals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(AOs):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64362" y="2563254"/>
            <a:ext cx="396056" cy="921309"/>
            <a:chOff x="5096355" y="4707384"/>
            <a:chExt cx="396056" cy="921309"/>
          </a:xfrm>
        </p:grpSpPr>
        <p:sp>
          <p:nvSpPr>
            <p:cNvPr id="6" name="Teardrop 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4354946" y="2558742"/>
            <a:ext cx="396056" cy="921309"/>
            <a:chOff x="5096355" y="4707384"/>
            <a:chExt cx="396056" cy="921309"/>
          </a:xfrm>
        </p:grpSpPr>
        <p:sp>
          <p:nvSpPr>
            <p:cNvPr id="13" name="Teardrop 1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2440" y="2836523"/>
            <a:ext cx="501187" cy="371310"/>
            <a:chOff x="3062501" y="4638134"/>
            <a:chExt cx="501187" cy="371310"/>
          </a:xfrm>
        </p:grpSpPr>
        <p:sp>
          <p:nvSpPr>
            <p:cNvPr id="11" name="Oval 10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4468310" y="292482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07918" y="2851865"/>
            <a:ext cx="520148" cy="3571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4963" y="2787740"/>
            <a:ext cx="639343" cy="482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95474" y="2234575"/>
            <a:ext cx="684062" cy="1569642"/>
            <a:chOff x="5096355" y="4707384"/>
            <a:chExt cx="396056" cy="921309"/>
          </a:xfrm>
        </p:grpSpPr>
        <p:sp>
          <p:nvSpPr>
            <p:cNvPr id="22" name="Teardrop 21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4201484" y="2209649"/>
            <a:ext cx="674762" cy="1591272"/>
            <a:chOff x="5096355" y="4707384"/>
            <a:chExt cx="396056" cy="921309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4905" y="2643429"/>
            <a:ext cx="865643" cy="632604"/>
            <a:chOff x="3062501" y="4638134"/>
            <a:chExt cx="501187" cy="371310"/>
          </a:xfrm>
        </p:grpSpPr>
        <p:sp>
          <p:nvSpPr>
            <p:cNvPr id="28" name="Oval 27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39399" y="2248686"/>
            <a:ext cx="1591272" cy="1569642"/>
            <a:chOff x="6275270" y="2943769"/>
            <a:chExt cx="1591272" cy="1569642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1" name="Teardrop 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ardrop 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34789" y="2237987"/>
            <a:ext cx="901852" cy="1569640"/>
            <a:chOff x="6180584" y="4781588"/>
            <a:chExt cx="901852" cy="1569640"/>
          </a:xfrm>
        </p:grpSpPr>
        <p:sp>
          <p:nvSpPr>
            <p:cNvPr id="44" name="Teardrop 43"/>
            <p:cNvSpPr/>
            <p:nvPr/>
          </p:nvSpPr>
          <p:spPr>
            <a:xfrm rot="18989065">
              <a:off x="6298008" y="5685962"/>
              <a:ext cx="643863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nut 44"/>
            <p:cNvSpPr/>
            <p:nvPr/>
          </p:nvSpPr>
          <p:spPr>
            <a:xfrm>
              <a:off x="6180584" y="5415951"/>
              <a:ext cx="901852" cy="327271"/>
            </a:xfrm>
            <a:prstGeom prst="donut">
              <a:avLst>
                <a:gd name="adj" fmla="val 256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ardrop 45"/>
            <p:cNvSpPr/>
            <p:nvPr/>
          </p:nvSpPr>
          <p:spPr>
            <a:xfrm rot="8055729">
              <a:off x="6277471" y="4761927"/>
              <a:ext cx="635112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641113" y="2739614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5641113" y="2763906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2" name="Rectangle 51"/>
          <p:cNvSpPr/>
          <p:nvPr/>
        </p:nvSpPr>
        <p:spPr>
          <a:xfrm>
            <a:off x="5597848" y="2759518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3" name="Rectangle 52"/>
          <p:cNvSpPr/>
          <p:nvPr/>
        </p:nvSpPr>
        <p:spPr>
          <a:xfrm>
            <a:off x="5610720" y="2746697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4" name="Rectangle 53"/>
          <p:cNvSpPr/>
          <p:nvPr/>
        </p:nvSpPr>
        <p:spPr>
          <a:xfrm>
            <a:off x="5602280" y="2755490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5" name="Rectangle 54"/>
          <p:cNvSpPr/>
          <p:nvPr/>
        </p:nvSpPr>
        <p:spPr>
          <a:xfrm>
            <a:off x="5600382" y="2767409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000" i="1" dirty="0"/>
          </a:p>
        </p:txBody>
      </p:sp>
      <p:grpSp>
        <p:nvGrpSpPr>
          <p:cNvPr id="56" name="Group 55"/>
          <p:cNvGrpSpPr/>
          <p:nvPr/>
        </p:nvGrpSpPr>
        <p:grpSpPr>
          <a:xfrm rot="18964078">
            <a:off x="3748295" y="2291750"/>
            <a:ext cx="1591272" cy="1569642"/>
            <a:chOff x="6275270" y="2943769"/>
            <a:chExt cx="1591272" cy="1569642"/>
          </a:xfrm>
        </p:grpSpPr>
        <p:grpSp>
          <p:nvGrpSpPr>
            <p:cNvPr id="57" name="Group 56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9" name="Teardrop 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ardrop 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913663" y="2706679"/>
            <a:ext cx="1262942" cy="659290"/>
            <a:chOff x="3983568" y="4629555"/>
            <a:chExt cx="1262942" cy="659290"/>
          </a:xfrm>
        </p:grpSpPr>
        <p:sp>
          <p:nvSpPr>
            <p:cNvPr id="70" name="Oval 69"/>
            <p:cNvSpPr/>
            <p:nvPr/>
          </p:nvSpPr>
          <p:spPr>
            <a:xfrm>
              <a:off x="4303889" y="46363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510" y="4629555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983568" y="46436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01068" y="4704100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79524" y="2365650"/>
            <a:ext cx="782868" cy="1273395"/>
            <a:chOff x="2323419" y="4266627"/>
            <a:chExt cx="782868" cy="1273395"/>
          </a:xfrm>
        </p:grpSpPr>
        <p:sp>
          <p:nvSpPr>
            <p:cNvPr id="74" name="Oval 73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4112724"/>
            <a:ext cx="8686800" cy="21526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As atoms approach each other their occupied AOs (waves) interfere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Add constructively and destructively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Result is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molecular orbitals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548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5. Hardest thing for us to do is put together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586" y="167700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2395" y="16723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7703" y="167231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373" y="255730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8373" y="37357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5004" y="541699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9053" y="14412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224323" y="44465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74" b="84714"/>
          <a:stretch/>
        </p:blipFill>
        <p:spPr>
          <a:xfrm>
            <a:off x="1995872" y="2462065"/>
            <a:ext cx="2120900" cy="8306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9279" b="68946"/>
          <a:stretch/>
        </p:blipFill>
        <p:spPr>
          <a:xfrm>
            <a:off x="4116772" y="2413685"/>
            <a:ext cx="2120900" cy="807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22" t="35899" b="51885"/>
          <a:stretch/>
        </p:blipFill>
        <p:spPr>
          <a:xfrm>
            <a:off x="2000891" y="3601811"/>
            <a:ext cx="2018645" cy="8378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655" t="52848" r="6521" b="34983"/>
          <a:stretch/>
        </p:blipFill>
        <p:spPr>
          <a:xfrm>
            <a:off x="4116772" y="3617139"/>
            <a:ext cx="1862667" cy="8345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5655" t="68469" r="6521" b="17799"/>
          <a:stretch/>
        </p:blipFill>
        <p:spPr>
          <a:xfrm>
            <a:off x="6507197" y="2413685"/>
            <a:ext cx="1862667" cy="9417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5655" t="86201" r="6521" b="2512"/>
          <a:stretch/>
        </p:blipFill>
        <p:spPr>
          <a:xfrm>
            <a:off x="2000891" y="5220236"/>
            <a:ext cx="1862667" cy="7740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548196">
            <a:off x="6021071" y="396472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72" y="5054532"/>
            <a:ext cx="2032000" cy="939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54510" y="2299151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1068" y="2250083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32830" y="2263235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145816" y="6144750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50730" y="2312303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63716" y="6193818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5135" y="354989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91916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Goals are to: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Cut down on the number if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evaluate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Easily evaluate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that remain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28600" y="2849263"/>
            <a:ext cx="8686800" cy="199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AOs are important. Neglect everything else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is only 1 valence electron/atom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30787" y="4924779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70725" y="4919342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50516" y="5681942"/>
              <a:ext cx="5564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85035" y="4311478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7538" y="4308657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52432" y="5160811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0924" y="5986757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96711" y="5972646"/>
            <a:ext cx="350137" cy="857889"/>
            <a:chOff x="5104912" y="4715388"/>
            <a:chExt cx="390481" cy="913305"/>
          </a:xfrm>
        </p:grpSpPr>
        <p:sp>
          <p:nvSpPr>
            <p:cNvPr id="40" name="Teardrop 3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57535" y="5168632"/>
            <a:ext cx="350137" cy="857889"/>
            <a:chOff x="5104912" y="4715388"/>
            <a:chExt cx="390481" cy="913305"/>
          </a:xfrm>
        </p:grpSpPr>
        <p:sp>
          <p:nvSpPr>
            <p:cNvPr id="60" name="Teardrop 5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135862" y="4755644"/>
            <a:ext cx="1919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 valence e-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only integrals we have to evaluate are for nearest neighbours: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2717793" y="2681569"/>
            <a:ext cx="2799643" cy="6345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717793" y="3668890"/>
            <a:ext cx="5963355" cy="5785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717793" y="4614333"/>
            <a:ext cx="4385732" cy="59266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 rot="10800000">
            <a:off x="2403290" y="2695680"/>
            <a:ext cx="602368" cy="24694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493" y="3058784"/>
            <a:ext cx="2114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Nearest neighbour integrals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18" y="5542843"/>
            <a:ext cx="4944540" cy="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2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60" grpId="0"/>
      <p:bldP spid="61" grpId="0"/>
      <p:bldP spid="63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21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121467" y="3388010"/>
            <a:ext cx="2500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SCE</a:t>
            </a:r>
            <a:endParaRPr lang="en-US" sz="4000" dirty="0"/>
          </a:p>
        </p:txBody>
      </p:sp>
      <p:sp>
        <p:nvSpPr>
          <p:cNvPr id="101" name="Rectangle 100"/>
          <p:cNvSpPr/>
          <p:nvPr/>
        </p:nvSpPr>
        <p:spPr>
          <a:xfrm>
            <a:off x="4146868" y="3963740"/>
            <a:ext cx="221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CE</a:t>
            </a:r>
            <a:endParaRPr lang="en-US" sz="4000" dirty="0"/>
          </a:p>
        </p:txBody>
      </p:sp>
      <p:sp>
        <p:nvSpPr>
          <p:cNvPr id="102" name="Rectangle 101"/>
          <p:cNvSpPr/>
          <p:nvPr/>
        </p:nvSpPr>
        <p:spPr>
          <a:xfrm>
            <a:off x="4146868" y="4641430"/>
            <a:ext cx="2424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46868" y="5754534"/>
            <a:ext cx="35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Build H in the computer and send it to a </a:t>
            </a:r>
            <a:r>
              <a:rPr lang="en-US" dirty="0" err="1">
                <a:latin typeface="Times New Roman"/>
                <a:cs typeface="Times New Roman"/>
              </a:rPr>
              <a:t>diagonalization</a:t>
            </a:r>
            <a:r>
              <a:rPr lang="en-US" dirty="0">
                <a:latin typeface="Times New Roman"/>
                <a:cs typeface="Times New Roman"/>
              </a:rPr>
              <a:t> routine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54222" y="5349316"/>
            <a:ext cx="127000" cy="40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1" grpId="0"/>
      <p:bldP spid="10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0" name="Donut 9"/>
          <p:cNvSpPr/>
          <p:nvPr/>
        </p:nvSpPr>
        <p:spPr>
          <a:xfrm>
            <a:off x="228600" y="3546756"/>
            <a:ext cx="2582333" cy="2420531"/>
          </a:xfrm>
          <a:prstGeom prst="donut">
            <a:avLst>
              <a:gd name="adj" fmla="val 92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5227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6" grpId="0"/>
      <p:bldP spid="50" grpId="0"/>
      <p:bldP spid="9" grpId="0"/>
      <p:bldP spid="10" grpId="0" animBg="1"/>
      <p:bldP spid="1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#2</a:t>
            </a:r>
          </a:p>
        </p:txBody>
      </p:sp>
      <p:sp>
        <p:nvSpPr>
          <p:cNvPr id="3" name="Block Arc 2"/>
          <p:cNvSpPr/>
          <p:nvPr/>
        </p:nvSpPr>
        <p:spPr>
          <a:xfrm rot="19653112">
            <a:off x="373785" y="3641510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 rot="8652414">
            <a:off x="809883" y="4314972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24898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#3</a:t>
            </a:r>
          </a:p>
        </p:txBody>
      </p:sp>
      <p:sp>
        <p:nvSpPr>
          <p:cNvPr id="10" name="Oval 9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1013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30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31121" y="3462441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97979" y="4319741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0191" y="4342565"/>
            <a:ext cx="350137" cy="857889"/>
            <a:chOff x="5104912" y="4715388"/>
            <a:chExt cx="390481" cy="913305"/>
          </a:xfrm>
        </p:grpSpPr>
        <p:sp>
          <p:nvSpPr>
            <p:cNvPr id="33" name="Teardrop 32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7049" y="5199865"/>
            <a:ext cx="350137" cy="857889"/>
            <a:chOff x="5104912" y="4715388"/>
            <a:chExt cx="390481" cy="913305"/>
          </a:xfrm>
        </p:grpSpPr>
        <p:sp>
          <p:nvSpPr>
            <p:cNvPr id="36" name="Teardrop 35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265350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-orbitals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94145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ardrop 68"/>
          <p:cNvSpPr/>
          <p:nvPr/>
        </p:nvSpPr>
        <p:spPr>
          <a:xfrm rot="13560988">
            <a:off x="4757768" y="3166906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13666" y="5700889"/>
            <a:ext cx="2074333" cy="832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19379" y="319998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171870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51542" y="5715000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2" grpId="0" animBg="1"/>
      <p:bldP spid="16" grpId="0"/>
      <p:bldP spid="84" grpId="0"/>
      <p:bldP spid="85" grpId="0"/>
      <p:bldP spid="87" grpId="0"/>
      <p:bldP spid="88" grpId="0"/>
      <p:bldP spid="89" grpId="0"/>
      <p:bldP spid="37" grpId="0"/>
      <p:bldP spid="90" grpId="0"/>
      <p:bldP spid="93" grpId="0"/>
      <p:bldP spid="38" grpId="0"/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#5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3540" y="3491103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59297" y="5151404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6131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35" name="Teardrop 3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52" name="Teardrop 51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55" name="Teardrop 5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58" name="Teardrop 5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61" name="Teardrop 6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48135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88328"/>
            <a:ext cx="8686800" cy="3541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Write out the Hamiltonian for: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sketch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MOs.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Without looking at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write an MO energy diagram. Fill it with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valence electrons.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would happen to bond lengths for this molecule in the first excited state? Why?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771444" y="17215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4667" y="17215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97889" y="17215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95439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5E335-15E5-9B45-926F-D6BB40E060B5}"/>
              </a:ext>
            </a:extLst>
          </p:cNvPr>
          <p:cNvSpPr/>
          <p:nvPr/>
        </p:nvSpPr>
        <p:spPr>
          <a:xfrm>
            <a:off x="3069021" y="5097205"/>
            <a:ext cx="6074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     [,1]      [,2]      [,3]     [,4]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[1,]  0.371748  0.601501 -0.601501 0.371748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[2,] -0.601501 -0.371748 -0.371748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[3,]  0.601501 -0.371748  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[4,] -0.371748  0.601501  0.601501 0.371748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FAE00-29E9-A341-B8C4-57BCCC4B8155}"/>
              </a:ext>
            </a:extLst>
          </p:cNvPr>
          <p:cNvSpPr/>
          <p:nvPr/>
        </p:nvSpPr>
        <p:spPr>
          <a:xfrm>
            <a:off x="2575222" y="526338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7840779" y="47778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4572001" y="4962474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53DBF-8B2A-C14C-B755-FC7561D5AF15}"/>
              </a:ext>
            </a:extLst>
          </p:cNvPr>
          <p:cNvCxnSpPr>
            <a:stCxn id="6" idx="2"/>
          </p:cNvCxnSpPr>
          <p:nvPr/>
        </p:nvCxnSpPr>
        <p:spPr>
          <a:xfrm flipH="1">
            <a:off x="2879151" y="5632720"/>
            <a:ext cx="1" cy="789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710777-6FC3-AA49-9839-0AABDA08B2AF}"/>
              </a:ext>
            </a:extLst>
          </p:cNvPr>
          <p:cNvSpPr/>
          <p:nvPr/>
        </p:nvSpPr>
        <p:spPr>
          <a:xfrm>
            <a:off x="7774094" y="14695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64CB4-F145-6F41-A1DF-E2DD93ECFE34}"/>
              </a:ext>
            </a:extLst>
          </p:cNvPr>
          <p:cNvSpPr/>
          <p:nvPr/>
        </p:nvSpPr>
        <p:spPr>
          <a:xfrm>
            <a:off x="6947848" y="2173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DF6CB-C1E2-434C-8F4C-4BFE312E8868}"/>
              </a:ext>
            </a:extLst>
          </p:cNvPr>
          <p:cNvSpPr/>
          <p:nvPr/>
        </p:nvSpPr>
        <p:spPr>
          <a:xfrm>
            <a:off x="6284626" y="14021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3542B-5CED-9740-8BD8-96E2D0CF41B3}"/>
              </a:ext>
            </a:extLst>
          </p:cNvPr>
          <p:cNvSpPr/>
          <p:nvPr/>
        </p:nvSpPr>
        <p:spPr>
          <a:xfrm>
            <a:off x="5546383" y="20808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8F34529-4CC4-CD44-82D7-5D2E2DBD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E3890-1C47-6B4A-9924-88D55299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0B0E6-17FC-984E-95FD-497F3F4F7DC2}"/>
              </a:ext>
            </a:extLst>
          </p:cNvPr>
          <p:cNvCxnSpPr/>
          <p:nvPr/>
        </p:nvCxnSpPr>
        <p:spPr>
          <a:xfrm flipV="1">
            <a:off x="1241485" y="2099932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3BCFBF-83AD-ED49-A68F-B325D791BC03}"/>
              </a:ext>
            </a:extLst>
          </p:cNvPr>
          <p:cNvCxnSpPr/>
          <p:nvPr/>
        </p:nvCxnSpPr>
        <p:spPr>
          <a:xfrm>
            <a:off x="1904708" y="2099932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4D106-8B2A-164C-8FA8-DDE5FA9256EA}"/>
              </a:ext>
            </a:extLst>
          </p:cNvPr>
          <p:cNvCxnSpPr/>
          <p:nvPr/>
        </p:nvCxnSpPr>
        <p:spPr>
          <a:xfrm flipV="1">
            <a:off x="2567930" y="2099932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BC1B02-4A08-0446-901E-5D847AF939E8}"/>
              </a:ext>
            </a:extLst>
          </p:cNvPr>
          <p:cNvSpPr/>
          <p:nvPr/>
        </p:nvSpPr>
        <p:spPr>
          <a:xfrm>
            <a:off x="3244135" y="18479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057E5-4824-A246-9A23-730FD73CCE4A}"/>
              </a:ext>
            </a:extLst>
          </p:cNvPr>
          <p:cNvSpPr/>
          <p:nvPr/>
        </p:nvSpPr>
        <p:spPr>
          <a:xfrm>
            <a:off x="2417889" y="25520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F3E05-098F-C44E-AB25-A34688B6765F}"/>
              </a:ext>
            </a:extLst>
          </p:cNvPr>
          <p:cNvSpPr/>
          <p:nvPr/>
        </p:nvSpPr>
        <p:spPr>
          <a:xfrm>
            <a:off x="1754667" y="17805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BFA52-A88C-9C49-8B50-34A4CEF805D7}"/>
              </a:ext>
            </a:extLst>
          </p:cNvPr>
          <p:cNvSpPr/>
          <p:nvPr/>
        </p:nvSpPr>
        <p:spPr>
          <a:xfrm>
            <a:off x="1016424" y="24592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86DECB-B661-2742-BF82-192EA117A586}"/>
              </a:ext>
            </a:extLst>
          </p:cNvPr>
          <p:cNvCxnSpPr/>
          <p:nvPr/>
        </p:nvCxnSpPr>
        <p:spPr>
          <a:xfrm flipV="1">
            <a:off x="5599783" y="2217233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62DFAA-099D-2E40-AA23-57B704B7BF69}"/>
              </a:ext>
            </a:extLst>
          </p:cNvPr>
          <p:cNvCxnSpPr/>
          <p:nvPr/>
        </p:nvCxnSpPr>
        <p:spPr>
          <a:xfrm>
            <a:off x="6263006" y="2217233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12FDF1-3D13-8747-B9A5-9AFEAF7A3C2F}"/>
              </a:ext>
            </a:extLst>
          </p:cNvPr>
          <p:cNvCxnSpPr/>
          <p:nvPr/>
        </p:nvCxnSpPr>
        <p:spPr>
          <a:xfrm flipV="1">
            <a:off x="6926228" y="2217233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F37AB-9699-2443-8060-42F7A262E73C}"/>
              </a:ext>
            </a:extLst>
          </p:cNvPr>
          <p:cNvSpPr/>
          <p:nvPr/>
        </p:nvSpPr>
        <p:spPr>
          <a:xfrm>
            <a:off x="7602433" y="19652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54876-2980-0147-8F19-11F7495D9ED1}"/>
              </a:ext>
            </a:extLst>
          </p:cNvPr>
          <p:cNvSpPr/>
          <p:nvPr/>
        </p:nvSpPr>
        <p:spPr>
          <a:xfrm>
            <a:off x="6776187" y="26693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1BEDE-DCF1-7A4A-AC5D-E561E381C018}"/>
              </a:ext>
            </a:extLst>
          </p:cNvPr>
          <p:cNvSpPr/>
          <p:nvPr/>
        </p:nvSpPr>
        <p:spPr>
          <a:xfrm>
            <a:off x="6112965" y="18978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2E829-FF87-A645-93BD-4FA9C9573D6C}"/>
              </a:ext>
            </a:extLst>
          </p:cNvPr>
          <p:cNvSpPr/>
          <p:nvPr/>
        </p:nvSpPr>
        <p:spPr>
          <a:xfrm>
            <a:off x="5374722" y="25765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F930B1-1DD1-3946-9EB5-A5BE6C034DB4}"/>
              </a:ext>
            </a:extLst>
          </p:cNvPr>
          <p:cNvCxnSpPr/>
          <p:nvPr/>
        </p:nvCxnSpPr>
        <p:spPr>
          <a:xfrm flipV="1">
            <a:off x="5749824" y="5196909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F5D1BC-61A3-B14F-A0C4-E42E555BA7F4}"/>
              </a:ext>
            </a:extLst>
          </p:cNvPr>
          <p:cNvCxnSpPr/>
          <p:nvPr/>
        </p:nvCxnSpPr>
        <p:spPr>
          <a:xfrm>
            <a:off x="6413047" y="5196909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143FEE-9320-584F-B898-C0F87CB1B1EC}"/>
              </a:ext>
            </a:extLst>
          </p:cNvPr>
          <p:cNvCxnSpPr/>
          <p:nvPr/>
        </p:nvCxnSpPr>
        <p:spPr>
          <a:xfrm flipV="1">
            <a:off x="7076269" y="5196909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F1D4A-22FE-E14A-8CE8-837431777A10}"/>
              </a:ext>
            </a:extLst>
          </p:cNvPr>
          <p:cNvSpPr/>
          <p:nvPr/>
        </p:nvSpPr>
        <p:spPr>
          <a:xfrm>
            <a:off x="7752474" y="49448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D951D-218F-D24F-B726-736D09FF2A72}"/>
              </a:ext>
            </a:extLst>
          </p:cNvPr>
          <p:cNvSpPr/>
          <p:nvPr/>
        </p:nvSpPr>
        <p:spPr>
          <a:xfrm>
            <a:off x="6926228" y="56490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5B8316-3F6A-CC44-AF34-5F951D404850}"/>
              </a:ext>
            </a:extLst>
          </p:cNvPr>
          <p:cNvSpPr/>
          <p:nvPr/>
        </p:nvSpPr>
        <p:spPr>
          <a:xfrm>
            <a:off x="6263006" y="48775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1A5C5-F6D1-6F41-A61A-F76BD13236A7}"/>
              </a:ext>
            </a:extLst>
          </p:cNvPr>
          <p:cNvSpPr/>
          <p:nvPr/>
        </p:nvSpPr>
        <p:spPr>
          <a:xfrm>
            <a:off x="5524763" y="55561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AE51DD-C99C-D14D-A44A-E4E98242FD35}"/>
              </a:ext>
            </a:extLst>
          </p:cNvPr>
          <p:cNvCxnSpPr/>
          <p:nvPr/>
        </p:nvCxnSpPr>
        <p:spPr>
          <a:xfrm flipV="1">
            <a:off x="1303009" y="5314210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48578F-205D-D045-A8E5-6122CC282510}"/>
              </a:ext>
            </a:extLst>
          </p:cNvPr>
          <p:cNvCxnSpPr/>
          <p:nvPr/>
        </p:nvCxnSpPr>
        <p:spPr>
          <a:xfrm>
            <a:off x="1966232" y="5314210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11B4DB-2E05-1A44-B11B-8E64828A1768}"/>
              </a:ext>
            </a:extLst>
          </p:cNvPr>
          <p:cNvCxnSpPr/>
          <p:nvPr/>
        </p:nvCxnSpPr>
        <p:spPr>
          <a:xfrm flipV="1">
            <a:off x="2629454" y="5314210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CBE9B-6B01-6D4E-B6C0-B1C20DF5EA34}"/>
              </a:ext>
            </a:extLst>
          </p:cNvPr>
          <p:cNvSpPr/>
          <p:nvPr/>
        </p:nvSpPr>
        <p:spPr>
          <a:xfrm>
            <a:off x="3305659" y="50621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754FFE-BA9E-5849-8A98-C32F21A3C46B}"/>
              </a:ext>
            </a:extLst>
          </p:cNvPr>
          <p:cNvSpPr/>
          <p:nvPr/>
        </p:nvSpPr>
        <p:spPr>
          <a:xfrm>
            <a:off x="2479413" y="57663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FD247A-98A6-734E-BED8-8212FD81BCCB}"/>
              </a:ext>
            </a:extLst>
          </p:cNvPr>
          <p:cNvSpPr/>
          <p:nvPr/>
        </p:nvSpPr>
        <p:spPr>
          <a:xfrm>
            <a:off x="1816191" y="49948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CFA81-29D1-5F4C-A364-C99A92E7CDCA}"/>
              </a:ext>
            </a:extLst>
          </p:cNvPr>
          <p:cNvSpPr/>
          <p:nvPr/>
        </p:nvSpPr>
        <p:spPr>
          <a:xfrm>
            <a:off x="1077948" y="56734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BF803-BEE7-C94A-AB04-1FC4DDECC1A5}"/>
              </a:ext>
            </a:extLst>
          </p:cNvPr>
          <p:cNvSpPr/>
          <p:nvPr/>
        </p:nvSpPr>
        <p:spPr>
          <a:xfrm>
            <a:off x="3244135" y="3321284"/>
            <a:ext cx="3313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      [,1]  [,2]  [,3] [,4]</a:t>
            </a:r>
          </a:p>
          <a:p>
            <a:r>
              <a:rPr lang="en-US" sz="1400" dirty="0">
                <a:latin typeface="Courier" pitchFamily="2" charset="0"/>
              </a:rPr>
              <a:t>[1,]  0.37  0.60 -0.60 0.37</a:t>
            </a:r>
          </a:p>
          <a:p>
            <a:r>
              <a:rPr lang="en-US" sz="1400" dirty="0">
                <a:latin typeface="Courier" pitchFamily="2" charset="0"/>
              </a:rPr>
              <a:t>[2,] -0.60 -0.37 -0.37 0.60</a:t>
            </a:r>
          </a:p>
          <a:p>
            <a:r>
              <a:rPr lang="en-US" sz="1400" dirty="0">
                <a:latin typeface="Courier" pitchFamily="2" charset="0"/>
              </a:rPr>
              <a:t>[3,]  0.60 -0.37  0.37 0.60</a:t>
            </a:r>
          </a:p>
          <a:p>
            <a:r>
              <a:rPr lang="en-US" sz="1400" dirty="0">
                <a:latin typeface="Courier" pitchFamily="2" charset="0"/>
              </a:rPr>
              <a:t>[4,] -0.37  0.60  0.60 0.37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8214D6-C5FF-CD44-8F0A-1E1E3B4E6609}"/>
              </a:ext>
            </a:extLst>
          </p:cNvPr>
          <p:cNvSpPr/>
          <p:nvPr/>
        </p:nvSpPr>
        <p:spPr>
          <a:xfrm>
            <a:off x="2323690" y="3711042"/>
            <a:ext cx="92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028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57333" y="130522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20556" y="130522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83778" y="130522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6421882" y="5639642"/>
            <a:ext cx="137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3153104" y="5824308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62F70-6D32-2A45-AB4D-5BF019CC7D45}"/>
              </a:ext>
            </a:extLst>
          </p:cNvPr>
          <p:cNvSpPr/>
          <p:nvPr/>
        </p:nvSpPr>
        <p:spPr>
          <a:xfrm>
            <a:off x="2703075" y="6155685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 1.618034  0.618034 -0.618034 -1.618034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B428D-A187-0B4C-9928-890C033C32EA}"/>
              </a:ext>
            </a:extLst>
          </p:cNvPr>
          <p:cNvSpPr/>
          <p:nvPr/>
        </p:nvSpPr>
        <p:spPr>
          <a:xfrm>
            <a:off x="1744352" y="5986408"/>
            <a:ext cx="1074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5CBF0C-4990-654A-A845-6E1B13C63193}"/>
              </a:ext>
            </a:extLst>
          </p:cNvPr>
          <p:cNvCxnSpPr/>
          <p:nvPr/>
        </p:nvCxnSpPr>
        <p:spPr>
          <a:xfrm flipV="1">
            <a:off x="4481635" y="4762888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59F26-1D73-BC47-98E6-5740D0EE4A2C}"/>
              </a:ext>
            </a:extLst>
          </p:cNvPr>
          <p:cNvCxnSpPr/>
          <p:nvPr/>
        </p:nvCxnSpPr>
        <p:spPr>
          <a:xfrm flipV="1">
            <a:off x="4481635" y="3901951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C430E-609A-4144-8709-4DF4023BC567}"/>
              </a:ext>
            </a:extLst>
          </p:cNvPr>
          <p:cNvCxnSpPr>
            <a:cxnSpLocks/>
          </p:cNvCxnSpPr>
          <p:nvPr/>
        </p:nvCxnSpPr>
        <p:spPr>
          <a:xfrm flipV="1">
            <a:off x="4616497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BDE081-42C7-3844-939B-469DE02987B7}"/>
              </a:ext>
            </a:extLst>
          </p:cNvPr>
          <p:cNvCxnSpPr>
            <a:cxnSpLocks/>
          </p:cNvCxnSpPr>
          <p:nvPr/>
        </p:nvCxnSpPr>
        <p:spPr>
          <a:xfrm>
            <a:off x="4974960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648E3-7FAD-1045-B0D5-6CA4FA4FCFC6}"/>
              </a:ext>
            </a:extLst>
          </p:cNvPr>
          <p:cNvCxnSpPr/>
          <p:nvPr/>
        </p:nvCxnSpPr>
        <p:spPr>
          <a:xfrm flipV="1">
            <a:off x="4476381" y="3181999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156C12-E1F7-BC4F-838E-B27CA0B360C9}"/>
              </a:ext>
            </a:extLst>
          </p:cNvPr>
          <p:cNvCxnSpPr/>
          <p:nvPr/>
        </p:nvCxnSpPr>
        <p:spPr>
          <a:xfrm flipV="1">
            <a:off x="4460617" y="2409487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B828B7-2692-344D-A657-86D5A576469D}"/>
              </a:ext>
            </a:extLst>
          </p:cNvPr>
          <p:cNvCxnSpPr>
            <a:cxnSpLocks/>
          </p:cNvCxnSpPr>
          <p:nvPr/>
        </p:nvCxnSpPr>
        <p:spPr>
          <a:xfrm flipV="1">
            <a:off x="4611241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8419D-1BF6-BA47-BF2A-9B74BE0140CD}"/>
              </a:ext>
            </a:extLst>
          </p:cNvPr>
          <p:cNvCxnSpPr>
            <a:cxnSpLocks/>
          </p:cNvCxnSpPr>
          <p:nvPr/>
        </p:nvCxnSpPr>
        <p:spPr>
          <a:xfrm>
            <a:off x="4969704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429D8-9087-1149-85E5-73C52162EF6E}"/>
              </a:ext>
            </a:extLst>
          </p:cNvPr>
          <p:cNvCxnSpPr>
            <a:cxnSpLocks/>
          </p:cNvCxnSpPr>
          <p:nvPr/>
        </p:nvCxnSpPr>
        <p:spPr>
          <a:xfrm flipV="1">
            <a:off x="3721245" y="2543489"/>
            <a:ext cx="0" cy="210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CE72B3-919C-834B-A3F4-9AB91DE2C43A}"/>
              </a:ext>
            </a:extLst>
          </p:cNvPr>
          <p:cNvSpPr/>
          <p:nvPr/>
        </p:nvSpPr>
        <p:spPr>
          <a:xfrm>
            <a:off x="2991863" y="3359318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11443-9890-4449-AA38-CADACEC2559D}"/>
              </a:ext>
            </a:extLst>
          </p:cNvPr>
          <p:cNvSpPr/>
          <p:nvPr/>
        </p:nvSpPr>
        <p:spPr>
          <a:xfrm>
            <a:off x="3470422" y="1232095"/>
            <a:ext cx="2560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 Diagram</a:t>
            </a:r>
            <a:endParaRPr lang="en-US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2FB80A-9543-DA48-9836-D32568B7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0" y="2758664"/>
            <a:ext cx="1784532" cy="9298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236E58A-4E6A-FF4F-A792-1700A13194F4}"/>
              </a:ext>
            </a:extLst>
          </p:cNvPr>
          <p:cNvSpPr/>
          <p:nvPr/>
        </p:nvSpPr>
        <p:spPr>
          <a:xfrm>
            <a:off x="6075152" y="3787639"/>
            <a:ext cx="2073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2(-1.6) + 2(-0.6)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6862-13CD-E449-B0C2-6404B367EB09}"/>
              </a:ext>
            </a:extLst>
          </p:cNvPr>
          <p:cNvSpPr/>
          <p:nvPr/>
        </p:nvSpPr>
        <p:spPr>
          <a:xfrm>
            <a:off x="6075152" y="4319070"/>
            <a:ext cx="304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-4.4 total (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 energy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81266-6655-7940-8A3E-D2AD77EAE8D6}"/>
              </a:ext>
            </a:extLst>
          </p:cNvPr>
          <p:cNvSpPr/>
          <p:nvPr/>
        </p:nvSpPr>
        <p:spPr>
          <a:xfrm>
            <a:off x="3826345" y="1912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MO#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59E5D-AC65-D740-8705-F4C8E393707E}"/>
              </a:ext>
            </a:extLst>
          </p:cNvPr>
          <p:cNvSpPr/>
          <p:nvPr/>
        </p:nvSpPr>
        <p:spPr>
          <a:xfrm>
            <a:off x="4016202" y="225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18551-72A4-1941-A65D-122328A990BA}"/>
              </a:ext>
            </a:extLst>
          </p:cNvPr>
          <p:cNvSpPr/>
          <p:nvPr/>
        </p:nvSpPr>
        <p:spPr>
          <a:xfrm>
            <a:off x="3997068" y="3005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D167B-34E4-9044-BC30-32028A1D0D49}"/>
              </a:ext>
            </a:extLst>
          </p:cNvPr>
          <p:cNvSpPr/>
          <p:nvPr/>
        </p:nvSpPr>
        <p:spPr>
          <a:xfrm>
            <a:off x="4035337" y="37423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A6063F-5766-2E4F-8869-413819BF4242}"/>
              </a:ext>
            </a:extLst>
          </p:cNvPr>
          <p:cNvSpPr/>
          <p:nvPr/>
        </p:nvSpPr>
        <p:spPr>
          <a:xfrm>
            <a:off x="4015206" y="45653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strength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13A0-0459-B94F-8777-0ADC9293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59" y="2701068"/>
            <a:ext cx="3115982" cy="9951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2B473-ED28-2244-AC25-21686B60FF43}"/>
              </a:ext>
            </a:extLst>
          </p:cNvPr>
          <p:cNvCxnSpPr/>
          <p:nvPr/>
        </p:nvCxnSpPr>
        <p:spPr>
          <a:xfrm flipH="1" flipV="1">
            <a:off x="4149565" y="3766896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F3D94-7434-7A4D-BDCA-CB69D35E6004}"/>
              </a:ext>
            </a:extLst>
          </p:cNvPr>
          <p:cNvSpPr/>
          <p:nvPr/>
        </p:nvSpPr>
        <p:spPr>
          <a:xfrm>
            <a:off x="4068696" y="419305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5D65-6506-6142-8D04-4B27E8F62FF7}"/>
              </a:ext>
            </a:extLst>
          </p:cNvPr>
          <p:cNvSpPr/>
          <p:nvPr/>
        </p:nvSpPr>
        <p:spPr>
          <a:xfrm>
            <a:off x="5056093" y="2331736"/>
            <a:ext cx="26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coefficient for AO </a:t>
            </a:r>
            <a:r>
              <a:rPr lang="en-GB" i="1" dirty="0">
                <a:solidFill>
                  <a:srgbClr val="000000"/>
                </a:solidFill>
                <a:latin typeface="Symbol" pitchFamily="2" charset="2"/>
                <a:cs typeface="Times New Roman"/>
              </a:rPr>
              <a:t>m</a:t>
            </a:r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,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08D01D-84A9-6A4F-AD1F-2CB911EAA1AB}"/>
              </a:ext>
            </a:extLst>
          </p:cNvPr>
          <p:cNvCxnSpPr>
            <a:cxnSpLocks/>
          </p:cNvCxnSpPr>
          <p:nvPr/>
        </p:nvCxnSpPr>
        <p:spPr>
          <a:xfrm flipH="1">
            <a:off x="5066508" y="270106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ACCFA-C98A-5143-8C95-B9758AFF4EEB}"/>
              </a:ext>
            </a:extLst>
          </p:cNvPr>
          <p:cNvSpPr/>
          <p:nvPr/>
        </p:nvSpPr>
        <p:spPr>
          <a:xfrm>
            <a:off x="4976828" y="356934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9DEFD-8C67-1E48-B3A9-79104037F1C0}"/>
              </a:ext>
            </a:extLst>
          </p:cNvPr>
          <p:cNvCxnSpPr>
            <a:cxnSpLocks/>
          </p:cNvCxnSpPr>
          <p:nvPr/>
        </p:nvCxnSpPr>
        <p:spPr>
          <a:xfrm flipH="1" flipV="1">
            <a:off x="4620727" y="3402669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71" y="5232228"/>
            <a:ext cx="4521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2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098C7E-2A44-A74D-8B5D-DCA930E07C9D}"/>
              </a:ext>
            </a:extLst>
          </p:cNvPr>
          <p:cNvCxnSpPr/>
          <p:nvPr/>
        </p:nvCxnSpPr>
        <p:spPr>
          <a:xfrm flipV="1">
            <a:off x="3715479" y="46224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BECC9-4F93-5C41-B5E7-5713CDF3CBD7}"/>
              </a:ext>
            </a:extLst>
          </p:cNvPr>
          <p:cNvCxnSpPr/>
          <p:nvPr/>
        </p:nvCxnSpPr>
        <p:spPr>
          <a:xfrm>
            <a:off x="4378702" y="46224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3ABFA-27D3-2341-B0AE-67978AB22225}"/>
              </a:ext>
            </a:extLst>
          </p:cNvPr>
          <p:cNvCxnSpPr/>
          <p:nvPr/>
        </p:nvCxnSpPr>
        <p:spPr>
          <a:xfrm flipV="1">
            <a:off x="5041924" y="46224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0A4D67-A633-814F-80E8-E9AC4CA3E551}"/>
              </a:ext>
            </a:extLst>
          </p:cNvPr>
          <p:cNvSpPr/>
          <p:nvPr/>
        </p:nvSpPr>
        <p:spPr>
          <a:xfrm>
            <a:off x="5718129" y="43704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99070-82C7-A540-BEFC-30AF8D6EA1FF}"/>
              </a:ext>
            </a:extLst>
          </p:cNvPr>
          <p:cNvSpPr/>
          <p:nvPr/>
        </p:nvSpPr>
        <p:spPr>
          <a:xfrm>
            <a:off x="4891883" y="50745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5D5E6-0B9C-054D-B37F-5458DDCB6BEA}"/>
              </a:ext>
            </a:extLst>
          </p:cNvPr>
          <p:cNvSpPr/>
          <p:nvPr/>
        </p:nvSpPr>
        <p:spPr>
          <a:xfrm>
            <a:off x="4228661" y="4303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9BE1B-7BCC-314B-B167-9A42013ECE77}"/>
              </a:ext>
            </a:extLst>
          </p:cNvPr>
          <p:cNvSpPr/>
          <p:nvPr/>
        </p:nvSpPr>
        <p:spPr>
          <a:xfrm>
            <a:off x="3490418" y="49817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D3B0312-5397-AB47-B574-8168B036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A6AB25-E425-344E-8E2F-9F3F9371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6AEF5-A4E2-C546-A93A-4F863F8E709E}"/>
              </a:ext>
            </a:extLst>
          </p:cNvPr>
          <p:cNvSpPr/>
          <p:nvPr/>
        </p:nvSpPr>
        <p:spPr>
          <a:xfrm>
            <a:off x="2875746" y="21269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latin typeface="Courier" pitchFamily="2" charset="0"/>
              </a:rPr>
              <a:t>[,1] [,2] [,3]  [,4]</a:t>
            </a:r>
          </a:p>
          <a:p>
            <a:r>
              <a:rPr lang="en-US" dirty="0">
                <a:latin typeface="Courier" pitchFamily="2" charset="0"/>
              </a:rPr>
              <a:t>[1,]  1.00 XXXX XXXX  XXXX</a:t>
            </a:r>
          </a:p>
          <a:p>
            <a:r>
              <a:rPr lang="en-US" dirty="0">
                <a:latin typeface="Courier" pitchFamily="2" charset="0"/>
              </a:rPr>
              <a:t>[2,] 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1.00 XXXX  XXXX</a:t>
            </a:r>
          </a:p>
          <a:p>
            <a:r>
              <a:rPr lang="en-US" dirty="0">
                <a:latin typeface="Courier" pitchFamily="2" charset="0"/>
              </a:rPr>
              <a:t>[3,]  0.00 </a:t>
            </a:r>
            <a:r>
              <a:rPr lang="en-US" b="1" dirty="0">
                <a:latin typeface="Courier" pitchFamily="2" charset="0"/>
              </a:rPr>
              <a:t>0.45</a:t>
            </a:r>
            <a:r>
              <a:rPr lang="en-US" dirty="0">
                <a:latin typeface="Courier" pitchFamily="2" charset="0"/>
              </a:rPr>
              <a:t> 1.00  XXXX</a:t>
            </a:r>
          </a:p>
          <a:p>
            <a:r>
              <a:rPr lang="en-US" dirty="0">
                <a:latin typeface="Courier" pitchFamily="2" charset="0"/>
              </a:rPr>
              <a:t>[4,] -0.45 0.00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 1.00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B4D6C-CC81-154B-8A78-DE4E765E8B47}"/>
              </a:ext>
            </a:extLst>
          </p:cNvPr>
          <p:cNvSpPr/>
          <p:nvPr/>
        </p:nvSpPr>
        <p:spPr>
          <a:xfrm>
            <a:off x="2972327" y="171175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3C4A1-237C-1644-AD68-586F542FB495}"/>
              </a:ext>
            </a:extLst>
          </p:cNvPr>
          <p:cNvCxnSpPr>
            <a:cxnSpLocks/>
          </p:cNvCxnSpPr>
          <p:nvPr/>
        </p:nvCxnSpPr>
        <p:spPr>
          <a:xfrm>
            <a:off x="3502066" y="1890471"/>
            <a:ext cx="885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6B15A-7F22-EA41-828C-79A2A232FCF7}"/>
              </a:ext>
            </a:extLst>
          </p:cNvPr>
          <p:cNvSpPr/>
          <p:nvPr/>
        </p:nvSpPr>
        <p:spPr>
          <a:xfrm>
            <a:off x="2371693" y="221099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C7FA5-707C-9445-8A92-61C5CB806D71}"/>
              </a:ext>
            </a:extLst>
          </p:cNvPr>
          <p:cNvCxnSpPr>
            <a:cxnSpLocks/>
          </p:cNvCxnSpPr>
          <p:nvPr/>
        </p:nvCxnSpPr>
        <p:spPr>
          <a:xfrm>
            <a:off x="2616602" y="2580327"/>
            <a:ext cx="0" cy="841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F20D3-E191-C645-B92A-F2AD22E81A6D}"/>
              </a:ext>
            </a:extLst>
          </p:cNvPr>
          <p:cNvSpPr/>
          <p:nvPr/>
        </p:nvSpPr>
        <p:spPr>
          <a:xfrm>
            <a:off x="1451248" y="2664352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78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6" name="Oval 35"/>
          <p:cNvSpPr/>
          <p:nvPr/>
        </p:nvSpPr>
        <p:spPr>
          <a:xfrm>
            <a:off x="3499555" y="5694978"/>
            <a:ext cx="1463708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/>
          <p:cNvSpPr/>
          <p:nvPr/>
        </p:nvSpPr>
        <p:spPr>
          <a:xfrm rot="13455729">
            <a:off x="5118153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16548" y="565031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7823" y="562027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554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" grpId="0"/>
      <p:bldP spid="84" grpId="0"/>
      <p:bldP spid="85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6" grpId="0" animBg="1"/>
      <p:bldP spid="39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41384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7430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9" name="Teardrop 38"/>
          <p:cNvSpPr/>
          <p:nvPr/>
        </p:nvSpPr>
        <p:spPr>
          <a:xfrm rot="13455729">
            <a:off x="5188708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94267" y="559205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2046342" y="4141169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3100458" y="2801532"/>
            <a:ext cx="674762" cy="1591272"/>
            <a:chOff x="5096355" y="4707384"/>
            <a:chExt cx="396056" cy="921309"/>
          </a:xfrm>
        </p:grpSpPr>
        <p:sp>
          <p:nvSpPr>
            <p:cNvPr id="46" name="Teardrop 4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ardrop 4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29586" y="32087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46958" y="32008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0" name="Teardrop 49"/>
          <p:cNvSpPr/>
          <p:nvPr/>
        </p:nvSpPr>
        <p:spPr>
          <a:xfrm rot="2556299">
            <a:off x="3199756" y="5693961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700570">
            <a:off x="3370619" y="574135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2" name="Oval 51"/>
          <p:cNvSpPr/>
          <p:nvPr/>
        </p:nvSpPr>
        <p:spPr>
          <a:xfrm>
            <a:off x="3980139" y="5680867"/>
            <a:ext cx="1082707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86857" y="56220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004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9" grpId="0" animBg="1"/>
      <p:bldP spid="41" grpId="0"/>
      <p:bldP spid="48" grpId="0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743844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492746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4842" y="4034450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37416" y="4159602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3471333" y="5700890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51131" y="6259261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06238" y="603722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8" name="Teardrop 57"/>
          <p:cNvSpPr/>
          <p:nvPr/>
        </p:nvSpPr>
        <p:spPr>
          <a:xfrm rot="5400000">
            <a:off x="3774899" y="3056822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/>
          <p:cNvSpPr/>
          <p:nvPr/>
        </p:nvSpPr>
        <p:spPr>
          <a:xfrm>
            <a:off x="3795331" y="3556458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ardrop 59"/>
          <p:cNvSpPr/>
          <p:nvPr/>
        </p:nvSpPr>
        <p:spPr>
          <a:xfrm rot="16200000" flipH="1">
            <a:off x="4777069" y="3038547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ardrop 60"/>
          <p:cNvSpPr/>
          <p:nvPr/>
        </p:nvSpPr>
        <p:spPr>
          <a:xfrm flipH="1">
            <a:off x="4769279" y="3538183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20489" y="287109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6893" y="288206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0769" y="338841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99295" y="334806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40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3682" y="2994665"/>
            <a:ext cx="1095343" cy="1098078"/>
            <a:chOff x="6275270" y="2943769"/>
            <a:chExt cx="1591272" cy="1569642"/>
          </a:xfrm>
        </p:grpSpPr>
        <p:grpSp>
          <p:nvGrpSpPr>
            <p:cNvPr id="48" name="Group 47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52" name="Teardrop 5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ardrop 52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0" name="Teardrop 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ardrop 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277975" y="5670000"/>
            <a:ext cx="780957" cy="1098078"/>
            <a:chOff x="6275275" y="2943769"/>
            <a:chExt cx="1134545" cy="1569642"/>
          </a:xfrm>
        </p:grpSpPr>
        <p:sp>
          <p:nvSpPr>
            <p:cNvPr id="64" name="Teardrop 63"/>
            <p:cNvSpPr/>
            <p:nvPr/>
          </p:nvSpPr>
          <p:spPr>
            <a:xfrm rot="2789065">
              <a:off x="6294937" y="3390876"/>
              <a:ext cx="635110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071119" y="5665003"/>
            <a:ext cx="785252" cy="1098078"/>
            <a:chOff x="6725758" y="2943769"/>
            <a:chExt cx="1140784" cy="1569642"/>
          </a:xfrm>
        </p:grpSpPr>
        <p:sp>
          <p:nvSpPr>
            <p:cNvPr id="70" name="Teardrop 69"/>
            <p:cNvSpPr/>
            <p:nvPr/>
          </p:nvSpPr>
          <p:spPr>
            <a:xfrm rot="13455729">
              <a:off x="7222678" y="3370890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8" name="Teardrop 67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ardrop 6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3831393" y="6000989"/>
            <a:ext cx="1482268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00845" y="312709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77140" y="31242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56242" y="28583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70270" y="343067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22406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23190" y="343527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91259" y="314228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50279" y="312985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0538" y="551559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9135" y="60872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42131" y="552847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40728" y="610014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15410" y="58285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96597" y="582572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04453" y="582676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767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87" grpId="0"/>
      <p:bldP spid="93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4188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520968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4093745" y="570089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21967" y="6259261"/>
            <a:ext cx="726169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39634" y="54188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396002" y="4244240"/>
            <a:ext cx="782868" cy="1273395"/>
            <a:chOff x="2323419" y="4266627"/>
            <a:chExt cx="782868" cy="1273395"/>
          </a:xfrm>
        </p:grpSpPr>
        <p:sp>
          <p:nvSpPr>
            <p:cNvPr id="40" name="Oval 3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5644" y="4230292"/>
            <a:ext cx="782868" cy="1273395"/>
            <a:chOff x="2323419" y="4266627"/>
            <a:chExt cx="782868" cy="1273395"/>
          </a:xfrm>
        </p:grpSpPr>
        <p:sp>
          <p:nvSpPr>
            <p:cNvPr id="48" name="Oval 47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18527" y="3091063"/>
            <a:ext cx="543985" cy="866262"/>
            <a:chOff x="2323419" y="4266627"/>
            <a:chExt cx="782868" cy="1273395"/>
          </a:xfrm>
        </p:grpSpPr>
        <p:sp>
          <p:nvSpPr>
            <p:cNvPr id="53" name="Oval 52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62253" y="3091063"/>
            <a:ext cx="543985" cy="866262"/>
            <a:chOff x="2323419" y="4266627"/>
            <a:chExt cx="782868" cy="1273395"/>
          </a:xfrm>
        </p:grpSpPr>
        <p:sp>
          <p:nvSpPr>
            <p:cNvPr id="70" name="Oval 6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19314" y="34810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13600" y="289733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30327" y="315906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22614" y="315624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32782" y="34045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42731" y="28756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62096" y="315350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09604" y="31224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Oval 97"/>
          <p:cNvSpPr/>
          <p:nvPr/>
        </p:nvSpPr>
        <p:spPr>
          <a:xfrm>
            <a:off x="4229213" y="5977468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963925" y="599440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14370" y="57953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90100" y="577843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65035" y="61921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05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98" grpId="0" animBg="1"/>
      <p:bldP spid="99" grpId="0" animBg="1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79429" y="403445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2909" y="5049124"/>
            <a:ext cx="2268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2986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19198633"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2765355"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 rot="18982119"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902068" y="338109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7695" y="288439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34071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97414" y="337883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71" name="Group 70"/>
          <p:cNvGrpSpPr/>
          <p:nvPr/>
        </p:nvGrpSpPr>
        <p:grpSpPr>
          <a:xfrm rot="18982119">
            <a:off x="5249694" y="2937114"/>
            <a:ext cx="1095343" cy="1098078"/>
            <a:chOff x="6275270" y="2943769"/>
            <a:chExt cx="1591272" cy="1569642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100" name="Teardrop 9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ardrop 10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92" name="Teardrop 9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ardrop 9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5797482" y="336896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43109" y="28722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29485" y="28321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92828" y="336670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106" name="Group 105"/>
          <p:cNvGrpSpPr/>
          <p:nvPr/>
        </p:nvGrpSpPr>
        <p:grpSpPr>
          <a:xfrm rot="18982119">
            <a:off x="2948228" y="5631113"/>
            <a:ext cx="1007540" cy="1035915"/>
            <a:chOff x="6181109" y="2866684"/>
            <a:chExt cx="1463708" cy="1480786"/>
          </a:xfrm>
        </p:grpSpPr>
        <p:sp>
          <p:nvSpPr>
            <p:cNvPr id="112" name="Teardrop 111"/>
            <p:cNvSpPr/>
            <p:nvPr/>
          </p:nvSpPr>
          <p:spPr>
            <a:xfrm rot="2789065">
              <a:off x="6200768" y="3692700"/>
              <a:ext cx="635111" cy="674430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/>
            <p:cNvSpPr/>
            <p:nvPr/>
          </p:nvSpPr>
          <p:spPr>
            <a:xfrm rot="8055729">
              <a:off x="6990046" y="2847024"/>
              <a:ext cx="635112" cy="67443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 rot="18982119">
            <a:off x="5034440" y="5636854"/>
            <a:ext cx="1011704" cy="1024928"/>
            <a:chOff x="6318441" y="3130192"/>
            <a:chExt cx="1469760" cy="1465074"/>
          </a:xfrm>
        </p:grpSpPr>
        <p:sp>
          <p:nvSpPr>
            <p:cNvPr id="118" name="Teardrop 117"/>
            <p:cNvSpPr/>
            <p:nvPr/>
          </p:nvSpPr>
          <p:spPr>
            <a:xfrm rot="13455729">
              <a:off x="7144337" y="3130192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/>
            <p:cNvSpPr/>
            <p:nvPr/>
          </p:nvSpPr>
          <p:spPr>
            <a:xfrm rot="18989065">
              <a:off x="6318441" y="3930000"/>
              <a:ext cx="643861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3697111" y="5827889"/>
            <a:ext cx="1607971" cy="31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697111" y="6174595"/>
            <a:ext cx="1607971" cy="350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20349" y="596667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68966" y="534619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73451" y="535979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63230" y="61193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05082" y="61751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02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3" grpId="0"/>
      <p:bldP spid="74" grpId="0"/>
      <p:bldP spid="77" grpId="0"/>
      <p:bldP spid="78" grpId="0"/>
      <p:bldP spid="102" grpId="0"/>
      <p:bldP spid="103" grpId="0"/>
      <p:bldP spid="104" grpId="0"/>
      <p:bldP spid="105" grpId="0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2809</Words>
  <Application>Microsoft Macintosh PowerPoint</Application>
  <PresentationFormat>On-screen Show (4:3)</PresentationFormat>
  <Paragraphs>657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198</cp:revision>
  <dcterms:created xsi:type="dcterms:W3CDTF">2014-09-25T22:54:57Z</dcterms:created>
  <dcterms:modified xsi:type="dcterms:W3CDTF">2020-12-03T15:24:27Z</dcterms:modified>
</cp:coreProperties>
</file>