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78" r:id="rId2"/>
    <p:sldId id="280" r:id="rId3"/>
    <p:sldId id="281" r:id="rId4"/>
    <p:sldId id="283" r:id="rId5"/>
    <p:sldId id="284" r:id="rId6"/>
    <p:sldId id="285" r:id="rId7"/>
    <p:sldId id="286" r:id="rId8"/>
    <p:sldId id="287" r:id="rId9"/>
    <p:sldId id="288" r:id="rId10"/>
    <p:sldId id="289" r:id="rId11"/>
    <p:sldId id="290" r:id="rId12"/>
    <p:sldId id="291" r:id="rId13"/>
    <p:sldId id="292" r:id="rId14"/>
    <p:sldId id="293" r:id="rId15"/>
    <p:sldId id="294" r:id="rId16"/>
    <p:sldId id="295" r:id="rId17"/>
    <p:sldId id="296" r:id="rId18"/>
    <p:sldId id="297" r:id="rId19"/>
    <p:sldId id="298" r:id="rId20"/>
    <p:sldId id="299" r:id="rId21"/>
    <p:sldId id="300" r:id="rId22"/>
    <p:sldId id="302" r:id="rId23"/>
    <p:sldId id="303" r:id="rId24"/>
    <p:sldId id="304" r:id="rId25"/>
    <p:sldId id="306" r:id="rId26"/>
    <p:sldId id="305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DF00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5527" autoAdjust="0"/>
  </p:normalViewPr>
  <p:slideViewPr>
    <p:cSldViewPr snapToGrid="0" snapToObjects="1">
      <p:cViewPr varScale="1">
        <p:scale>
          <a:sx n="90" d="100"/>
          <a:sy n="90" d="100"/>
        </p:scale>
        <p:origin x="216" y="7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B5508F-B9DA-3A4B-92BF-6A4138802024}" type="datetimeFigureOut">
              <a:rPr lang="en-US" smtClean="0"/>
              <a:t>10/22/20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E6FDBA-7020-E442-843C-9E0CA2BD0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4698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355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B4BC-311C-574E-AB1F-5BCC7E00BDAB}" type="datetimeFigureOut">
              <a:rPr lang="en-US" smtClean="0"/>
              <a:pPr/>
              <a:t>10/22/20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E89B-9A3C-9B44-A541-A265C029B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B4BC-311C-574E-AB1F-5BCC7E00BDAB}" type="datetimeFigureOut">
              <a:rPr lang="en-US" smtClean="0"/>
              <a:pPr/>
              <a:t>10/22/20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E89B-9A3C-9B44-A541-A265C029B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B4BC-311C-574E-AB1F-5BCC7E00BDAB}" type="datetimeFigureOut">
              <a:rPr lang="en-US" smtClean="0"/>
              <a:pPr/>
              <a:t>10/22/20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E89B-9A3C-9B44-A541-A265C029B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B4BC-311C-574E-AB1F-5BCC7E00BDAB}" type="datetimeFigureOut">
              <a:rPr lang="en-US" smtClean="0"/>
              <a:pPr/>
              <a:t>10/22/20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E89B-9A3C-9B44-A541-A265C029B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B4BC-311C-574E-AB1F-5BCC7E00BDAB}" type="datetimeFigureOut">
              <a:rPr lang="en-US" smtClean="0"/>
              <a:pPr/>
              <a:t>10/22/20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E89B-9A3C-9B44-A541-A265C029B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B4BC-311C-574E-AB1F-5BCC7E00BDAB}" type="datetimeFigureOut">
              <a:rPr lang="en-US" smtClean="0"/>
              <a:pPr/>
              <a:t>10/22/20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E89B-9A3C-9B44-A541-A265C029B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B4BC-311C-574E-AB1F-5BCC7E00BDAB}" type="datetimeFigureOut">
              <a:rPr lang="en-US" smtClean="0"/>
              <a:pPr/>
              <a:t>10/22/20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E89B-9A3C-9B44-A541-A265C029B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B4BC-311C-574E-AB1F-5BCC7E00BDAB}" type="datetimeFigureOut">
              <a:rPr lang="en-US" smtClean="0"/>
              <a:pPr/>
              <a:t>10/22/20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E89B-9A3C-9B44-A541-A265C029B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B4BC-311C-574E-AB1F-5BCC7E00BDAB}" type="datetimeFigureOut">
              <a:rPr lang="en-US" smtClean="0"/>
              <a:pPr/>
              <a:t>10/22/20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E89B-9A3C-9B44-A541-A265C029B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B4BC-311C-574E-AB1F-5BCC7E00BDAB}" type="datetimeFigureOut">
              <a:rPr lang="en-US" smtClean="0"/>
              <a:pPr/>
              <a:t>10/22/20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E89B-9A3C-9B44-A541-A265C029B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B4BC-311C-574E-AB1F-5BCC7E00BDAB}" type="datetimeFigureOut">
              <a:rPr lang="en-US" smtClean="0"/>
              <a:pPr/>
              <a:t>10/22/20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E89B-9A3C-9B44-A541-A265C029B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F2B4BC-311C-574E-AB1F-5BCC7E00BDAB}" type="datetimeFigureOut">
              <a:rPr lang="en-US" smtClean="0"/>
              <a:pPr/>
              <a:t>10/22/20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CCE89B-9A3C-9B44-A541-A265C029B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034" y="152400"/>
            <a:ext cx="9027242" cy="24370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034" y="6451286"/>
            <a:ext cx="9027242" cy="24470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5" name="Rectangle 1"/>
          <p:cNvSpPr>
            <a:spLocks noChangeArrowheads="1"/>
          </p:cNvSpPr>
          <p:nvPr/>
        </p:nvSpPr>
        <p:spPr bwMode="auto">
          <a:xfrm>
            <a:off x="22869" y="243546"/>
            <a:ext cx="9104312" cy="162982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ctr"/>
            <a:r>
              <a:rPr lang="en-US" sz="4400" dirty="0">
                <a:latin typeface="Times New Roman"/>
                <a:cs typeface="Times New Roman"/>
              </a:rPr>
              <a:t>Quantum Springs</a:t>
            </a:r>
          </a:p>
        </p:txBody>
      </p:sp>
      <p:graphicFrame>
        <p:nvGraphicFramePr>
          <p:cNvPr id="1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0591263"/>
              </p:ext>
            </p:extLst>
          </p:nvPr>
        </p:nvGraphicFramePr>
        <p:xfrm>
          <a:off x="5853154" y="5187289"/>
          <a:ext cx="61959" cy="1514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620" r:id="rId5" imgW="76320" imgH="181080" progId="">
                  <p:embed/>
                </p:oleObj>
              </mc:Choice>
              <mc:Fallback>
                <p:oleObj r:id="rId5" imgW="76320" imgH="18108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3154" y="5187289"/>
                        <a:ext cx="61959" cy="15145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miley Face 5"/>
          <p:cNvSpPr/>
          <p:nvPr/>
        </p:nvSpPr>
        <p:spPr>
          <a:xfrm>
            <a:off x="2006098" y="2379920"/>
            <a:ext cx="2151479" cy="2004922"/>
          </a:xfrm>
          <a:prstGeom prst="smileyFac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miley Face 6"/>
          <p:cNvSpPr/>
          <p:nvPr/>
        </p:nvSpPr>
        <p:spPr>
          <a:xfrm>
            <a:off x="4939218" y="2379920"/>
            <a:ext cx="2151479" cy="2004922"/>
          </a:xfrm>
          <a:prstGeom prst="smileyFac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94043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5.55556E-6 C 0.00625 -5.55556E-6 -0.35833 0.00277 -0.26753 0.00184 C -0.17673 0.00092 0.47778 -0.0051 0.54531 -0.0058 C 0.61285 -0.00649 0.12986 -0.00186 0.1375 -0.00186 C 0.14497 -0.00186 0.66615 -0.00649 0.5908 -0.0058 C 0.51545 -0.0051 -0.22725 0.00092 -0.31423 0.00184 C -0.40121 0.00277 0.06823 -5.55556E-6 0.06875 -5.55556E-6 C 0.06927 -5.55556E-6 -0.35434 0.00207 -0.31128 0.00184 C -0.26823 0.00161 0.29983 -0.00186 0.32761 -0.00186 C 0.35538 -0.00186 -0.18993 0.00207 -0.14462 0.00184 C -0.0993 0.00161 0.52743 -0.00256 0.59948 -0.00394 C 0.67153 -0.00533 0.30486 -0.00556 0.28802 -0.0058 C 0.27118 -0.00603 0.59757 -0.00695 0.49861 -0.0058 C 0.39966 -0.00464 -0.22326 0.00115 -0.30555 0.00184 C -0.38785 0.00254 -0.00625 -5.55556E-6 -3.05556E-6 -5.55556E-6 Z " pathEditMode="relative" ptsTypes="aaaaaaaaaaaaaaa">
                                      <p:cBhvr>
                                        <p:cTn id="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8 -2.96296E-6 C 0.03021 -0.0007 -0.44097 0.00579 -0.39045 0.00602 C -0.33958 0.00625 0.32292 0.00208 0.30417 0.00208 C 0.28542 0.00208 -0.42847 0.00579 -0.50295 0.00602 C -0.57708 0.00625 -0.11875 0.0037 -0.14167 0.00393 C -0.16476 0.00417 -0.65 0.00717 -0.64167 0.00787 C -0.63333 0.00856 -0.13507 0.00787 -0.09201 0.00787 C -0.04913 0.00787 -0.45243 0.00926 -0.38455 0.00787 C -0.31632 0.00648 0.34202 -2.96296E-6 0.31597 -2.96296E-6 C 0.28976 -2.96296E-6 -0.52708 0.00694 -0.54219 0.00787 C -0.55729 0.00879 0.23195 0.00579 0.22535 0.00602 C 0.21875 0.00625 -0.59149 0.01065 -0.58177 0.00972 C -0.57239 0.00879 0.27274 0.00069 0.28229 -2.96296E-6 C 0.29184 -0.0007 -0.45295 0.00532 -0.52482 0.00602 C -0.5967 0.00671 -0.14114 0.00324 -0.14896 0.00393 C -0.15677 0.00463 -0.59618 0.00903 -0.5717 0.00972 C -0.54687 0.01042 -0.03003 0.00069 0.00018 -2.96296E-6 Z " pathEditMode="relative" ptsTypes="aaaaaaaaaaaaaaaaa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Solve the Harmonic Oscillator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t="18782" b="3383"/>
          <a:stretch/>
        </p:blipFill>
        <p:spPr>
          <a:xfrm>
            <a:off x="277508" y="1403958"/>
            <a:ext cx="7862050" cy="5280253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6811050" y="3280860"/>
            <a:ext cx="7241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err="1">
                <a:latin typeface="Times New Roman"/>
                <a:cs typeface="Times New Roman"/>
              </a:rPr>
              <a:t>E</a:t>
            </a:r>
            <a:r>
              <a:rPr lang="en-US" sz="2000" baseline="-25000" dirty="0" err="1">
                <a:latin typeface="Times New Roman"/>
                <a:cs typeface="Times New Roman"/>
              </a:rPr>
              <a:t>v</a:t>
            </a:r>
            <a:r>
              <a:rPr lang="en-US" sz="2000" baseline="-25000" dirty="0">
                <a:latin typeface="Times New Roman"/>
                <a:cs typeface="Times New Roman"/>
              </a:rPr>
              <a:t> = 2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811050" y="3856740"/>
            <a:ext cx="7241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err="1">
                <a:latin typeface="Times New Roman"/>
                <a:cs typeface="Times New Roman"/>
              </a:rPr>
              <a:t>E</a:t>
            </a:r>
            <a:r>
              <a:rPr lang="en-US" sz="2000" baseline="-25000" dirty="0" err="1">
                <a:latin typeface="Times New Roman"/>
                <a:cs typeface="Times New Roman"/>
              </a:rPr>
              <a:t>v</a:t>
            </a:r>
            <a:r>
              <a:rPr lang="en-US" sz="2000" baseline="-25000" dirty="0">
                <a:latin typeface="Times New Roman"/>
                <a:cs typeface="Times New Roman"/>
              </a:rPr>
              <a:t> = 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811050" y="4409250"/>
            <a:ext cx="7241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err="1">
                <a:latin typeface="Times New Roman"/>
                <a:cs typeface="Times New Roman"/>
              </a:rPr>
              <a:t>E</a:t>
            </a:r>
            <a:r>
              <a:rPr lang="en-US" sz="2000" baseline="-25000" dirty="0" err="1">
                <a:latin typeface="Times New Roman"/>
                <a:cs typeface="Times New Roman"/>
              </a:rPr>
              <a:t>v</a:t>
            </a:r>
            <a:r>
              <a:rPr lang="en-US" sz="2000" baseline="-25000" dirty="0">
                <a:latin typeface="Times New Roman"/>
                <a:cs typeface="Times New Roman"/>
              </a:rPr>
              <a:t> = 0</a:t>
            </a:r>
          </a:p>
        </p:txBody>
      </p:sp>
    </p:spTree>
    <p:extLst>
      <p:ext uri="{BB962C8B-B14F-4D97-AF65-F5344CB8AC3E}">
        <p14:creationId xmlns:p14="http://schemas.microsoft.com/office/powerpoint/2010/main" val="11011307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Solve the Harmonic Oscillator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t="16026" b="3518"/>
          <a:stretch/>
        </p:blipFill>
        <p:spPr>
          <a:xfrm>
            <a:off x="249317" y="1190070"/>
            <a:ext cx="7918789" cy="5507510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6811050" y="2692476"/>
            <a:ext cx="7241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err="1">
                <a:latin typeface="Times New Roman"/>
                <a:cs typeface="Times New Roman"/>
              </a:rPr>
              <a:t>E</a:t>
            </a:r>
            <a:r>
              <a:rPr lang="en-US" sz="2000" baseline="-25000" dirty="0" err="1">
                <a:latin typeface="Times New Roman"/>
                <a:cs typeface="Times New Roman"/>
              </a:rPr>
              <a:t>v</a:t>
            </a:r>
            <a:r>
              <a:rPr lang="en-US" sz="2000" baseline="-25000" dirty="0">
                <a:latin typeface="Times New Roman"/>
                <a:cs typeface="Times New Roman"/>
              </a:rPr>
              <a:t> = 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811050" y="3280860"/>
            <a:ext cx="7241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err="1">
                <a:latin typeface="Times New Roman"/>
                <a:cs typeface="Times New Roman"/>
              </a:rPr>
              <a:t>E</a:t>
            </a:r>
            <a:r>
              <a:rPr lang="en-US" sz="2000" baseline="-25000" dirty="0" err="1">
                <a:latin typeface="Times New Roman"/>
                <a:cs typeface="Times New Roman"/>
              </a:rPr>
              <a:t>v</a:t>
            </a:r>
            <a:r>
              <a:rPr lang="en-US" sz="2000" baseline="-25000" dirty="0">
                <a:latin typeface="Times New Roman"/>
                <a:cs typeface="Times New Roman"/>
              </a:rPr>
              <a:t> = 2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811050" y="3856740"/>
            <a:ext cx="7241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err="1">
                <a:latin typeface="Times New Roman"/>
                <a:cs typeface="Times New Roman"/>
              </a:rPr>
              <a:t>E</a:t>
            </a:r>
            <a:r>
              <a:rPr lang="en-US" sz="2000" baseline="-25000" dirty="0" err="1">
                <a:latin typeface="Times New Roman"/>
                <a:cs typeface="Times New Roman"/>
              </a:rPr>
              <a:t>v</a:t>
            </a:r>
            <a:r>
              <a:rPr lang="en-US" sz="2000" baseline="-25000" dirty="0">
                <a:latin typeface="Times New Roman"/>
                <a:cs typeface="Times New Roman"/>
              </a:rPr>
              <a:t> = 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811050" y="4409250"/>
            <a:ext cx="7241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err="1">
                <a:latin typeface="Times New Roman"/>
                <a:cs typeface="Times New Roman"/>
              </a:rPr>
              <a:t>E</a:t>
            </a:r>
            <a:r>
              <a:rPr lang="en-US" sz="2000" baseline="-25000" dirty="0" err="1">
                <a:latin typeface="Times New Roman"/>
                <a:cs typeface="Times New Roman"/>
              </a:rPr>
              <a:t>v</a:t>
            </a:r>
            <a:r>
              <a:rPr lang="en-US" sz="2000" baseline="-25000" dirty="0">
                <a:latin typeface="Times New Roman"/>
                <a:cs typeface="Times New Roman"/>
              </a:rPr>
              <a:t> = 0</a:t>
            </a:r>
          </a:p>
        </p:txBody>
      </p:sp>
    </p:spTree>
    <p:extLst>
      <p:ext uri="{BB962C8B-B14F-4D97-AF65-F5344CB8AC3E}">
        <p14:creationId xmlns:p14="http://schemas.microsoft.com/office/powerpoint/2010/main" val="12177429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Solve the Harmonic Oscillator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t="17823" b="3166"/>
          <a:stretch/>
        </p:blipFill>
        <p:spPr>
          <a:xfrm>
            <a:off x="305468" y="1350485"/>
            <a:ext cx="7809164" cy="5324037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6162886" y="2117202"/>
            <a:ext cx="7241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err="1">
                <a:latin typeface="Times New Roman"/>
                <a:cs typeface="Times New Roman"/>
              </a:rPr>
              <a:t>E</a:t>
            </a:r>
            <a:r>
              <a:rPr lang="en-US" sz="2000" baseline="-25000" dirty="0" err="1">
                <a:latin typeface="Times New Roman"/>
                <a:cs typeface="Times New Roman"/>
              </a:rPr>
              <a:t>v</a:t>
            </a:r>
            <a:r>
              <a:rPr lang="en-US" sz="2000" baseline="-25000" dirty="0">
                <a:latin typeface="Times New Roman"/>
                <a:cs typeface="Times New Roman"/>
              </a:rPr>
              <a:t> = 4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811050" y="2692476"/>
            <a:ext cx="7241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err="1">
                <a:latin typeface="Times New Roman"/>
                <a:cs typeface="Times New Roman"/>
              </a:rPr>
              <a:t>E</a:t>
            </a:r>
            <a:r>
              <a:rPr lang="en-US" sz="2000" baseline="-25000" dirty="0" err="1">
                <a:latin typeface="Times New Roman"/>
                <a:cs typeface="Times New Roman"/>
              </a:rPr>
              <a:t>v</a:t>
            </a:r>
            <a:r>
              <a:rPr lang="en-US" sz="2000" baseline="-25000" dirty="0">
                <a:latin typeface="Times New Roman"/>
                <a:cs typeface="Times New Roman"/>
              </a:rPr>
              <a:t> = 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811050" y="3280860"/>
            <a:ext cx="7241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err="1">
                <a:latin typeface="Times New Roman"/>
                <a:cs typeface="Times New Roman"/>
              </a:rPr>
              <a:t>E</a:t>
            </a:r>
            <a:r>
              <a:rPr lang="en-US" sz="2000" baseline="-25000" dirty="0" err="1">
                <a:latin typeface="Times New Roman"/>
                <a:cs typeface="Times New Roman"/>
              </a:rPr>
              <a:t>v</a:t>
            </a:r>
            <a:r>
              <a:rPr lang="en-US" sz="2000" baseline="-25000" dirty="0">
                <a:latin typeface="Times New Roman"/>
                <a:cs typeface="Times New Roman"/>
              </a:rPr>
              <a:t> = 2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811050" y="3856740"/>
            <a:ext cx="7241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err="1">
                <a:latin typeface="Times New Roman"/>
                <a:cs typeface="Times New Roman"/>
              </a:rPr>
              <a:t>E</a:t>
            </a:r>
            <a:r>
              <a:rPr lang="en-US" sz="2000" baseline="-25000" dirty="0" err="1">
                <a:latin typeface="Times New Roman"/>
                <a:cs typeface="Times New Roman"/>
              </a:rPr>
              <a:t>v</a:t>
            </a:r>
            <a:r>
              <a:rPr lang="en-US" sz="2000" baseline="-25000" dirty="0">
                <a:latin typeface="Times New Roman"/>
                <a:cs typeface="Times New Roman"/>
              </a:rPr>
              <a:t> = 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811050" y="4409250"/>
            <a:ext cx="7241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err="1">
                <a:latin typeface="Times New Roman"/>
                <a:cs typeface="Times New Roman"/>
              </a:rPr>
              <a:t>E</a:t>
            </a:r>
            <a:r>
              <a:rPr lang="en-US" sz="2000" baseline="-25000" dirty="0" err="1">
                <a:latin typeface="Times New Roman"/>
                <a:cs typeface="Times New Roman"/>
              </a:rPr>
              <a:t>v</a:t>
            </a:r>
            <a:r>
              <a:rPr lang="en-US" sz="2000" baseline="-25000" dirty="0">
                <a:latin typeface="Times New Roman"/>
                <a:cs typeface="Times New Roman"/>
              </a:rPr>
              <a:t> = 0</a:t>
            </a:r>
          </a:p>
        </p:txBody>
      </p:sp>
    </p:spTree>
    <p:extLst>
      <p:ext uri="{BB962C8B-B14F-4D97-AF65-F5344CB8AC3E}">
        <p14:creationId xmlns:p14="http://schemas.microsoft.com/office/powerpoint/2010/main" val="16673266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Solve the Harmonic Oscillator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t="18595" b="3681"/>
          <a:stretch/>
        </p:blipFill>
        <p:spPr>
          <a:xfrm>
            <a:off x="265365" y="1417325"/>
            <a:ext cx="7916110" cy="5210429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6162886" y="1537956"/>
            <a:ext cx="7241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err="1">
                <a:latin typeface="Times New Roman"/>
                <a:cs typeface="Times New Roman"/>
              </a:rPr>
              <a:t>E</a:t>
            </a:r>
            <a:r>
              <a:rPr lang="en-US" sz="2000" baseline="-25000" dirty="0" err="1">
                <a:latin typeface="Times New Roman"/>
                <a:cs typeface="Times New Roman"/>
              </a:rPr>
              <a:t>v</a:t>
            </a:r>
            <a:r>
              <a:rPr lang="en-US" sz="2000" baseline="-25000" dirty="0">
                <a:latin typeface="Times New Roman"/>
                <a:cs typeface="Times New Roman"/>
              </a:rPr>
              <a:t> = 5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523877" y="3721904"/>
            <a:ext cx="13369" cy="45488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4537246" y="4322898"/>
            <a:ext cx="13369" cy="45488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4507838" y="3183954"/>
            <a:ext cx="13369" cy="45488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4475760" y="2587746"/>
            <a:ext cx="13369" cy="45488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4469075" y="2018274"/>
            <a:ext cx="13369" cy="45488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508871" y="4328381"/>
            <a:ext cx="11242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ymbol" charset="2"/>
                <a:cs typeface="Symbol" charset="2"/>
              </a:rPr>
              <a:t>D</a:t>
            </a:r>
            <a:r>
              <a:rPr lang="en-US" sz="2000" dirty="0">
                <a:latin typeface="Times New Roman"/>
                <a:cs typeface="Times New Roman"/>
              </a:rPr>
              <a:t>E = </a:t>
            </a:r>
            <a:r>
              <a:rPr lang="en-US" sz="2000" i="1" dirty="0" err="1">
                <a:latin typeface="Times New Roman"/>
                <a:cs typeface="Times New Roman"/>
              </a:rPr>
              <a:t>ħ</a:t>
            </a:r>
            <a:r>
              <a:rPr lang="en-US" sz="2000" i="1" dirty="0" err="1">
                <a:latin typeface="Symbol" charset="2"/>
                <a:cs typeface="Symbol" charset="2"/>
              </a:rPr>
              <a:t>w</a:t>
            </a:r>
            <a:endParaRPr lang="en-US" sz="2000" i="1" dirty="0">
              <a:latin typeface="Symbol" charset="2"/>
              <a:cs typeface="Symbol" charset="2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500855" y="3718805"/>
            <a:ext cx="11242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ymbol" charset="2"/>
                <a:cs typeface="Symbol" charset="2"/>
              </a:rPr>
              <a:t>D</a:t>
            </a:r>
            <a:r>
              <a:rPr lang="en-US" sz="2000" dirty="0">
                <a:latin typeface="Times New Roman"/>
                <a:cs typeface="Times New Roman"/>
              </a:rPr>
              <a:t>E = </a:t>
            </a:r>
            <a:r>
              <a:rPr lang="en-US" sz="2000" i="1" dirty="0" err="1">
                <a:latin typeface="Times New Roman"/>
                <a:cs typeface="Times New Roman"/>
              </a:rPr>
              <a:t>ħ</a:t>
            </a:r>
            <a:r>
              <a:rPr lang="en-US" sz="2000" i="1" dirty="0" err="1">
                <a:latin typeface="Symbol" charset="2"/>
                <a:cs typeface="Symbol" charset="2"/>
              </a:rPr>
              <a:t>w</a:t>
            </a:r>
            <a:endParaRPr lang="en-US" sz="2000" i="1" dirty="0">
              <a:latin typeface="Symbol" charset="2"/>
              <a:cs typeface="Symbol" charset="2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519575" y="3176069"/>
            <a:ext cx="11242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ymbol" charset="2"/>
                <a:cs typeface="Symbol" charset="2"/>
              </a:rPr>
              <a:t>D</a:t>
            </a:r>
            <a:r>
              <a:rPr lang="en-US" sz="2000" dirty="0">
                <a:latin typeface="Times New Roman"/>
                <a:cs typeface="Times New Roman"/>
              </a:rPr>
              <a:t>E = </a:t>
            </a:r>
            <a:r>
              <a:rPr lang="en-US" sz="2000" i="1" dirty="0" err="1">
                <a:latin typeface="Times New Roman"/>
                <a:cs typeface="Times New Roman"/>
              </a:rPr>
              <a:t>ħ</a:t>
            </a:r>
            <a:r>
              <a:rPr lang="en-US" sz="2000" i="1" dirty="0" err="1">
                <a:latin typeface="Symbol" charset="2"/>
                <a:cs typeface="Symbol" charset="2"/>
              </a:rPr>
              <a:t>w</a:t>
            </a:r>
            <a:endParaRPr lang="en-US" sz="2000" i="1" dirty="0">
              <a:latin typeface="Symbol" charset="2"/>
              <a:cs typeface="Symbol" charset="2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524927" y="2593229"/>
            <a:ext cx="11242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ymbol" charset="2"/>
                <a:cs typeface="Symbol" charset="2"/>
              </a:rPr>
              <a:t>D</a:t>
            </a:r>
            <a:r>
              <a:rPr lang="en-US" sz="2000" dirty="0">
                <a:latin typeface="Times New Roman"/>
                <a:cs typeface="Times New Roman"/>
              </a:rPr>
              <a:t>E = </a:t>
            </a:r>
            <a:r>
              <a:rPr lang="en-US" sz="2000" i="1" dirty="0" err="1">
                <a:latin typeface="Times New Roman"/>
                <a:cs typeface="Times New Roman"/>
              </a:rPr>
              <a:t>ħ</a:t>
            </a:r>
            <a:r>
              <a:rPr lang="en-US" sz="2000" i="1" dirty="0" err="1">
                <a:latin typeface="Symbol" charset="2"/>
                <a:cs typeface="Symbol" charset="2"/>
              </a:rPr>
              <a:t>w</a:t>
            </a:r>
            <a:endParaRPr lang="en-US" sz="2000" i="1" dirty="0">
              <a:latin typeface="Symbol" charset="2"/>
              <a:cs typeface="Symbol" charset="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530279" y="2063861"/>
            <a:ext cx="11242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ymbol" charset="2"/>
                <a:cs typeface="Symbol" charset="2"/>
              </a:rPr>
              <a:t>D</a:t>
            </a:r>
            <a:r>
              <a:rPr lang="en-US" sz="2000" dirty="0">
                <a:latin typeface="Times New Roman"/>
                <a:cs typeface="Times New Roman"/>
              </a:rPr>
              <a:t>E = </a:t>
            </a:r>
            <a:r>
              <a:rPr lang="en-US" sz="2000" i="1" dirty="0" err="1">
                <a:latin typeface="Times New Roman"/>
                <a:cs typeface="Times New Roman"/>
              </a:rPr>
              <a:t>ħ</a:t>
            </a:r>
            <a:r>
              <a:rPr lang="en-US" sz="2000" i="1" dirty="0" err="1">
                <a:latin typeface="Symbol" charset="2"/>
                <a:cs typeface="Symbol" charset="2"/>
              </a:rPr>
              <a:t>w</a:t>
            </a:r>
            <a:endParaRPr lang="en-US" sz="2000" i="1" dirty="0">
              <a:latin typeface="Symbol" charset="2"/>
              <a:cs typeface="Symbol" charset="2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162886" y="2117202"/>
            <a:ext cx="7241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err="1">
                <a:latin typeface="Times New Roman"/>
                <a:cs typeface="Times New Roman"/>
              </a:rPr>
              <a:t>E</a:t>
            </a:r>
            <a:r>
              <a:rPr lang="en-US" sz="2000" baseline="-25000" dirty="0" err="1">
                <a:latin typeface="Times New Roman"/>
                <a:cs typeface="Times New Roman"/>
              </a:rPr>
              <a:t>v</a:t>
            </a:r>
            <a:r>
              <a:rPr lang="en-US" sz="2000" baseline="-25000" dirty="0">
                <a:latin typeface="Times New Roman"/>
                <a:cs typeface="Times New Roman"/>
              </a:rPr>
              <a:t> = 4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811050" y="2692476"/>
            <a:ext cx="7241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err="1">
                <a:latin typeface="Times New Roman"/>
                <a:cs typeface="Times New Roman"/>
              </a:rPr>
              <a:t>E</a:t>
            </a:r>
            <a:r>
              <a:rPr lang="en-US" sz="2000" baseline="-25000" dirty="0" err="1">
                <a:latin typeface="Times New Roman"/>
                <a:cs typeface="Times New Roman"/>
              </a:rPr>
              <a:t>v</a:t>
            </a:r>
            <a:r>
              <a:rPr lang="en-US" sz="2000" baseline="-25000" dirty="0">
                <a:latin typeface="Times New Roman"/>
                <a:cs typeface="Times New Roman"/>
              </a:rPr>
              <a:t> = 3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811050" y="3280860"/>
            <a:ext cx="7241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err="1">
                <a:latin typeface="Times New Roman"/>
                <a:cs typeface="Times New Roman"/>
              </a:rPr>
              <a:t>E</a:t>
            </a:r>
            <a:r>
              <a:rPr lang="en-US" sz="2000" baseline="-25000" dirty="0" err="1">
                <a:latin typeface="Times New Roman"/>
                <a:cs typeface="Times New Roman"/>
              </a:rPr>
              <a:t>v</a:t>
            </a:r>
            <a:r>
              <a:rPr lang="en-US" sz="2000" baseline="-25000" dirty="0">
                <a:latin typeface="Times New Roman"/>
                <a:cs typeface="Times New Roman"/>
              </a:rPr>
              <a:t> = 2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811050" y="3856740"/>
            <a:ext cx="7241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err="1">
                <a:latin typeface="Times New Roman"/>
                <a:cs typeface="Times New Roman"/>
              </a:rPr>
              <a:t>E</a:t>
            </a:r>
            <a:r>
              <a:rPr lang="en-US" sz="2000" baseline="-25000" dirty="0" err="1">
                <a:latin typeface="Times New Roman"/>
                <a:cs typeface="Times New Roman"/>
              </a:rPr>
              <a:t>v</a:t>
            </a:r>
            <a:r>
              <a:rPr lang="en-US" sz="2000" baseline="-25000" dirty="0">
                <a:latin typeface="Times New Roman"/>
                <a:cs typeface="Times New Roman"/>
              </a:rPr>
              <a:t> = 1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811050" y="4409250"/>
            <a:ext cx="7241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err="1">
                <a:latin typeface="Times New Roman"/>
                <a:cs typeface="Times New Roman"/>
              </a:rPr>
              <a:t>E</a:t>
            </a:r>
            <a:r>
              <a:rPr lang="en-US" sz="2000" baseline="-25000" dirty="0" err="1">
                <a:latin typeface="Times New Roman"/>
                <a:cs typeface="Times New Roman"/>
              </a:rPr>
              <a:t>v</a:t>
            </a:r>
            <a:r>
              <a:rPr lang="en-US" sz="2000" baseline="-25000" dirty="0">
                <a:latin typeface="Times New Roman"/>
                <a:cs typeface="Times New Roman"/>
              </a:rPr>
              <a:t> = 0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/>
          <a:srcRect/>
          <a:stretch/>
        </p:blipFill>
        <p:spPr>
          <a:xfrm>
            <a:off x="6238215" y="5869915"/>
            <a:ext cx="1938689" cy="68916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296531" y="6505612"/>
            <a:ext cx="1934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v = {0, 1, 2, 3, …}</a:t>
            </a:r>
          </a:p>
        </p:txBody>
      </p:sp>
    </p:spTree>
    <p:extLst>
      <p:ext uri="{BB962C8B-B14F-4D97-AF65-F5344CB8AC3E}">
        <p14:creationId xmlns:p14="http://schemas.microsoft.com/office/powerpoint/2010/main" val="1605585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  <p:bldP spid="32" grpId="0"/>
      <p:bldP spid="33" grpId="0"/>
      <p:bldP spid="34" grpId="0"/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Solve the Harmonic Oscillator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t="12160"/>
          <a:stretch/>
        </p:blipFill>
        <p:spPr>
          <a:xfrm>
            <a:off x="1562100" y="1457158"/>
            <a:ext cx="6019800" cy="456264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843606" y="6124160"/>
            <a:ext cx="159651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GB" sz="2000" dirty="0">
                <a:solidFill>
                  <a:srgbClr val="000000"/>
                </a:solidFill>
                <a:latin typeface="Times New Roman" pitchFamily="18" charset="0"/>
              </a:rPr>
              <a:t>Ground State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939230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Solve the Harmonic Oscillator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t="12418"/>
          <a:stretch/>
        </p:blipFill>
        <p:spPr>
          <a:xfrm>
            <a:off x="1562100" y="1470526"/>
            <a:ext cx="6019800" cy="454927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656446" y="6124160"/>
            <a:ext cx="213391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GB" sz="2000" dirty="0">
                <a:solidFill>
                  <a:srgbClr val="000000"/>
                </a:solidFill>
                <a:latin typeface="Times New Roman" pitchFamily="18" charset="0"/>
              </a:rPr>
              <a:t>First Excited State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092497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Solve the Harmonic Oscillator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t="13190"/>
          <a:stretch/>
        </p:blipFill>
        <p:spPr>
          <a:xfrm>
            <a:off x="1562100" y="1510632"/>
            <a:ext cx="6019800" cy="450916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656446" y="6124160"/>
            <a:ext cx="23647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>
                <a:solidFill>
                  <a:srgbClr val="000000"/>
                </a:solidFill>
                <a:latin typeface="Times New Roman" pitchFamily="18" charset="0"/>
              </a:rPr>
              <a:t>Second Excited State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379856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Solve the Harmonic Oscillator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t="12933"/>
          <a:stretch/>
        </p:blipFill>
        <p:spPr>
          <a:xfrm>
            <a:off x="1562100" y="1497262"/>
            <a:ext cx="6019800" cy="452253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656446" y="6124160"/>
            <a:ext cx="2236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GB" sz="2000" dirty="0">
                <a:solidFill>
                  <a:srgbClr val="000000"/>
                </a:solidFill>
                <a:latin typeface="Times New Roman" pitchFamily="18" charset="0"/>
              </a:rPr>
              <a:t>Third Excited State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379856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Solve the Harmonic Oscillator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t="11904"/>
          <a:stretch/>
        </p:blipFill>
        <p:spPr>
          <a:xfrm>
            <a:off x="1562100" y="1443788"/>
            <a:ext cx="6019800" cy="457601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656446" y="6124160"/>
            <a:ext cx="235192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GB" sz="2000" dirty="0">
                <a:solidFill>
                  <a:srgbClr val="000000"/>
                </a:solidFill>
                <a:latin typeface="Times New Roman" pitchFamily="18" charset="0"/>
              </a:rPr>
              <a:t>Fourth Excited State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379856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Solve the Harmonic Oscillator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t="17051"/>
          <a:stretch/>
        </p:blipFill>
        <p:spPr>
          <a:xfrm>
            <a:off x="1562100" y="1711158"/>
            <a:ext cx="6019800" cy="430864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656446" y="6124160"/>
            <a:ext cx="215956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GB" sz="2000" dirty="0">
                <a:solidFill>
                  <a:srgbClr val="000000"/>
                </a:solidFill>
                <a:latin typeface="Times New Roman" pitchFamily="18" charset="0"/>
              </a:rPr>
              <a:t>Fifth Excited State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5247287" y="1243542"/>
            <a:ext cx="37112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GB" sz="2000" b="1" dirty="0">
                <a:solidFill>
                  <a:srgbClr val="000000"/>
                </a:solidFill>
                <a:latin typeface="Times New Roman" pitchFamily="18" charset="0"/>
              </a:rPr>
              <a:t># nodes, harmonic oscillator </a:t>
            </a:r>
            <a:r>
              <a:rPr lang="en-GB" sz="2000" dirty="0">
                <a:solidFill>
                  <a:srgbClr val="000000"/>
                </a:solidFill>
                <a:latin typeface="Times New Roman" pitchFamily="18" charset="0"/>
              </a:rPr>
              <a:t>= v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03950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Harmonic Oscillator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314449"/>
            <a:ext cx="8686800" cy="214797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Our next model is the quantum mechanics version of a spring: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Serves as a good model of a vibrating (diatomic) molecule 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81000" y="3686008"/>
            <a:ext cx="8686800" cy="214797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The simplest model is a </a:t>
            </a:r>
            <a:r>
              <a:rPr lang="en-GB" sz="3200" b="1" dirty="0">
                <a:solidFill>
                  <a:srgbClr val="000000"/>
                </a:solidFill>
                <a:latin typeface="Times New Roman" pitchFamily="18" charset="0"/>
              </a:rPr>
              <a:t>harmonic oscillator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: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3195049" y="5178927"/>
            <a:ext cx="203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miley Face 12"/>
          <p:cNvSpPr/>
          <p:nvPr/>
        </p:nvSpPr>
        <p:spPr>
          <a:xfrm>
            <a:off x="4831434" y="4826341"/>
            <a:ext cx="775366" cy="708185"/>
          </a:xfrm>
          <a:prstGeom prst="smileyFac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miley Face 13"/>
          <p:cNvSpPr/>
          <p:nvPr/>
        </p:nvSpPr>
        <p:spPr>
          <a:xfrm>
            <a:off x="2847478" y="4826341"/>
            <a:ext cx="775366" cy="708185"/>
          </a:xfrm>
          <a:prstGeom prst="smileyFac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8313" y="5708984"/>
            <a:ext cx="1906372" cy="948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103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4.07407E-6 C -0.0257 4.07407E-6 -0.05139 4.07407E-6 -0.04393 4.07407E-6 C -0.03646 4.07407E-6 0.04548 4.07407E-6 0.04531 4.07407E-6 C 0.04514 4.07407E-6 -0.04532 4.07407E-6 -0.04532 4.07407E-6 C -0.04532 4.07407E-6 0.04531 4.07407E-6 0.04531 4.07407E-6 C 0.04531 4.07407E-6 -0.04532 4.07407E-6 -0.04532 4.07407E-6 C -0.04532 4.07407E-6 0.04531 4.07407E-6 0.04531 4.07407E-6 C 0.04531 4.07407E-6 -0.04514 4.07407E-6 -0.04532 4.07407E-6 C -0.04549 4.07407E-6 0.04444 4.07407E-6 0.04392 4.07407E-6 C 0.0434 4.07407E-6 -0.04879 4.07407E-6 -0.04827 4.07407E-6 C -0.04775 4.07407E-6 0.0467 4.07407E-6 0.04687 4.07407E-6 C 0.04705 4.07407E-6 -0.04688 4.07407E-6 -0.0467 4.07407E-6 C -0.04653 4.07407E-6 0.04826 -0.00023 0.04826 4.07407E-6 C 0.04826 0.00023 -0.0467 -0.00185 -0.0467 -0.00185 C -0.0467 -0.00185 0.04757 4.07407E-6 0.04826 4.07407E-6 C 0.04896 4.07407E-6 -0.04184 -0.00162 -0.04236 -0.00185 C -0.04288 -0.00208 0.04548 -0.00185 0.04531 -0.00185 C 0.04514 -0.00185 -0.04393 -0.00162 -0.04393 -0.00185 C -0.04393 -0.00208 0.04531 4.07407E-6 0.04531 4.07407E-6 C 0.04531 4.07407E-6 -0.04375 -0.00185 -0.04393 -0.00185 C -0.0441 -0.00185 0.02934 -0.00023 0.04392 4.07407E-6 " pathEditMode="relative" ptsTypes="aaaaaaaaaaaaaaaaaaaaA">
                                      <p:cBhvr>
                                        <p:cTn id="22" dur="3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7.40741E-7 C 0.02552 7.40741E-7 0.05104 7.40741E-7 0.04392 7.40741E-7 C 0.03681 7.40741E-7 -0.04236 -0.00023 -0.04236 7.40741E-7 C -0.04236 0.00023 0.0441 -0.00231 0.04392 -0.00208 C 0.04375 -0.00185 -0.0441 0.00209 -0.04392 0.00186 C -0.04375 0.00162 0.04514 -0.00324 0.04531 -0.00393 C 0.04549 -0.00463 -0.04219 -0.00208 -0.04236 -0.00208 C -0.04254 -0.00208 0.04444 -0.00463 0.04392 -0.00393 C 0.0434 -0.00324 -0.04462 0.00162 -0.04531 0.00186 C -0.04601 0.00209 0.03941 -0.00231 0.03941 -0.00208 C 0.03941 -0.00185 -0.04601 0.00023 -0.04531 7.40741E-7 C -0.04462 -0.00023 0.04392 -0.00393 0.04392 -0.00393 C 0.04392 -0.00393 -0.04479 7.40741E-7 -0.04531 7.40741E-7 C -0.04583 7.40741E-7 0.04115 -0.00393 0.04097 -0.00393 C 0.0408 -0.00393 -0.04688 0.00023 -0.04688 7.40741E-7 C -0.04688 -0.00023 0.04097 -0.00231 0.04097 -0.00208 C 0.04097 -0.00185 -0.04705 -0.00208 -0.04688 -0.00208 C -0.0467 -0.00208 0.04236 -0.00208 0.04236 -0.00208 C 0.04236 -0.00208 -0.04688 -0.00185 -0.04688 -0.00208 C -0.04688 -0.00231 0.04219 -0.00023 0.04236 7.40741E-7 C 0.04253 0.00023 -0.00139 7.40741E-7 -0.04531 7.40741E-7 " pathEditMode="relative" ptsTypes="aaaaaaaaaaaaaaaaaaaaA">
                                      <p:cBhvr>
                                        <p:cTn id="24" dur="3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3" grpId="0" animBg="1"/>
      <p:bldP spid="13" grpId="1" animBg="1"/>
      <p:bldP spid="14" grpId="0" animBg="1"/>
      <p:bldP spid="14" grpId="1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err="1">
                <a:solidFill>
                  <a:srgbClr val="000000"/>
                </a:solidFill>
                <a:latin typeface="Times New Roman" pitchFamily="18" charset="0"/>
              </a:rPr>
              <a:t>Anharmonic</a:t>
            </a: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 Oscillator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314449"/>
            <a:ext cx="8686800" cy="214797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Real bonds break if they are stretched enough.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Harmonic oscillator does not account for this!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A more realistic potential should look like: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t="8047" b="4453"/>
          <a:stretch/>
        </p:blipFill>
        <p:spPr>
          <a:xfrm>
            <a:off x="1189787" y="2927685"/>
            <a:ext cx="6055895" cy="3890211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2860851" y="4697655"/>
            <a:ext cx="3769886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121622" y="3761037"/>
            <a:ext cx="23391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GB" sz="2000" dirty="0">
                <a:solidFill>
                  <a:srgbClr val="000000"/>
                </a:solidFill>
                <a:latin typeface="Times New Roman" pitchFamily="18" charset="0"/>
              </a:rPr>
              <a:t>Energetic asymptote</a:t>
            </a:r>
            <a:endParaRPr lang="en-US" sz="2000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4973053" y="4121043"/>
            <a:ext cx="347579" cy="5365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6428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err="1">
                <a:solidFill>
                  <a:srgbClr val="000000"/>
                </a:solidFill>
                <a:latin typeface="Times New Roman" pitchFamily="18" charset="0"/>
              </a:rPr>
              <a:t>Anharmonic</a:t>
            </a: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 Oscillator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461497"/>
            <a:ext cx="8686800" cy="335113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Unfortunately the exact equation for </a:t>
            </a:r>
            <a:r>
              <a:rPr lang="en-GB" sz="4000" dirty="0" err="1">
                <a:solidFill>
                  <a:srgbClr val="000000"/>
                </a:solidFill>
                <a:latin typeface="Times New Roman" pitchFamily="18" charset="0"/>
              </a:rPr>
              <a:t>anharmonic</a:t>
            </a: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GB" sz="4000" i="1" dirty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GB" sz="4000" i="1" dirty="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) contains an infinite number of terms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600" dirty="0">
                <a:solidFill>
                  <a:srgbClr val="000000"/>
                </a:solidFill>
                <a:latin typeface="Times New Roman" pitchFamily="18" charset="0"/>
              </a:rPr>
              <a:t>We will use a close approximation which has a closed form: the </a:t>
            </a:r>
            <a:r>
              <a:rPr lang="en-GB" sz="3600" b="1" dirty="0">
                <a:solidFill>
                  <a:srgbClr val="000000"/>
                </a:solidFill>
                <a:latin typeface="Times New Roman" pitchFamily="18" charset="0"/>
              </a:rPr>
              <a:t>Morse potential</a:t>
            </a:r>
          </a:p>
        </p:txBody>
      </p:sp>
    </p:spTree>
    <p:extLst>
      <p:ext uri="{BB962C8B-B14F-4D97-AF65-F5344CB8AC3E}">
        <p14:creationId xmlns:p14="http://schemas.microsoft.com/office/powerpoint/2010/main" val="33322811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err="1">
                <a:solidFill>
                  <a:srgbClr val="000000"/>
                </a:solidFill>
                <a:latin typeface="Times New Roman" pitchFamily="18" charset="0"/>
              </a:rPr>
              <a:t>Anharmonic</a:t>
            </a: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 Oscillator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14" y="1564109"/>
            <a:ext cx="4598340" cy="394836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4950" y="1564100"/>
            <a:ext cx="4630266" cy="3975777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H="1" flipV="1">
            <a:off x="1564110" y="4411580"/>
            <a:ext cx="2433052" cy="1417052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3997162" y="4411580"/>
            <a:ext cx="1657680" cy="1417052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2045368" y="4411580"/>
            <a:ext cx="1951794" cy="1417052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3997162" y="4451684"/>
            <a:ext cx="2887575" cy="1376948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937014" y="5801896"/>
            <a:ext cx="70755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/>
                <a:cs typeface="Times New Roman"/>
              </a:rPr>
              <a:t>Wave function dies off quickly when it gets past the potential walls</a:t>
            </a:r>
            <a:r>
              <a:rPr lang="en-US" dirty="0"/>
              <a:t>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824150" y="1234872"/>
            <a:ext cx="18173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Ground State</a:t>
            </a:r>
            <a:endParaRPr lang="en-US" sz="2400" dirty="0"/>
          </a:p>
        </p:txBody>
      </p:sp>
      <p:sp>
        <p:nvSpPr>
          <p:cNvPr id="15" name="Rectangle 14"/>
          <p:cNvSpPr/>
          <p:nvPr/>
        </p:nvSpPr>
        <p:spPr>
          <a:xfrm>
            <a:off x="2328684" y="6350279"/>
            <a:ext cx="398097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GB" sz="2000" b="1" dirty="0">
                <a:solidFill>
                  <a:srgbClr val="000000"/>
                </a:solidFill>
                <a:latin typeface="Times New Roman" pitchFamily="18" charset="0"/>
              </a:rPr>
              <a:t># nodes, </a:t>
            </a:r>
            <a:r>
              <a:rPr lang="en-GB" sz="2000" b="1" dirty="0" err="1">
                <a:solidFill>
                  <a:srgbClr val="000000"/>
                </a:solidFill>
                <a:latin typeface="Times New Roman" pitchFamily="18" charset="0"/>
              </a:rPr>
              <a:t>anharmonic</a:t>
            </a:r>
            <a:r>
              <a:rPr lang="en-GB" sz="2000" b="1" dirty="0">
                <a:solidFill>
                  <a:srgbClr val="000000"/>
                </a:solidFill>
                <a:latin typeface="Times New Roman" pitchFamily="18" charset="0"/>
              </a:rPr>
              <a:t> oscillator </a:t>
            </a:r>
            <a:r>
              <a:rPr lang="en-GB" sz="2000" dirty="0">
                <a:solidFill>
                  <a:srgbClr val="000000"/>
                </a:solidFill>
                <a:latin typeface="Times New Roman" pitchFamily="18" charset="0"/>
              </a:rPr>
              <a:t>= v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80841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err="1">
                <a:solidFill>
                  <a:srgbClr val="000000"/>
                </a:solidFill>
                <a:latin typeface="Times New Roman" pitchFamily="18" charset="0"/>
              </a:rPr>
              <a:t>Anharmonic</a:t>
            </a: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 Oscillator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1738" y="1818374"/>
            <a:ext cx="4483581" cy="384982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086" y="1805006"/>
            <a:ext cx="4483582" cy="384982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522023" y="1267236"/>
            <a:ext cx="24584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First Excited State</a:t>
            </a:r>
            <a:endParaRPr lang="en-US" sz="2400" dirty="0"/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6764421" y="4598737"/>
            <a:ext cx="1283368" cy="14304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051372" y="5962318"/>
            <a:ext cx="404394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Note how </a:t>
            </a:r>
            <a:r>
              <a:rPr lang="en-GB" sz="2400" dirty="0" err="1">
                <a:solidFill>
                  <a:srgbClr val="000000"/>
                </a:solidFill>
                <a:latin typeface="Times New Roman" pitchFamily="18" charset="0"/>
              </a:rPr>
              <a:t>anharmonic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 wave functions are asymmetric</a:t>
            </a:r>
            <a:endParaRPr lang="en-US" sz="2400" dirty="0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6328027" y="3013244"/>
            <a:ext cx="1719762" cy="30159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7583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err="1">
                <a:solidFill>
                  <a:srgbClr val="000000"/>
                </a:solidFill>
                <a:latin typeface="Times New Roman" pitchFamily="18" charset="0"/>
              </a:rPr>
              <a:t>Anharmonic</a:t>
            </a: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 Oscillator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16023" t="29597" r="7806" b="23525"/>
          <a:stretch/>
        </p:blipFill>
        <p:spPr>
          <a:xfrm>
            <a:off x="103718" y="1243542"/>
            <a:ext cx="5828632" cy="502105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231248" y="1862207"/>
            <a:ext cx="2864071" cy="3108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/>
                <a:cs typeface="Times New Roman"/>
              </a:rPr>
              <a:t>A energy increases toward the asymptote, eigenvalues of the </a:t>
            </a:r>
            <a:r>
              <a:rPr lang="en-US" sz="2800" dirty="0" err="1">
                <a:latin typeface="Times New Roman"/>
                <a:cs typeface="Times New Roman"/>
              </a:rPr>
              <a:t>anharmonic</a:t>
            </a:r>
            <a:r>
              <a:rPr lang="en-US" sz="2800" dirty="0">
                <a:latin typeface="Times New Roman"/>
                <a:cs typeface="Times New Roman"/>
              </a:rPr>
              <a:t> oscillator get closer and closer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2332477" y="3293970"/>
            <a:ext cx="3769886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3593248" y="2357352"/>
            <a:ext cx="23391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GB" sz="2000" dirty="0">
                <a:solidFill>
                  <a:srgbClr val="000000"/>
                </a:solidFill>
                <a:latin typeface="Times New Roman" pitchFamily="18" charset="0"/>
              </a:rPr>
              <a:t>Energetic asymptote</a:t>
            </a:r>
            <a:endParaRPr lang="en-US" sz="2000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4444679" y="2717358"/>
            <a:ext cx="347579" cy="5365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6102363" y="3529264"/>
            <a:ext cx="0" cy="22325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41633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err="1">
                <a:solidFill>
                  <a:srgbClr val="000000"/>
                </a:solidFill>
                <a:latin typeface="Times New Roman" pitchFamily="18" charset="0"/>
              </a:rPr>
              <a:t>Anharmonic</a:t>
            </a: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 Oscillator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48" y="1083125"/>
            <a:ext cx="4701674" cy="546740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1661" y="1056389"/>
            <a:ext cx="4576811" cy="546740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429183" y="6324215"/>
            <a:ext cx="257258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GB" sz="2000" dirty="0">
                <a:solidFill>
                  <a:srgbClr val="000000"/>
                </a:solidFill>
                <a:latin typeface="Times New Roman" pitchFamily="18" charset="0"/>
              </a:rPr>
              <a:t>Bond almost broken…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030534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err="1">
                <a:solidFill>
                  <a:srgbClr val="000000"/>
                </a:solidFill>
                <a:latin typeface="Times New Roman" pitchFamily="18" charset="0"/>
              </a:rPr>
              <a:t>Anharmonic</a:t>
            </a: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 Oscillator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00" y="1163051"/>
            <a:ext cx="4729496" cy="536073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5823" y="1243542"/>
            <a:ext cx="4729496" cy="521340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440933" y="2958931"/>
            <a:ext cx="23391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GB" sz="2000" dirty="0">
                <a:solidFill>
                  <a:srgbClr val="000000"/>
                </a:solidFill>
                <a:latin typeface="Times New Roman" pitchFamily="18" charset="0"/>
              </a:rPr>
              <a:t>Energetic asymptote</a:t>
            </a:r>
            <a:endParaRPr lang="en-US" sz="2000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1711158" y="3359041"/>
            <a:ext cx="922421" cy="4108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3929698" y="6324215"/>
            <a:ext cx="161066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GB" sz="2000" dirty="0">
                <a:solidFill>
                  <a:srgbClr val="000000"/>
                </a:solidFill>
                <a:latin typeface="Times New Roman" pitchFamily="18" charset="0"/>
              </a:rPr>
              <a:t>Bond breaks!</a:t>
            </a:r>
            <a:endParaRPr lang="en-US" sz="2000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633579" y="3769895"/>
            <a:ext cx="0" cy="128336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550459" y="4260965"/>
            <a:ext cx="170842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GB" sz="1600" i="1" dirty="0">
                <a:solidFill>
                  <a:srgbClr val="000000"/>
                </a:solidFill>
                <a:latin typeface="Times New Roman" pitchFamily="18" charset="0"/>
              </a:rPr>
              <a:t>D</a:t>
            </a:r>
            <a:r>
              <a:rPr lang="en-GB" sz="1600" baseline="-25000" dirty="0">
                <a:solidFill>
                  <a:srgbClr val="000000"/>
                </a:solidFill>
                <a:latin typeface="Times New Roman" pitchFamily="18" charset="0"/>
              </a:rPr>
              <a:t>0</a:t>
            </a:r>
            <a:r>
              <a:rPr lang="en-GB" sz="1600" dirty="0">
                <a:solidFill>
                  <a:srgbClr val="000000"/>
                </a:solidFill>
                <a:latin typeface="Times New Roman" pitchFamily="18" charset="0"/>
              </a:rPr>
              <a:t> = bond energy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15461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Harmonic Oscillator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314450"/>
            <a:ext cx="8686800" cy="118312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What does this potential mean?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Let’s take a look at a plot: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3195049" y="6355311"/>
            <a:ext cx="203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miley Face 12"/>
          <p:cNvSpPr/>
          <p:nvPr/>
        </p:nvSpPr>
        <p:spPr>
          <a:xfrm>
            <a:off x="4831434" y="6002725"/>
            <a:ext cx="775366" cy="708185"/>
          </a:xfrm>
          <a:prstGeom prst="smileyFac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miley Face 13"/>
          <p:cNvSpPr/>
          <p:nvPr/>
        </p:nvSpPr>
        <p:spPr>
          <a:xfrm>
            <a:off x="2847478" y="6002725"/>
            <a:ext cx="775366" cy="708185"/>
          </a:xfrm>
          <a:prstGeom prst="smileyFac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8417" y="3489825"/>
            <a:ext cx="1906372" cy="948490"/>
          </a:xfrm>
          <a:prstGeom prst="rect">
            <a:avLst/>
          </a:prstGeom>
        </p:spPr>
      </p:pic>
      <p:cxnSp>
        <p:nvCxnSpPr>
          <p:cNvPr id="15" name="Straight Connector 14"/>
          <p:cNvCxnSpPr/>
          <p:nvPr/>
        </p:nvCxnSpPr>
        <p:spPr>
          <a:xfrm>
            <a:off x="6173611" y="3104148"/>
            <a:ext cx="203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Smiley Face 15"/>
          <p:cNvSpPr/>
          <p:nvPr/>
        </p:nvSpPr>
        <p:spPr>
          <a:xfrm>
            <a:off x="8184300" y="2751562"/>
            <a:ext cx="775366" cy="708185"/>
          </a:xfrm>
          <a:prstGeom prst="smileyFac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miley Face 17"/>
          <p:cNvSpPr/>
          <p:nvPr/>
        </p:nvSpPr>
        <p:spPr>
          <a:xfrm>
            <a:off x="5384896" y="2751562"/>
            <a:ext cx="775366" cy="708185"/>
          </a:xfrm>
          <a:prstGeom prst="smileyFac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053" y="2497569"/>
            <a:ext cx="6858000" cy="3466759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V="1">
            <a:off x="782053" y="2566730"/>
            <a:ext cx="0" cy="33287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80146" y="3104148"/>
            <a:ext cx="203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Smiley Face 19"/>
          <p:cNvSpPr/>
          <p:nvPr/>
        </p:nvSpPr>
        <p:spPr>
          <a:xfrm>
            <a:off x="1328859" y="2751562"/>
            <a:ext cx="775366" cy="708185"/>
          </a:xfrm>
          <a:prstGeom prst="smileyFac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Smiley Face 20"/>
          <p:cNvSpPr/>
          <p:nvPr/>
        </p:nvSpPr>
        <p:spPr>
          <a:xfrm>
            <a:off x="80143" y="2751562"/>
            <a:ext cx="775366" cy="708185"/>
          </a:xfrm>
          <a:prstGeom prst="smileyFac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782053" y="5922203"/>
            <a:ext cx="79047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495581" y="5884603"/>
            <a:ext cx="2648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/>
                <a:cs typeface="Times New Roman"/>
              </a:rPr>
              <a:t>x</a:t>
            </a:r>
            <a:r>
              <a:rPr lang="en-US" dirty="0">
                <a:latin typeface="Times New Roman"/>
                <a:cs typeface="Times New Roman"/>
              </a:rPr>
              <a:t> = spring stretch distance</a:t>
            </a:r>
          </a:p>
        </p:txBody>
      </p:sp>
      <p:sp>
        <p:nvSpPr>
          <p:cNvPr id="25" name="TextBox 24"/>
          <p:cNvSpPr txBox="1"/>
          <p:nvPr/>
        </p:nvSpPr>
        <p:spPr>
          <a:xfrm rot="16200000">
            <a:off x="151614" y="3927475"/>
            <a:ext cx="52236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>
                <a:latin typeface="Times New Roman"/>
                <a:cs typeface="Times New Roman"/>
              </a:rPr>
              <a:t>V</a:t>
            </a:r>
            <a:endParaRPr lang="en-US" sz="3200" dirty="0">
              <a:latin typeface="Times New Roman"/>
              <a:cs typeface="Times New Roman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761262" y="4676286"/>
            <a:ext cx="3102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/>
                <a:cs typeface="Times New Roman"/>
              </a:rPr>
              <a:t>x</a:t>
            </a:r>
            <a:r>
              <a:rPr lang="en-US" i="1" baseline="-25000" dirty="0">
                <a:latin typeface="Times New Roman"/>
                <a:cs typeface="Times New Roman"/>
              </a:rPr>
              <a:t>0</a:t>
            </a:r>
            <a:r>
              <a:rPr lang="en-US" dirty="0">
                <a:latin typeface="Times New Roman"/>
                <a:cs typeface="Times New Roman"/>
              </a:rPr>
              <a:t> = “equilibrium bond length”</a:t>
            </a:r>
          </a:p>
        </p:txBody>
      </p:sp>
      <p:cxnSp>
        <p:nvCxnSpPr>
          <p:cNvPr id="28" name="Straight Arrow Connector 27"/>
          <p:cNvCxnSpPr>
            <a:stCxn id="26" idx="2"/>
          </p:cNvCxnSpPr>
          <p:nvPr/>
        </p:nvCxnSpPr>
        <p:spPr>
          <a:xfrm flipH="1">
            <a:off x="4251158" y="5045618"/>
            <a:ext cx="61535" cy="8389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ight Brace 28"/>
          <p:cNvSpPr/>
          <p:nvPr/>
        </p:nvSpPr>
        <p:spPr>
          <a:xfrm rot="16200000">
            <a:off x="4011995" y="5452847"/>
            <a:ext cx="457024" cy="120859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7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6" grpId="0" animBg="1"/>
      <p:bldP spid="18" grpId="0" animBg="1"/>
      <p:bldP spid="20" grpId="0" animBg="1"/>
      <p:bldP spid="21" grpId="0" animBg="1"/>
      <p:bldP spid="24" grpId="0"/>
      <p:bldP spid="25" grpId="0"/>
      <p:bldP spid="26" grpId="0"/>
      <p:bldP spid="2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Harmonic oscillator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260978"/>
            <a:ext cx="8686800" cy="111163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Let’s do the usual set up: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The Schrodinger equation: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7700" y="1732717"/>
            <a:ext cx="1631950" cy="61316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/>
          <a:srcRect t="23444"/>
          <a:stretch/>
        </p:blipFill>
        <p:spPr>
          <a:xfrm>
            <a:off x="4347072" y="1850025"/>
            <a:ext cx="2298700" cy="495852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 rotWithShape="1">
          <a:blip r:embed="rId5"/>
          <a:srcRect t="86091"/>
          <a:stretch/>
        </p:blipFill>
        <p:spPr>
          <a:xfrm>
            <a:off x="491787" y="4732420"/>
            <a:ext cx="4495800" cy="612936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5089187" y="2656123"/>
            <a:ext cx="29564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Insert the operators</a:t>
            </a:r>
            <a:endParaRPr lang="en-US" sz="2800" dirty="0"/>
          </a:p>
        </p:txBody>
      </p:sp>
      <p:sp>
        <p:nvSpPr>
          <p:cNvPr id="32" name="Rectangle 31"/>
          <p:cNvSpPr/>
          <p:nvPr/>
        </p:nvSpPr>
        <p:spPr>
          <a:xfrm>
            <a:off x="5089187" y="3811154"/>
            <a:ext cx="26569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Rearrange a little</a:t>
            </a:r>
            <a:endParaRPr lang="en-US" sz="2800" dirty="0"/>
          </a:p>
        </p:txBody>
      </p:sp>
      <p:sp>
        <p:nvSpPr>
          <p:cNvPr id="35" name="Rectangle 34"/>
          <p:cNvSpPr/>
          <p:nvPr/>
        </p:nvSpPr>
        <p:spPr>
          <a:xfrm>
            <a:off x="4117807" y="4638844"/>
            <a:ext cx="392781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>
                <a:solidFill>
                  <a:srgbClr val="000000"/>
                </a:solidFill>
                <a:latin typeface="Times New Roman" pitchFamily="18" charset="0"/>
              </a:rPr>
              <a:t>This is a linear second order homogeneous diff. eq., BUT with non-constant coefficients…</a:t>
            </a:r>
            <a:endParaRPr lang="en-US" sz="2000" dirty="0"/>
          </a:p>
        </p:txBody>
      </p:sp>
      <p:sp>
        <p:nvSpPr>
          <p:cNvPr id="36" name="Rectangle 35"/>
          <p:cNvSpPr/>
          <p:nvPr/>
        </p:nvSpPr>
        <p:spPr>
          <a:xfrm>
            <a:off x="1712735" y="5775158"/>
            <a:ext cx="542599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A pain to solve by hand, so we’ll do it numerically on the computer!</a:t>
            </a:r>
            <a:endParaRPr lang="en-US" sz="2800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6"/>
          <a:srcRect b="73294"/>
          <a:stretch/>
        </p:blipFill>
        <p:spPr>
          <a:xfrm>
            <a:off x="580687" y="2278318"/>
            <a:ext cx="4406900" cy="121084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6"/>
          <a:srcRect t="31780" b="45516"/>
          <a:stretch/>
        </p:blipFill>
        <p:spPr>
          <a:xfrm>
            <a:off x="772849" y="3596105"/>
            <a:ext cx="4406900" cy="1029371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6"/>
          <a:srcRect t="56185" b="19047"/>
          <a:stretch/>
        </p:blipFill>
        <p:spPr>
          <a:xfrm>
            <a:off x="668919" y="3449054"/>
            <a:ext cx="4406900" cy="1122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300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32" grpId="0"/>
      <p:bldP spid="35" grpId="0"/>
      <p:bldP spid="3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err="1">
                <a:solidFill>
                  <a:srgbClr val="000000"/>
                </a:solidFill>
                <a:latin typeface="Times New Roman" pitchFamily="18" charset="0"/>
              </a:rPr>
              <a:t>Numerov</a:t>
            </a: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 technique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260978"/>
            <a:ext cx="8686800" cy="158649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Just as a matter of note, we have to use </a:t>
            </a:r>
            <a:r>
              <a:rPr lang="en-GB" sz="3200" i="1" u="sng" dirty="0">
                <a:solidFill>
                  <a:srgbClr val="000000"/>
                </a:solidFill>
                <a:latin typeface="Times New Roman" pitchFamily="18" charset="0"/>
              </a:rPr>
              <a:t>rescaled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GB" sz="3200" i="1" dirty="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, </a:t>
            </a:r>
            <a:r>
              <a:rPr lang="en-GB" sz="3200" i="1" dirty="0">
                <a:solidFill>
                  <a:srgbClr val="000000"/>
                </a:solidFill>
                <a:latin typeface="Symbol" charset="2"/>
                <a:cs typeface="Symbol" charset="2"/>
              </a:rPr>
              <a:t>y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, and </a:t>
            </a:r>
            <a:r>
              <a:rPr lang="en-GB" sz="3200" i="1" dirty="0">
                <a:solidFill>
                  <a:srgbClr val="000000"/>
                </a:solidFill>
                <a:latin typeface="Times New Roman" pitchFamily="18" charset="0"/>
              </a:rPr>
              <a:t>E 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for the numerical solution algorithm we’ll use: the </a:t>
            </a:r>
            <a:r>
              <a:rPr lang="en-GB" sz="3200" b="1" dirty="0" err="1">
                <a:solidFill>
                  <a:srgbClr val="000000"/>
                </a:solidFill>
                <a:latin typeface="Times New Roman" pitchFamily="18" charset="0"/>
              </a:rPr>
              <a:t>Numerov</a:t>
            </a:r>
            <a:r>
              <a:rPr lang="en-GB" sz="3200" b="1" dirty="0">
                <a:solidFill>
                  <a:srgbClr val="000000"/>
                </a:solidFill>
                <a:latin typeface="Times New Roman" pitchFamily="18" charset="0"/>
              </a:rPr>
              <a:t> technique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.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t="46136" b="42502"/>
          <a:stretch/>
        </p:blipFill>
        <p:spPr>
          <a:xfrm>
            <a:off x="403980" y="4030575"/>
            <a:ext cx="3873500" cy="708527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3"/>
          <a:srcRect t="62214" b="24494"/>
          <a:stretch/>
        </p:blipFill>
        <p:spPr>
          <a:xfrm>
            <a:off x="484188" y="2967790"/>
            <a:ext cx="3873500" cy="828842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3"/>
          <a:srcRect t="81295" b="3483"/>
          <a:stretch/>
        </p:blipFill>
        <p:spPr>
          <a:xfrm>
            <a:off x="403980" y="4846057"/>
            <a:ext cx="3873500" cy="949159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3"/>
          <a:srcRect b="59224"/>
          <a:stretch/>
        </p:blipFill>
        <p:spPr>
          <a:xfrm>
            <a:off x="4799517" y="2914314"/>
            <a:ext cx="3873500" cy="254267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483895" y="4030575"/>
            <a:ext cx="1671052" cy="1764640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endCxn id="7" idx="2"/>
          </p:cNvCxnSpPr>
          <p:nvPr/>
        </p:nvCxnSpPr>
        <p:spPr>
          <a:xfrm flipV="1">
            <a:off x="2098842" y="5795215"/>
            <a:ext cx="220579" cy="4344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 flipV="1">
            <a:off x="3375526" y="5641474"/>
            <a:ext cx="285704" cy="5882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216828" y="6158654"/>
            <a:ext cx="31784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Get spit out of the </a:t>
            </a:r>
            <a:r>
              <a:rPr lang="en-GB" dirty="0" err="1">
                <a:solidFill>
                  <a:srgbClr val="000000"/>
                </a:solidFill>
                <a:latin typeface="Times New Roman" pitchFamily="18" charset="0"/>
              </a:rPr>
              <a:t>Numerov</a:t>
            </a:r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 alg.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3527549" y="6186917"/>
            <a:ext cx="20072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Scaling coefficients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402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5" grpId="0"/>
      <p:bldP spid="3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err="1">
                <a:solidFill>
                  <a:srgbClr val="000000"/>
                </a:solidFill>
                <a:latin typeface="Times New Roman" pitchFamily="18" charset="0"/>
              </a:rPr>
              <a:t>Numerov</a:t>
            </a: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 technique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260978"/>
            <a:ext cx="8686800" cy="53039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i="1" dirty="0">
                <a:solidFill>
                  <a:srgbClr val="000000"/>
                </a:solidFill>
                <a:latin typeface="Symbol" charset="2"/>
                <a:cs typeface="Symbol" charset="2"/>
              </a:rPr>
              <a:t>m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 is the “reduced mass”:</a:t>
            </a:r>
          </a:p>
        </p:txBody>
      </p:sp>
      <p:sp>
        <p:nvSpPr>
          <p:cNvPr id="2" name="Rectangle 1"/>
          <p:cNvSpPr/>
          <p:nvPr/>
        </p:nvSpPr>
        <p:spPr>
          <a:xfrm>
            <a:off x="148392" y="3664789"/>
            <a:ext cx="8458200" cy="11182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i="1" dirty="0">
                <a:solidFill>
                  <a:srgbClr val="000000"/>
                </a:solidFill>
                <a:latin typeface="Times New Roman" pitchFamily="18" charset="0"/>
              </a:rPr>
              <a:t>k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 is the “spring constant”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Measures “stiffness” of the bond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t="6109" b="66643"/>
          <a:stretch/>
        </p:blipFill>
        <p:spPr>
          <a:xfrm>
            <a:off x="988597" y="2085475"/>
            <a:ext cx="3009900" cy="1270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t="41102"/>
          <a:stretch/>
        </p:blipFill>
        <p:spPr>
          <a:xfrm>
            <a:off x="1547013" y="4783044"/>
            <a:ext cx="2114216" cy="1928289"/>
          </a:xfrm>
          <a:prstGeom prst="rect">
            <a:avLst/>
          </a:prstGeom>
        </p:spPr>
      </p:pic>
      <p:cxnSp>
        <p:nvCxnSpPr>
          <p:cNvPr id="18" name="Straight Connector 17"/>
          <p:cNvCxnSpPr/>
          <p:nvPr/>
        </p:nvCxnSpPr>
        <p:spPr>
          <a:xfrm>
            <a:off x="5735049" y="2531948"/>
            <a:ext cx="203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Smiley Face 18"/>
          <p:cNvSpPr/>
          <p:nvPr/>
        </p:nvSpPr>
        <p:spPr>
          <a:xfrm>
            <a:off x="7371434" y="2085786"/>
            <a:ext cx="1130882" cy="895377"/>
          </a:xfrm>
          <a:prstGeom prst="smileyFac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Smiley Face 20"/>
          <p:cNvSpPr/>
          <p:nvPr/>
        </p:nvSpPr>
        <p:spPr>
          <a:xfrm>
            <a:off x="5387478" y="2179362"/>
            <a:ext cx="775366" cy="708185"/>
          </a:xfrm>
          <a:prstGeom prst="smileyFac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554292" y="2920083"/>
            <a:ext cx="6085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latin typeface="Times New Roman"/>
                <a:cs typeface="Times New Roman"/>
              </a:rPr>
              <a:t>m</a:t>
            </a:r>
            <a:r>
              <a:rPr lang="en-US" sz="2800" baseline="-25000" dirty="0"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738690" y="2912067"/>
            <a:ext cx="6085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latin typeface="Times New Roman"/>
                <a:cs typeface="Times New Roman"/>
              </a:rPr>
              <a:t>m</a:t>
            </a:r>
            <a:r>
              <a:rPr lang="en-US" sz="2800" baseline="-25000" dirty="0">
                <a:latin typeface="Times New Roman"/>
                <a:cs typeface="Times New Roman"/>
              </a:rPr>
              <a:t>2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3168316" y="5173579"/>
            <a:ext cx="1163052" cy="2807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3168316" y="5454316"/>
            <a:ext cx="1163052" cy="2860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4291264" y="5253787"/>
            <a:ext cx="409330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With the spring constant and reduced mass we can obtain fundamental vibrational frequencies</a:t>
            </a:r>
            <a:endParaRPr lang="en-US" dirty="0"/>
          </a:p>
        </p:txBody>
      </p:sp>
      <p:cxnSp>
        <p:nvCxnSpPr>
          <p:cNvPr id="31" name="Straight Arrow Connector 30"/>
          <p:cNvCxnSpPr/>
          <p:nvPr/>
        </p:nvCxnSpPr>
        <p:spPr>
          <a:xfrm flipH="1">
            <a:off x="3074738" y="5454316"/>
            <a:ext cx="1256630" cy="10694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1907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9" grpId="0" animBg="1"/>
      <p:bldP spid="21" grpId="0" animBg="1"/>
      <p:bldP spid="10" grpId="0"/>
      <p:bldP spid="27" grpId="0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Solve the Harmonic Oscillator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t="17238" b="3750"/>
          <a:stretch/>
        </p:blipFill>
        <p:spPr>
          <a:xfrm>
            <a:off x="297036" y="1297014"/>
            <a:ext cx="7823776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920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Solve the Harmonic Oscillator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t="18595" r="8028" b="2569"/>
          <a:stretch/>
        </p:blipFill>
        <p:spPr>
          <a:xfrm>
            <a:off x="280360" y="1390591"/>
            <a:ext cx="7211304" cy="5333726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6811050" y="4409250"/>
            <a:ext cx="7241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err="1">
                <a:latin typeface="Times New Roman"/>
                <a:cs typeface="Times New Roman"/>
              </a:rPr>
              <a:t>E</a:t>
            </a:r>
            <a:r>
              <a:rPr lang="en-US" sz="2000" baseline="-25000" dirty="0" err="1">
                <a:latin typeface="Times New Roman"/>
                <a:cs typeface="Times New Roman"/>
              </a:rPr>
              <a:t>v</a:t>
            </a:r>
            <a:r>
              <a:rPr lang="en-US" sz="2000" baseline="-25000" dirty="0">
                <a:latin typeface="Times New Roman"/>
                <a:cs typeface="Times New Roman"/>
              </a:rPr>
              <a:t> = 0</a:t>
            </a:r>
          </a:p>
        </p:txBody>
      </p:sp>
    </p:spTree>
    <p:extLst>
      <p:ext uri="{BB962C8B-B14F-4D97-AF65-F5344CB8AC3E}">
        <p14:creationId xmlns:p14="http://schemas.microsoft.com/office/powerpoint/2010/main" val="6136194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Solve the Harmonic Oscillator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t="18871" b="3123"/>
          <a:stretch/>
        </p:blipFill>
        <p:spPr>
          <a:xfrm>
            <a:off x="292100" y="1403958"/>
            <a:ext cx="7824969" cy="5266884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6811050" y="3856740"/>
            <a:ext cx="7241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err="1">
                <a:latin typeface="Times New Roman"/>
                <a:cs typeface="Times New Roman"/>
              </a:rPr>
              <a:t>E</a:t>
            </a:r>
            <a:r>
              <a:rPr lang="en-US" sz="2000" baseline="-25000" dirty="0" err="1">
                <a:latin typeface="Times New Roman"/>
                <a:cs typeface="Times New Roman"/>
              </a:rPr>
              <a:t>v</a:t>
            </a:r>
            <a:r>
              <a:rPr lang="en-US" sz="2000" baseline="-25000" dirty="0">
                <a:latin typeface="Times New Roman"/>
                <a:cs typeface="Times New Roman"/>
              </a:rPr>
              <a:t> = 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811050" y="4409250"/>
            <a:ext cx="7241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err="1">
                <a:latin typeface="Times New Roman"/>
                <a:cs typeface="Times New Roman"/>
              </a:rPr>
              <a:t>E</a:t>
            </a:r>
            <a:r>
              <a:rPr lang="en-US" sz="2000" baseline="-25000" dirty="0" err="1">
                <a:latin typeface="Times New Roman"/>
                <a:cs typeface="Times New Roman"/>
              </a:rPr>
              <a:t>v</a:t>
            </a:r>
            <a:r>
              <a:rPr lang="en-US" sz="2000" baseline="-25000" dirty="0">
                <a:latin typeface="Times New Roman"/>
                <a:cs typeface="Times New Roman"/>
              </a:rPr>
              <a:t> = 0</a:t>
            </a:r>
          </a:p>
        </p:txBody>
      </p:sp>
    </p:spTree>
    <p:extLst>
      <p:ext uri="{BB962C8B-B14F-4D97-AF65-F5344CB8AC3E}">
        <p14:creationId xmlns:p14="http://schemas.microsoft.com/office/powerpoint/2010/main" val="13797327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14612</TotalTime>
  <Words>509</Words>
  <Application>Microsoft Macintosh PowerPoint</Application>
  <PresentationFormat>On-screen Show (4:3)</PresentationFormat>
  <Paragraphs>100</Paragraphs>
  <Slides>26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Symbol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John Jay College of Criminal Justice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Nicholas Petraco</dc:creator>
  <cp:lastModifiedBy>Nicholas Petraco</cp:lastModifiedBy>
  <cp:revision>521</cp:revision>
  <dcterms:created xsi:type="dcterms:W3CDTF">2011-09-22T13:36:22Z</dcterms:created>
  <dcterms:modified xsi:type="dcterms:W3CDTF">2020-10-22T14:09:34Z</dcterms:modified>
</cp:coreProperties>
</file>