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301" r:id="rId3"/>
    <p:sldId id="288" r:id="rId4"/>
    <p:sldId id="295" r:id="rId5"/>
    <p:sldId id="294" r:id="rId6"/>
    <p:sldId id="289" r:id="rId7"/>
    <p:sldId id="296" r:id="rId8"/>
    <p:sldId id="297" r:id="rId9"/>
    <p:sldId id="298" r:id="rId10"/>
    <p:sldId id="303" r:id="rId11"/>
    <p:sldId id="306" r:id="rId12"/>
    <p:sldId id="304" r:id="rId13"/>
    <p:sldId id="311" r:id="rId14"/>
    <p:sldId id="307" r:id="rId15"/>
    <p:sldId id="305" r:id="rId16"/>
    <p:sldId id="267" r:id="rId17"/>
    <p:sldId id="271" r:id="rId18"/>
    <p:sldId id="273" r:id="rId19"/>
    <p:sldId id="312" r:id="rId20"/>
    <p:sldId id="313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0"/>
    <p:restoredTop sz="95500" autoAdjust="0"/>
  </p:normalViewPr>
  <p:slideViewPr>
    <p:cSldViewPr snapToGrid="0" snapToObjects="1">
      <p:cViewPr varScale="1">
        <p:scale>
          <a:sx n="111" d="100"/>
          <a:sy n="111" d="100"/>
        </p:scale>
        <p:origin x="151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Introduction to Statistical Mechanics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5F27D-0815-0982-D295-871466DC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17" y="1644574"/>
            <a:ext cx="3543004" cy="434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E0F22-26B6-BD79-3104-136103CD2202}"/>
              </a:ext>
            </a:extLst>
          </p:cNvPr>
          <p:cNvSpPr txBox="1"/>
          <p:nvPr/>
        </p:nvSpPr>
        <p:spPr>
          <a:xfrm>
            <a:off x="2839364" y="5972395"/>
            <a:ext cx="354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-DL Goodstein, States of Matter, ISBN-10: 048664927X 🤔</a:t>
            </a:r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2250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3D box (side length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filled with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gas (36.46 g/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at 273 K. 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log of the partition function.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Assuming the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molecules occupy P.I.A.B. states, approximately how many states are available up to an energy of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3" y="3142231"/>
            <a:ext cx="1364914" cy="630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3786092"/>
            <a:ext cx="8452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763" lvl="2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it symbolically first. Log the result, plug in and then “e” back. That is better 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52" y="4718767"/>
            <a:ext cx="8202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7963" lvl="2" indent="-457200">
              <a:spcBef>
                <a:spcPts val="800"/>
              </a:spcBef>
              <a:buFont typeface="+mj-lt"/>
              <a:buAutoNum type="alphaL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probability of reaching into the box and pulling out an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 of energy between 0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and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21" y="5678283"/>
            <a:ext cx="1417721" cy="6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B2718-8448-ED4B-8DE2-1A7E0339AC45}"/>
              </a:ext>
            </a:extLst>
          </p:cNvPr>
          <p:cNvSpPr txBox="1"/>
          <p:nvPr/>
        </p:nvSpPr>
        <p:spPr>
          <a:xfrm>
            <a:off x="133816" y="1616682"/>
            <a:ext cx="8883445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30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30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just by plugging in to the formula: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(m*kB*Temp/(2*pi))^(3/2) * Vol/hb^3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by computing with logs. Usually do it this way: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(3/2) * (log(m) + log(kB) + log(Temp) - log(2*pi)) + log(Vol) - 3* log(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          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More stable. Do it this way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4A713-B49B-A643-B553-17F952F85552}"/>
              </a:ext>
            </a:extLst>
          </p:cNvPr>
          <p:cNvSpPr/>
          <p:nvPr/>
        </p:nvSpPr>
        <p:spPr>
          <a:xfrm>
            <a:off x="3897826" y="583265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g[e_] := (m^(3/2) V)/(Sqrt[2] Pi^2 hb^3) Sqrt[e];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Integrate[g[e], {e, 0, kB T}]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7AA9-098D-034F-A311-F14D036B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05" y="2294984"/>
            <a:ext cx="2479907" cy="660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70E90E-FF22-0D46-9445-C281E4AEF742}"/>
              </a:ext>
            </a:extLst>
          </p:cNvPr>
          <p:cNvSpPr/>
          <p:nvPr/>
        </p:nvSpPr>
        <p:spPr>
          <a:xfrm>
            <a:off x="1987822" y="6001093"/>
            <a:ext cx="47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are available under these conditions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EF515-4269-024D-9EA8-F87EF9F0D3B5}"/>
              </a:ext>
            </a:extLst>
          </p:cNvPr>
          <p:cNvSpPr txBox="1"/>
          <p:nvPr/>
        </p:nvSpPr>
        <p:spPr>
          <a:xfrm>
            <a:off x="307977" y="3178297"/>
            <a:ext cx="8583082" cy="25160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05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05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int g(e) just by plugging in to the formula: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sqrt(2) * m^(3/2) * Vol * (Temp * kB)^(3/2) / (3*pi^2*hb^3)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g(e) by computing with logs. Usually do it this way. More numerically stable to use logs: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(1/2)*log(2) + (3/2)*log(m) + log(Vol) + (3/2)*(log(Temp) + log(kB)) - log(3*pi^2) - 3*log(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57EEB-F49C-C848-9351-C8A9E707E8DD}"/>
              </a:ext>
            </a:extLst>
          </p:cNvPr>
          <p:cNvSpPr/>
          <p:nvPr/>
        </p:nvSpPr>
        <p:spPr>
          <a:xfrm>
            <a:off x="1874008" y="6431429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…just a coincidence the magnitude is the same as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331325" y="146397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3506-FD1A-2E43-BB78-793DF2F4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98" y="1291096"/>
            <a:ext cx="5476494" cy="72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17CF-E1B7-8F45-80F1-C81D12D8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38" y="1283759"/>
            <a:ext cx="1668041" cy="7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74F44-2805-2648-AAA0-B44BA1B0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14" y="2485745"/>
            <a:ext cx="5429886" cy="722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AA163-2290-C747-BC0D-392D1B043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914" y="3660638"/>
            <a:ext cx="2821729" cy="722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BEC416-EF38-FD4E-8E56-5C46A3950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36" y="6212353"/>
            <a:ext cx="736440" cy="19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9E001-AA44-9E47-B8D9-A3B103132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914" y="4784513"/>
            <a:ext cx="3722620" cy="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7031-E8CE-B244-8A81-DDE9750BD9CE}"/>
              </a:ext>
            </a:extLst>
          </p:cNvPr>
          <p:cNvSpPr txBox="1"/>
          <p:nvPr/>
        </p:nvSpPr>
        <p:spPr>
          <a:xfrm>
            <a:off x="1260088" y="1148576"/>
            <a:ext cx="69026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(*Definite integral: c_1\int_0^{c_2}\sqrt{x}\ e^{-\frac{x}{c_2}}\ dx *)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c1*Integrate[Sqrt[x] Exp[-x/c2], {x, 0, c2}]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158C1-AAE8-C34F-A8B7-B624082F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37" y="2240221"/>
            <a:ext cx="4597400" cy="77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E7D5C-9F80-E94F-A79B-4EAF485729B0}"/>
              </a:ext>
            </a:extLst>
          </p:cNvPr>
          <p:cNvSpPr txBox="1"/>
          <p:nvPr/>
        </p:nvSpPr>
        <p:spPr>
          <a:xfrm>
            <a:off x="605046" y="3401233"/>
            <a:ext cx="7971797" cy="28007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Do the integral numerically with a substation in R  instead: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Substitute x = e/(kB T):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function(x){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&lt;- 2/sqrt(pi) * sqrt(x) * exp(-x)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return(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xx &lt;- seq(0, 6,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=1000)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plot(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xx,p.tilde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(xx),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="l")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integrate(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lower = 0, upper = 1)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A182A-E3C8-234E-ACF1-87D0A767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09" y="4538663"/>
            <a:ext cx="3990761" cy="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belabour the point?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26" y="2410687"/>
            <a:ext cx="3373520" cy="623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47" y="5464979"/>
            <a:ext cx="3099549" cy="67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63" y="3802437"/>
            <a:ext cx="5678658" cy="577946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598736" y="25800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8896" y="3253487"/>
            <a:ext cx="599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is a ratio of normalization constants.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61" y="3442116"/>
            <a:ext cx="158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To see, consider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Bayes’ Theorem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for the models: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476" y="55013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967306" y="4942890"/>
            <a:ext cx="2552548" cy="55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9804508">
            <a:off x="3000170" y="53672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63953" y="5463564"/>
            <a:ext cx="425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We just saw </a:t>
            </a:r>
            <a:r>
              <a:rPr lang="en-US" i="1" u="sng" dirty="0">
                <a:latin typeface="Times New Roman"/>
                <a:cs typeface="Times New Roman"/>
              </a:rPr>
              <a:t>how hard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these can be to calculate, even for our “easy” cases with lots of theory behind them…</a:t>
            </a:r>
          </a:p>
        </p:txBody>
      </p:sp>
      <p:sp>
        <p:nvSpPr>
          <p:cNvPr id="2" name="Left Brace 1"/>
          <p:cNvSpPr/>
          <p:nvPr/>
        </p:nvSpPr>
        <p:spPr>
          <a:xfrm>
            <a:off x="2366210" y="2357215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346" y="1308048"/>
            <a:ext cx="8117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often want to compare “models” (hypotheses) in science.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 way to do this quantitatively is: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66210" y="21082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FCDDD-7190-F84E-BD33-7FCBE007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00" y="4541820"/>
            <a:ext cx="3617340" cy="48738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8707E418-24DA-8240-9EB9-B28F42D147C7}"/>
              </a:ext>
            </a:extLst>
          </p:cNvPr>
          <p:cNvSpPr/>
          <p:nvPr/>
        </p:nvSpPr>
        <p:spPr>
          <a:xfrm>
            <a:off x="4786255" y="4285341"/>
            <a:ext cx="1283015" cy="487379"/>
          </a:xfrm>
          <a:custGeom>
            <a:avLst/>
            <a:gdLst>
              <a:gd name="connsiteX0" fmla="*/ 1263911 w 1265314"/>
              <a:gd name="connsiteY0" fmla="*/ 0 h 446049"/>
              <a:gd name="connsiteX1" fmla="*/ 1074340 w 1265314"/>
              <a:gd name="connsiteY1" fmla="*/ 44605 h 446049"/>
              <a:gd name="connsiteX2" fmla="*/ 70731 w 1265314"/>
              <a:gd name="connsiteY2" fmla="*/ 211873 h 446049"/>
              <a:gd name="connsiteX3" fmla="*/ 81882 w 1265314"/>
              <a:gd name="connsiteY3" fmla="*/ 446049 h 446049"/>
              <a:gd name="connsiteX4" fmla="*/ 81882 w 1265314"/>
              <a:gd name="connsiteY4" fmla="*/ 446049 h 446049"/>
              <a:gd name="connsiteX5" fmla="*/ 81882 w 1265314"/>
              <a:gd name="connsiteY5" fmla="*/ 434898 h 44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314" h="446049">
                <a:moveTo>
                  <a:pt x="1263911" y="0"/>
                </a:moveTo>
                <a:cubicBezTo>
                  <a:pt x="1268557" y="4646"/>
                  <a:pt x="1273203" y="9293"/>
                  <a:pt x="1074340" y="44605"/>
                </a:cubicBezTo>
                <a:cubicBezTo>
                  <a:pt x="875477" y="79917"/>
                  <a:pt x="236141" y="144966"/>
                  <a:pt x="70731" y="211873"/>
                </a:cubicBezTo>
                <a:cubicBezTo>
                  <a:pt x="-94679" y="278780"/>
                  <a:pt x="81882" y="446049"/>
                  <a:pt x="81882" y="446049"/>
                </a:cubicBezTo>
                <a:lnTo>
                  <a:pt x="81882" y="446049"/>
                </a:lnTo>
                <a:lnTo>
                  <a:pt x="81882" y="434898"/>
                </a:lnTo>
              </a:path>
            </a:pathLst>
          </a:custGeom>
          <a:noFill/>
          <a:ln w="28575"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7" grpId="0" animBg="1"/>
      <p:bldP spid="19" grpId="0"/>
      <p:bldP spid="2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15025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Notation now common in forensic science 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Aitken, </a:t>
            </a:r>
            <a:r>
              <a:rPr lang="en-GB" sz="26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28A7A01-0F3E-D23D-5078-D47DB25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07753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FA1F4-3E92-90F6-137B-FE28C81E761A}"/>
              </a:ext>
            </a:extLst>
          </p:cNvPr>
          <p:cNvSpPr/>
          <p:nvPr/>
        </p:nvSpPr>
        <p:spPr>
          <a:xfrm rot="16200000">
            <a:off x="1606556" y="5162025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29EA2-422B-2290-A0FA-75866FEE04A5}"/>
              </a:ext>
            </a:extLst>
          </p:cNvPr>
          <p:cNvSpPr/>
          <p:nvPr/>
        </p:nvSpPr>
        <p:spPr>
          <a:xfrm rot="16200000">
            <a:off x="4375172" y="5196350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802C7-D042-0AB5-5D70-C5169B210FB0}"/>
              </a:ext>
            </a:extLst>
          </p:cNvPr>
          <p:cNvSpPr/>
          <p:nvPr/>
        </p:nvSpPr>
        <p:spPr>
          <a:xfrm rot="16200000">
            <a:off x="6863455" y="5239255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9D63-BF69-C313-B9C8-44BA8008F11B}"/>
              </a:ext>
            </a:extLst>
          </p:cNvPr>
          <p:cNvSpPr/>
          <p:nvPr/>
        </p:nvSpPr>
        <p:spPr>
          <a:xfrm>
            <a:off x="811094" y="6063084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1980B-076E-CF03-5F64-876C891E5A91}"/>
              </a:ext>
            </a:extLst>
          </p:cNvPr>
          <p:cNvSpPr/>
          <p:nvPr/>
        </p:nvSpPr>
        <p:spPr>
          <a:xfrm>
            <a:off x="4001937" y="6104338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1B32F-3D47-07D3-D3BD-8F4FFBF289CE}"/>
              </a:ext>
            </a:extLst>
          </p:cNvPr>
          <p:cNvSpPr/>
          <p:nvPr/>
        </p:nvSpPr>
        <p:spPr>
          <a:xfrm>
            <a:off x="6163471" y="6147243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D2BF4816-D94B-638A-9173-8EF09A733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03609"/>
              </p:ext>
            </p:extLst>
          </p:nvPr>
        </p:nvGraphicFramePr>
        <p:xfrm>
          <a:off x="784749" y="4343665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4343665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23375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01530"/>
              </p:ext>
            </p:extLst>
          </p:nvPr>
        </p:nvGraphicFramePr>
        <p:xfrm>
          <a:off x="2668588" y="2647407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647407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4448380"/>
            <a:ext cx="7648648" cy="21260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2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Buckelton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A0D6F-98CA-384B-88D8-92A80A3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560985"/>
            <a:ext cx="3606800" cy="939800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66554B74-16AE-DFC0-A8C5-B11000C5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43302"/>
            <a:ext cx="8686800" cy="151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 Boltzmann distribution tells us the probability of finding a system to be in a state characterized by the set of quantum numbers </a:t>
            </a:r>
            <a:r>
              <a:rPr lang="en-GB" sz="2600" b="1" i="1" dirty="0">
                <a:solidFill>
                  <a:srgbClr val="000000"/>
                </a:solidFill>
                <a:latin typeface="Symbol" pitchFamily="2" charset="2"/>
              </a:rPr>
              <a:t>k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251DD-31A9-36AB-16A0-FA055283F5F0}"/>
              </a:ext>
            </a:extLst>
          </p:cNvPr>
          <p:cNvSpPr/>
          <p:nvPr/>
        </p:nvSpPr>
        <p:spPr>
          <a:xfrm>
            <a:off x="103718" y="4697314"/>
            <a:ext cx="3281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Probability of observing system in a state with quantum numbers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k</a:t>
            </a:r>
            <a:endParaRPr lang="en-US" sz="2400" dirty="0">
              <a:latin typeface="Symbol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0D9D9-BBEC-3DDA-77B4-E3F84C4B3674}"/>
              </a:ext>
            </a:extLst>
          </p:cNvPr>
          <p:cNvSpPr/>
          <p:nvPr/>
        </p:nvSpPr>
        <p:spPr>
          <a:xfrm>
            <a:off x="4025265" y="2182167"/>
            <a:ext cx="2961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as a function of quantum numbers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k</a:t>
            </a:r>
            <a:endParaRPr lang="en-US" sz="2400" i="1" dirty="0">
              <a:latin typeface="Symbol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BE1DD-0E02-40B0-64A8-25935C90DBFB}"/>
              </a:ext>
            </a:extLst>
          </p:cNvPr>
          <p:cNvSpPr/>
          <p:nvPr/>
        </p:nvSpPr>
        <p:spPr>
          <a:xfrm>
            <a:off x="6428334" y="4302746"/>
            <a:ext cx="2079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Temperature of the system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ACB8E-F83C-4C3D-23B7-F53721AD6150}"/>
              </a:ext>
            </a:extLst>
          </p:cNvPr>
          <p:cNvSpPr/>
          <p:nvPr/>
        </p:nvSpPr>
        <p:spPr>
          <a:xfrm>
            <a:off x="3749956" y="5462294"/>
            <a:ext cx="449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(normalization constant). This can be a big headache to find….</a:t>
            </a:r>
            <a:endParaRPr lang="en-US" sz="2400" i="1" baseline="-25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6ABA12-1D9A-5E3B-229C-6F817C125AF7}"/>
              </a:ext>
            </a:extLst>
          </p:cNvPr>
          <p:cNvCxnSpPr>
            <a:cxnSpLocks/>
          </p:cNvCxnSpPr>
          <p:nvPr/>
        </p:nvCxnSpPr>
        <p:spPr>
          <a:xfrm flipV="1">
            <a:off x="1534178" y="4150059"/>
            <a:ext cx="1105875" cy="5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87C0A9-D984-3EFB-D800-C0C5BAA236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06079" y="3013164"/>
            <a:ext cx="449536" cy="530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5EB76-90BB-78F5-F6BF-5FAF93200509}"/>
              </a:ext>
            </a:extLst>
          </p:cNvPr>
          <p:cNvCxnSpPr/>
          <p:nvPr/>
        </p:nvCxnSpPr>
        <p:spPr>
          <a:xfrm flipH="1" flipV="1">
            <a:off x="6329930" y="4055843"/>
            <a:ext cx="1029369" cy="3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E3E81-87E0-3C46-32F8-248A6244DE42}"/>
              </a:ext>
            </a:extLst>
          </p:cNvPr>
          <p:cNvCxnSpPr>
            <a:cxnSpLocks/>
          </p:cNvCxnSpPr>
          <p:nvPr/>
        </p:nvCxnSpPr>
        <p:spPr>
          <a:xfrm flipV="1">
            <a:off x="4747795" y="4637221"/>
            <a:ext cx="0" cy="8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your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It’s worth it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they deliver any value to you; helping to get closer to the “truth” or discern a clearer “scientific story”.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694" y="318197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694" y="5856194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413" y="4155352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reason why they are unpopular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(whisper…)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in the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47" y="3153579"/>
            <a:ext cx="3099549" cy="671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63" y="2291137"/>
            <a:ext cx="5678658" cy="577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65" y="1567068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Well, for a parametric Bayes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476" y="31899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982253" y="2685491"/>
            <a:ext cx="3077892" cy="47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9804508">
            <a:off x="3000170" y="30558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3953" y="3153579"/>
            <a:ext cx="425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These are almost always high dimensional integrals and notoriously hard to compute!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81" y="4107653"/>
            <a:ext cx="369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Nested sampling (Skilling, 2004): a method that can do it for the widest array of practical models so far…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799" y="4213573"/>
            <a:ext cx="4506611" cy="24856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94199" y="6613723"/>
            <a:ext cx="354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Gravitational lensing: Hubble Space Telescope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92" y="5337791"/>
            <a:ext cx="3841616" cy="297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4612A0-34E2-6D01-D04A-92D21581AE9A}"/>
              </a:ext>
            </a:extLst>
          </p:cNvPr>
          <p:cNvSpPr txBox="1"/>
          <p:nvPr/>
        </p:nvSpPr>
        <p:spPr>
          <a:xfrm>
            <a:off x="91181" y="5845013"/>
            <a:ext cx="420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Bridge sampling (Meng, Gelman,1998) can also work often if you have the resources and not too crazy a problem</a:t>
            </a:r>
          </a:p>
        </p:txBody>
      </p:sp>
    </p:spTree>
    <p:extLst>
      <p:ext uri="{BB962C8B-B14F-4D97-AF65-F5344CB8AC3E}">
        <p14:creationId xmlns:p14="http://schemas.microsoft.com/office/powerpoint/2010/main" val="257341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form of the Boltzmann distribution isn’t too useful to us because: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104493"/>
            <a:ext cx="8686800" cy="1692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don’t really know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(yet)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“normal” temperatures (e.g. room temp), the total number of  wave functions reachable,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HUGE and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are super close together (essentially “un-quantized”)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we’ll use this form of Boltzmann’s distribution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Boltzmann’s density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299517"/>
            <a:ext cx="3289300" cy="1485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702" y="4930185"/>
            <a:ext cx="273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Degeneracy for energy e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50105" y="5299517"/>
            <a:ext cx="441158" cy="435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188" y="5299517"/>
            <a:ext cx="273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density of energy e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57158" y="5735053"/>
            <a:ext cx="1293775" cy="45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36" y="4930185"/>
            <a:ext cx="1237916" cy="90358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694946" y="5374107"/>
            <a:ext cx="561474" cy="42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2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theory, we can find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let's note that for a big box and lots of particles, the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are very close together: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49494" y="2237425"/>
            <a:ext cx="3136786" cy="819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impossible to use this directly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7" y="1800727"/>
            <a:ext cx="3862235" cy="1690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8" y="5055210"/>
            <a:ext cx="5065826" cy="1321520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550014" y="5020723"/>
            <a:ext cx="3136786" cy="1356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degeneracy term,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can be found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</p:spTree>
    <p:extLst>
      <p:ext uri="{BB962C8B-B14F-4D97-AF65-F5344CB8AC3E}">
        <p14:creationId xmlns:p14="http://schemas.microsoft.com/office/powerpoint/2010/main" val="42394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96158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2627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4188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14438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254313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16689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963713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6177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278838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3153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/>
          <p:cNvSpPr/>
          <p:nvPr/>
        </p:nvSpPr>
        <p:spPr>
          <a:xfrm>
            <a:off x="2553375" y="2684333"/>
            <a:ext cx="347579" cy="312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6200000">
            <a:off x="4296417" y="3986078"/>
            <a:ext cx="347579" cy="304407"/>
          </a:xfrm>
          <a:prstGeom prst="rightBrace">
            <a:avLst>
              <a:gd name="adj1" fmla="val 3128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e 90"/>
          <p:cNvSpPr/>
          <p:nvPr/>
        </p:nvSpPr>
        <p:spPr>
          <a:xfrm rot="14219575">
            <a:off x="1410914" y="4606315"/>
            <a:ext cx="347579" cy="2358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4208" y="3494743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93495" y="2507661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6314" y="4100946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3378" y="1121881"/>
            <a:ext cx="418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particle in a 3D box: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70764"/>
          <a:stretch/>
        </p:blipFill>
        <p:spPr>
          <a:xfrm>
            <a:off x="6741914" y="1655633"/>
            <a:ext cx="1396059" cy="10287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/>
          <a:srcRect l="35306" r="34179"/>
          <a:stretch/>
        </p:blipFill>
        <p:spPr>
          <a:xfrm>
            <a:off x="6741914" y="2601923"/>
            <a:ext cx="1457158" cy="10287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68621"/>
          <a:stretch/>
        </p:blipFill>
        <p:spPr>
          <a:xfrm>
            <a:off x="6741914" y="3630191"/>
            <a:ext cx="1498414" cy="1028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43033" y="4471739"/>
            <a:ext cx="0" cy="46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1319" y="4938336"/>
            <a:ext cx="36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Quantum numbers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 a point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431319" y="560471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Points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are discrete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50040" y="6051209"/>
            <a:ext cx="364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“Distance”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is inverse length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72627" y="2403605"/>
            <a:ext cx="2165689" cy="2134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37" y="1472477"/>
            <a:ext cx="1930402" cy="63033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4363740" y="2056023"/>
            <a:ext cx="494906" cy="427790"/>
            <a:chOff x="2587625" y="2921000"/>
            <a:chExt cx="4064000" cy="3381374"/>
          </a:xfrm>
        </p:grpSpPr>
        <p:sp>
          <p:nvSpPr>
            <p:cNvPr id="102" name="Cube 101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285252" y="2520873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2" grpId="0" animBg="1"/>
      <p:bldP spid="90" grpId="0" animBg="1"/>
      <p:bldP spid="91" grpId="0" animBg="1"/>
      <p:bldP spid="13" grpId="0"/>
      <p:bldP spid="92" grpId="0"/>
      <p:bldP spid="93" grpId="0"/>
      <p:bldP spid="10" grpId="0"/>
      <p:bldP spid="75" grpId="0"/>
      <p:bldP spid="7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002062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/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/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763378" y="1121881"/>
            <a:ext cx="4180096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Volume in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-space has units of m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-3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m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507500" y="340968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104" name="Rectangle 103"/>
          <p:cNvSpPr/>
          <p:nvPr/>
        </p:nvSpPr>
        <p:spPr>
          <a:xfrm>
            <a:off x="5486885" y="4763640"/>
            <a:ext cx="3657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From particle in a box energy formula: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3"/>
          <a:srcRect l="47009" t="59274" b="20239"/>
          <a:stretch/>
        </p:blipFill>
        <p:spPr>
          <a:xfrm>
            <a:off x="5611292" y="5394159"/>
            <a:ext cx="2531494" cy="110957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4"/>
          <a:srcRect r="60393"/>
          <a:stretch/>
        </p:blipFill>
        <p:spPr>
          <a:xfrm>
            <a:off x="5189249" y="5634776"/>
            <a:ext cx="446892" cy="69329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5502915" y="5407539"/>
            <a:ext cx="2471008" cy="104596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7974833" y="5692563"/>
            <a:ext cx="89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i="1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943658" y="6426939"/>
            <a:ext cx="406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Energy degeneracy in a box of particles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469355" y="5453016"/>
            <a:ext cx="3469622" cy="100049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CBF90-047B-4565-1720-0A5C62C12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99" y="3436888"/>
            <a:ext cx="1333285" cy="567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122BE-3DA0-47B1-1743-3E8343E63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501" y="5715112"/>
            <a:ext cx="852905" cy="5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9" grpId="0"/>
      <p:bldP spid="110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0" y="18325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Look at Energy Degeneracy in the Box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2" y="1043022"/>
            <a:ext cx="4470400" cy="1892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7729" y="1657695"/>
            <a:ext cx="973221" cy="8823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78" y="3879877"/>
            <a:ext cx="4724972" cy="29628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1" y="3457263"/>
            <a:ext cx="3349608" cy="6313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rot="16200000">
            <a:off x="1015993" y="4932929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10950" y="6319554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50" y="30455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the PIAB unit, solving the Diophantine equation:</a:t>
            </a:r>
          </a:p>
        </p:txBody>
      </p:sp>
    </p:spTree>
    <p:extLst>
      <p:ext uri="{BB962C8B-B14F-4D97-AF65-F5344CB8AC3E}">
        <p14:creationId xmlns:p14="http://schemas.microsoft.com/office/powerpoint/2010/main" val="26740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4" grpId="0"/>
      <p:bldP spid="9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6158"/>
            <a:ext cx="5065826" cy="132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342"/>
          <a:stretch/>
        </p:blipFill>
        <p:spPr>
          <a:xfrm>
            <a:off x="5106736" y="1579422"/>
            <a:ext cx="2954421" cy="132107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325443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Finally substituting in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53" y="3903578"/>
            <a:ext cx="6515100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345" y="5940561"/>
            <a:ext cx="788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Maxwell-Boltzmann “Distribution”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distinguishable particles in a box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52353" y="1631596"/>
            <a:ext cx="2608804" cy="126889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1049" y="4181474"/>
            <a:ext cx="6515100" cy="155090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probability density like like?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7981" y="6381724"/>
            <a:ext cx="27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 = E</a:t>
            </a:r>
            <a:r>
              <a:rPr lang="en-US" dirty="0">
                <a:latin typeface="Times New Roman"/>
                <a:cs typeface="Times New Roman"/>
              </a:rPr>
              <a:t>/(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) (scaled energy)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487" y="2865483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Draw a particle from the box. What energy is it most likely to have?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9999" y="4098582"/>
            <a:ext cx="274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)</a:t>
            </a:r>
            <a:r>
              <a:rPr lang="en-US" i="1" baseline="30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 (scaled density)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4" y="2166354"/>
            <a:ext cx="6858000" cy="433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34" y="2005549"/>
            <a:ext cx="3720748" cy="584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1053"/>
          <a:stretch/>
        </p:blipFill>
        <p:spPr>
          <a:xfrm>
            <a:off x="6272463" y="2032673"/>
            <a:ext cx="1634575" cy="577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4487" y="4340330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Past how much energy do you not expect to find too many particles?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7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15181</TotalTime>
  <Words>1686</Words>
  <Application>Microsoft Macintosh PowerPoint</Application>
  <PresentationFormat>On-screen Show (4:3)</PresentationFormat>
  <Paragraphs>184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537</cp:revision>
  <dcterms:created xsi:type="dcterms:W3CDTF">2011-09-22T13:36:22Z</dcterms:created>
  <dcterms:modified xsi:type="dcterms:W3CDTF">2025-05-08T08:51:25Z</dcterms:modified>
</cp:coreProperties>
</file>