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2" r:id="rId4"/>
    <p:sldId id="273" r:id="rId5"/>
    <p:sldId id="274" r:id="rId6"/>
    <p:sldId id="270" r:id="rId7"/>
    <p:sldId id="268" r:id="rId8"/>
    <p:sldId id="275" r:id="rId9"/>
    <p:sldId id="276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-203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71FD9-B322-2549-9400-AF0C57474107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3B24EC-C302-4742-94E1-DA9B006B34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32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6421" y="4344025"/>
            <a:ext cx="5485158" cy="4114488"/>
          </a:xfrm>
          <a:noFill/>
          <a:ln/>
        </p:spPr>
        <p:txBody>
          <a:bodyPr wrap="none" anchor="ctr"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7F39-3343-D34D-887C-91D887A1DE4F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17F39-3343-D34D-887C-91D887A1DE4F}" type="datetimeFigureOut">
              <a:rPr lang="en-US" smtClean="0"/>
              <a:pPr/>
              <a:t>9/25/14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2CAD-DCB5-B64D-A4A1-138CDEFDC7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eg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1"/>
          <p:cNvSpPr>
            <a:spLocks noChangeArrowheads="1"/>
          </p:cNvSpPr>
          <p:nvPr/>
        </p:nvSpPr>
        <p:spPr bwMode="auto">
          <a:xfrm>
            <a:off x="132125" y="317894"/>
            <a:ext cx="8823657" cy="1672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 hangingPunct="0">
              <a:lnSpc>
                <a:spcPct val="98000"/>
              </a:lnSpc>
              <a:buClr>
                <a:srgbClr val="000000"/>
              </a:buClr>
              <a:buSzPct val="45000"/>
              <a:buFont typeface="Wingdings" pitchFamily="2" charset="2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600" dirty="0" smtClean="0">
                <a:latin typeface="Times New Roman"/>
                <a:cs typeface="Times New Roman"/>
              </a:rPr>
              <a:t>Solving the Schrodinger Equation on a Computer with the </a:t>
            </a:r>
            <a:r>
              <a:rPr lang="en-US" sz="3600" dirty="0" err="1" smtClean="0">
                <a:latin typeface="Times New Roman"/>
                <a:cs typeface="Times New Roman"/>
              </a:rPr>
              <a:t>Numerov</a:t>
            </a:r>
            <a:r>
              <a:rPr lang="en-US" sz="3600" dirty="0" smtClean="0">
                <a:latin typeface="Times New Roman"/>
                <a:cs typeface="Times New Roman"/>
              </a:rPr>
              <a:t> Procedure </a:t>
            </a:r>
            <a:endParaRPr lang="en-US" sz="3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188" y="6588792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161" y="2054460"/>
            <a:ext cx="2794000" cy="42418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31776" y="1852843"/>
            <a:ext cx="8686800" cy="231810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output of both </a:t>
            </a:r>
            <a:r>
              <a:rPr lang="en-GB" sz="2800" dirty="0" err="1" smtClean="0">
                <a:solidFill>
                  <a:srgbClr val="000000"/>
                </a:solidFill>
                <a:latin typeface="Courier"/>
                <a:cs typeface="Courier"/>
              </a:rPr>
              <a:t>numerov.procedure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US" sz="2800" dirty="0" err="1" smtClean="0">
                <a:latin typeface="Courier"/>
                <a:cs typeface="Courier"/>
              </a:rPr>
              <a:t>approx.normalize</a:t>
            </a:r>
            <a:r>
              <a:rPr lang="en-US" sz="2800" dirty="0" smtClean="0">
                <a:latin typeface="Times New Roman"/>
                <a:cs typeface="Times New Roman"/>
              </a:rPr>
              <a:t> is a two-column matrix: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Column 1 is the </a:t>
            </a:r>
            <a:r>
              <a:rPr lang="en-US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-axis used to compute the wave function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Column 2 is the computed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wavefunction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values</a:t>
            </a:r>
            <a:endParaRPr lang="en-GB" sz="28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Numerov.functions.R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021348" y="4665558"/>
            <a:ext cx="7320547" cy="12432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Using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psi.info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, how could you plot the wave function?</a:t>
            </a: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How could you plot the normalized wave function?</a:t>
            </a:r>
          </a:p>
        </p:txBody>
      </p:sp>
    </p:spTree>
    <p:extLst>
      <p:ext uri="{BB962C8B-B14F-4D97-AF65-F5344CB8AC3E}">
        <p14:creationId xmlns:p14="http://schemas.microsoft.com/office/powerpoint/2010/main" val="42303415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3600" dirty="0" err="1" smtClean="0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 algorithm can be used to solve diff. </a:t>
            </a:r>
            <a:r>
              <a:rPr lang="en-GB" sz="3600" dirty="0" err="1" smtClean="0">
                <a:solidFill>
                  <a:srgbClr val="000000"/>
                </a:solidFill>
                <a:latin typeface="Times New Roman" pitchFamily="18" charset="0"/>
              </a:rPr>
              <a:t>eqs</a:t>
            </a: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600" dirty="0" smtClean="0">
                <a:solidFill>
                  <a:srgbClr val="000000"/>
                </a:solidFill>
                <a:latin typeface="Times New Roman" pitchFamily="18" charset="0"/>
              </a:rPr>
              <a:t>of the form:</a:t>
            </a:r>
            <a:endParaRPr lang="en-GB" sz="36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81" y="2752702"/>
            <a:ext cx="3327400" cy="774700"/>
          </a:xfrm>
          <a:prstGeom prst="rect">
            <a:avLst/>
          </a:prstGeom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2832" y="3731383"/>
            <a:ext cx="7627351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It’s important to us since our Schrodinger equations have this form.</a:t>
            </a: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232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15437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 algorithm “solves” the diff.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b="1" i="1" u="sng" dirty="0" smtClean="0">
                <a:solidFill>
                  <a:srgbClr val="000000"/>
                </a:solidFill>
                <a:latin typeface="Times New Roman" pitchFamily="18" charset="0"/>
              </a:rPr>
              <a:t>iteratively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as 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 works its way across the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-axis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676516" y="2705470"/>
            <a:ext cx="8040782" cy="305732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Choose a potential energy function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Our choices are: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“box” for particle in a box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“harmonic” for harmonic oscillator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“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” for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anharmonic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oscillator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“radial” for hydrogen-like radial wave functions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0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148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8288" y="2125796"/>
            <a:ext cx="8040782" cy="141683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Set up an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-axis: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Choose an increment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dx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as well as an </a:t>
            </a:r>
            <a:r>
              <a:rPr lang="en-GB" sz="2800" i="1" u="sng" dirty="0" err="1" smtClean="0">
                <a:solidFill>
                  <a:srgbClr val="000000"/>
                </a:solidFill>
                <a:latin typeface="Times New Roman" pitchFamily="18" charset="0"/>
              </a:rPr>
              <a:t>xmin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 err="1" smtClean="0">
                <a:solidFill>
                  <a:srgbClr val="000000"/>
                </a:solidFill>
                <a:latin typeface="Times New Roman" pitchFamily="18" charset="0"/>
              </a:rPr>
              <a:t>xmax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24828" y="1459726"/>
            <a:ext cx="8040782" cy="55467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Guess an initial value for the energy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31776" y="3743377"/>
            <a:ext cx="8725066" cy="9890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err="1" smtClean="0">
                <a:solidFill>
                  <a:srgbClr val="000000"/>
                </a:solidFill>
                <a:latin typeface="Times New Roman" pitchFamily="18" charset="0"/>
              </a:rPr>
              <a:t>xmin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 err="1" smtClean="0">
                <a:solidFill>
                  <a:srgbClr val="000000"/>
                </a:solidFill>
                <a:latin typeface="Times New Roman" pitchFamily="18" charset="0"/>
              </a:rPr>
              <a:t>xmax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should span a distance where the wave function will be mostly non-zero</a:t>
            </a:r>
          </a:p>
        </p:txBody>
      </p:sp>
      <p:sp>
        <p:nvSpPr>
          <p:cNvPr id="2" name="Rectangle 1"/>
          <p:cNvSpPr/>
          <p:nvPr/>
        </p:nvSpPr>
        <p:spPr>
          <a:xfrm>
            <a:off x="124828" y="4772521"/>
            <a:ext cx="883201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It helps to look at a graph of your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(x) to figure out about what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xmin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xmax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should be for a given guess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35129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8441" b="5522"/>
          <a:stretch/>
        </p:blipFill>
        <p:spPr>
          <a:xfrm>
            <a:off x="11379" y="1473094"/>
            <a:ext cx="7220937" cy="5184379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492627" y="4919579"/>
            <a:ext cx="79568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32614" y="3606986"/>
            <a:ext cx="21065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Say we guess an energy, </a:t>
            </a:r>
            <a:r>
              <a:rPr lang="en-US" i="1" dirty="0" smtClean="0">
                <a:latin typeface="Times New Roman"/>
                <a:cs typeface="Times New Roman"/>
              </a:rPr>
              <a:t>E</a:t>
            </a:r>
            <a:r>
              <a:rPr lang="en-US" dirty="0" smtClean="0">
                <a:latin typeface="Times New Roman"/>
                <a:cs typeface="Times New Roman"/>
              </a:rPr>
              <a:t> in this neighborhood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53262" y="4398211"/>
            <a:ext cx="1403684" cy="52136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328819" y="4398211"/>
            <a:ext cx="1403684" cy="521368"/>
          </a:xfrm>
          <a:prstGeom prst="ellipse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072105" y="3502526"/>
            <a:ext cx="1751263" cy="1188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823368" y="3502526"/>
            <a:ext cx="1965158" cy="118820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7" idx="2"/>
          </p:cNvCxnSpPr>
          <p:nvPr/>
        </p:nvCxnSpPr>
        <p:spPr>
          <a:xfrm flipH="1">
            <a:off x="7715193" y="4530316"/>
            <a:ext cx="70714" cy="3892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692399" y="2882931"/>
            <a:ext cx="2374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Wave function tails should be around here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066632" y="5387474"/>
            <a:ext cx="695157" cy="9491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2072105" y="5387474"/>
            <a:ext cx="2994528" cy="9491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066632" y="6336632"/>
            <a:ext cx="1510631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70243" y="5943084"/>
            <a:ext cx="24045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Guess </a:t>
            </a:r>
            <a:r>
              <a:rPr lang="en-US" i="1" dirty="0" err="1" smtClean="0">
                <a:latin typeface="Times New Roman"/>
                <a:cs typeface="Times New Roman"/>
              </a:rPr>
              <a:t>xmin</a:t>
            </a:r>
            <a:r>
              <a:rPr lang="en-US" dirty="0" smtClean="0">
                <a:latin typeface="Times New Roman"/>
                <a:cs typeface="Times New Roman"/>
              </a:rPr>
              <a:t> and </a:t>
            </a:r>
            <a:r>
              <a:rPr lang="en-US" i="1" dirty="0" err="1" smtClean="0">
                <a:latin typeface="Times New Roman"/>
                <a:cs typeface="Times New Roman"/>
              </a:rPr>
              <a:t>xmax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b="1" i="1" u="sng" dirty="0" smtClean="0">
                <a:latin typeface="Times New Roman"/>
                <a:cs typeface="Times New Roman"/>
              </a:rPr>
              <a:t>at least</a:t>
            </a:r>
            <a:r>
              <a:rPr lang="en-US" dirty="0" smtClean="0">
                <a:latin typeface="Times New Roman"/>
                <a:cs typeface="Times New Roman"/>
              </a:rPr>
              <a:t> around here</a:t>
            </a:r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6830" b="79115" l="24578" r="82489"/>
                    </a14:imgEffect>
                  </a14:imgLayer>
                </a14:imgProps>
              </a:ext>
            </a:extLst>
          </a:blip>
          <a:srcRect l="17355" t="19992" r="10248" b="14315"/>
          <a:stretch/>
        </p:blipFill>
        <p:spPr>
          <a:xfrm>
            <a:off x="962529" y="1510650"/>
            <a:ext cx="5855363" cy="402998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780628" y="2286003"/>
            <a:ext cx="64786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 smtClean="0">
                <a:latin typeface="Symbol" charset="2"/>
                <a:cs typeface="Symbol" charset="2"/>
              </a:rPr>
              <a:t>y</a:t>
            </a:r>
            <a:r>
              <a:rPr lang="en-US" sz="3200" baseline="-25000" dirty="0" smtClean="0">
                <a:latin typeface="Times New Roman"/>
                <a:cs typeface="Times New Roman"/>
              </a:rPr>
              <a:t>0</a:t>
            </a:r>
            <a:endParaRPr lang="en-US" sz="3200" baseline="-25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689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 animBg="1"/>
      <p:bldP spid="14" grpId="0" animBg="1"/>
      <p:bldP spid="22" grpId="0"/>
      <p:bldP spid="22" grpId="1"/>
      <p:bldP spid="31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Procedure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364192" y="2554704"/>
            <a:ext cx="8040782" cy="17900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Need to know the first two solution points </a:t>
            </a: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 and  </a:t>
            </a: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We always make 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and  </a:t>
            </a:r>
            <a:r>
              <a:rPr lang="en-GB" sz="24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≈ 0 because of the boundary conditions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364192" y="1459726"/>
            <a:ext cx="8040782" cy="1066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Input the desired number of nodes in </a:t>
            </a: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(</a:t>
            </a:r>
            <a:r>
              <a:rPr lang="en-GB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).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This gives the state.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4192" y="4418268"/>
            <a:ext cx="8040782" cy="22392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Once we have </a:t>
            </a: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),  </a:t>
            </a:r>
            <a:r>
              <a:rPr lang="en-GB" sz="2800" i="1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),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 and a guess for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the algorithm can compute a </a:t>
            </a:r>
            <a:r>
              <a:rPr lang="en-GB" sz="28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).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check that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has the requested number of nodes and that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xmax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≈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If not, guess another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and repeat.</a:t>
            </a:r>
          </a:p>
          <a:p>
            <a:pPr marL="563563" lvl="1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671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104211"/>
            <a:ext cx="8686800" cy="53483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None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1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4000" b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ource()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function:</a:t>
            </a: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Loads an R-program in another file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Use it two ways: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ource(</a:t>
            </a:r>
            <a:r>
              <a:rPr lang="en-GB" sz="3200" b="1" dirty="0" err="1" smtClean="0">
                <a:solidFill>
                  <a:srgbClr val="000000"/>
                </a:solidFill>
                <a:latin typeface="Times New Roman" pitchFamily="18" charset="0"/>
              </a:rPr>
              <a:t>file.choose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())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opens up a dialog box where you can navigate to the file to load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ource(“your-file-path-here”)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to load the file directly via its path.</a:t>
            </a: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Handy       Commands: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08" y="639965"/>
            <a:ext cx="698048" cy="530518"/>
          </a:xfrm>
          <a:prstGeom prst="rect">
            <a:avLst/>
          </a:prstGeom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291369"/>
            <a:ext cx="8686800" cy="941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Numerov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algorithm is programmed in the file  </a:t>
            </a:r>
            <a:r>
              <a:rPr lang="en-GB" sz="2800" b="1" dirty="0" err="1" smtClean="0">
                <a:solidFill>
                  <a:srgbClr val="000000"/>
                </a:solidFill>
                <a:latin typeface="Times New Roman" pitchFamily="18" charset="0"/>
              </a:rPr>
              <a:t>Numerov.functions.R</a:t>
            </a:r>
            <a:endParaRPr lang="en-GB" sz="2800" b="1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Within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Numerov.functions.R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there a two functions we will use: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Numerov.functions.R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28601" y="3315557"/>
            <a:ext cx="88218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6363">
              <a:spcBef>
                <a:spcPts val="800"/>
              </a:spcBef>
              <a:buClr>
                <a:srgbClr val="000000"/>
              </a:buClr>
              <a:buSzPct val="100000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numerov.procedure</a:t>
            </a:r>
            <a:r>
              <a:rPr lang="en-GB" dirty="0" smtClean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en-GB" dirty="0" err="1" smtClean="0">
                <a:solidFill>
                  <a:srgbClr val="000000"/>
                </a:solidFill>
                <a:latin typeface="Courier"/>
                <a:cs typeface="Courier"/>
              </a:rPr>
              <a:t>xaxis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urier"/>
                <a:cs typeface="Courier"/>
              </a:rPr>
              <a:t>dxaxis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 smtClean="0">
                <a:solidFill>
                  <a:srgbClr val="000000"/>
                </a:solidFill>
                <a:latin typeface="Courier"/>
                <a:cs typeface="Courier"/>
              </a:rPr>
              <a:t>PE.function.name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nodes.in.state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E.guess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num.iterations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, </a:t>
            </a:r>
            <a:r>
              <a:rPr lang="en-GB" dirty="0" err="1">
                <a:solidFill>
                  <a:srgbClr val="000000"/>
                </a:solidFill>
                <a:latin typeface="Courier"/>
                <a:cs typeface="Courier"/>
              </a:rPr>
              <a:t>delay.time</a:t>
            </a:r>
            <a:r>
              <a:rPr lang="en-GB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  <a:endParaRPr lang="en-GB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3789" y="4322362"/>
            <a:ext cx="5748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Courier"/>
                <a:cs typeface="Courier"/>
              </a:rPr>
              <a:t>approx.normalize</a:t>
            </a:r>
            <a:r>
              <a:rPr lang="en-US" dirty="0" smtClean="0">
                <a:latin typeface="Courier"/>
                <a:cs typeface="Courier"/>
              </a:rPr>
              <a:t>(</a:t>
            </a:r>
            <a:r>
              <a:rPr lang="en-US" dirty="0" err="1">
                <a:latin typeface="Courier"/>
                <a:cs typeface="Courier"/>
              </a:rPr>
              <a:t>wf.info</a:t>
            </a:r>
            <a:r>
              <a:rPr lang="en-US" dirty="0">
                <a:latin typeface="Courier"/>
                <a:cs typeface="Courier"/>
              </a:rPr>
              <a:t>, </a:t>
            </a:r>
            <a:r>
              <a:rPr lang="en-US" dirty="0" err="1">
                <a:latin typeface="Courier"/>
                <a:cs typeface="Courier"/>
              </a:rPr>
              <a:t>plotQ</a:t>
            </a:r>
            <a:r>
              <a:rPr lang="en-US" dirty="0">
                <a:latin typeface="Courier"/>
                <a:cs typeface="Courier"/>
              </a:rPr>
              <a:t>=FALSE)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52400" y="5053242"/>
            <a:ext cx="8686800" cy="124328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We will use these functions in the </a:t>
            </a:r>
            <a:r>
              <a:rPr lang="en-GB" sz="2400" b="1" dirty="0" err="1" smtClean="0">
                <a:solidFill>
                  <a:srgbClr val="000000"/>
                </a:solidFill>
                <a:latin typeface="Times New Roman" pitchFamily="18" charset="0"/>
              </a:rPr>
              <a:t>Numerov-control_script.R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script</a:t>
            </a:r>
          </a:p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To use these functions we must source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Numerov.functions.R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103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59726"/>
            <a:ext cx="9144000" cy="5398273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err="1" smtClean="0">
                <a:solidFill>
                  <a:srgbClr val="000000"/>
                </a:solidFill>
                <a:latin typeface="Times New Roman" pitchFamily="18" charset="0"/>
              </a:rPr>
              <a:t>Numerov-control_script.R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694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1015</TotalTime>
  <Words>512</Words>
  <Application>Microsoft Macintosh PowerPoint</Application>
  <PresentationFormat>On-screen Show (4:3)</PresentationFormat>
  <Paragraphs>55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npetraco</cp:lastModifiedBy>
  <cp:revision>42</cp:revision>
  <dcterms:created xsi:type="dcterms:W3CDTF">2014-05-27T04:15:11Z</dcterms:created>
  <dcterms:modified xsi:type="dcterms:W3CDTF">2014-09-25T22:38:26Z</dcterms:modified>
</cp:coreProperties>
</file>