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11" d="100"/>
          <a:sy n="111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dbiosciences.com/ca/research/multicolor/spectrum_viewer/index.j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12103830_Single_intragenic_microsatellite_preimplantation_genetic_diagnosis_for_cystic_fibrosis_provides_positive_allele_identification_of_all_CFTR_genotypes_for_informative_couples" TargetMode="External"/><Relationship Id="rId5" Type="http://schemas.openxmlformats.org/officeDocument/2006/relationships/hyperlink" Target="https://www.sciencedirect.com/science/article/abs/pii/S0003267021006371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Electronic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600200"/>
            <a:ext cx="40767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44" y="1600199"/>
            <a:ext cx="4895144" cy="4391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75540" y="5807438"/>
            <a:ext cx="15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Hitachi-</a:t>
            </a:r>
            <a:r>
              <a:rPr lang="en-US" dirty="0" err="1">
                <a:latin typeface="Times New Roman"/>
                <a:cs typeface="Times New Roman"/>
              </a:rPr>
              <a:t>HiTec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Electronic Excitation Model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60400" y="2808111"/>
            <a:ext cx="5059381" cy="4049889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46650" y="836812"/>
            <a:ext cx="6028261" cy="2638778"/>
            <a:chOff x="2015067" y="1354666"/>
            <a:chExt cx="4648122" cy="18767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1506689" y="2977575"/>
            <a:ext cx="0" cy="31762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46689" y="1311354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19781" y="3916461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7126111" y="640644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7401" y="581096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Up Arrow 64"/>
          <p:cNvSpPr/>
          <p:nvPr/>
        </p:nvSpPr>
        <p:spPr>
          <a:xfrm flipV="1">
            <a:off x="7569491" y="592241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603358" y="22642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14648" y="166872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>
            <a:off x="7637515" y="1175571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8046738" y="178017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5523964" y="5471547"/>
            <a:ext cx="1927289" cy="4715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382898" y="4597442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  <p:sp>
        <p:nvSpPr>
          <p:cNvPr id="72" name="Up Arrow 71"/>
          <p:cNvSpPr/>
          <p:nvPr/>
        </p:nvSpPr>
        <p:spPr>
          <a:xfrm>
            <a:off x="7165913" y="5908303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09149" y="4193460"/>
            <a:ext cx="1454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Excitation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Absorption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947333" y="2977575"/>
            <a:ext cx="0" cy="28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376364" y="2957736"/>
            <a:ext cx="431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Times New Roman" pitchFamily="18" charset="0"/>
              </a:rPr>
              <a:t>Radiationless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 decay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(vibrational relaxation)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47333" y="3267267"/>
            <a:ext cx="0" cy="1797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>
            <a:off x="2015897" y="3721872"/>
            <a:ext cx="1927289" cy="47158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094518" y="3593295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80220" y="3481927"/>
            <a:ext cx="351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Fluorescence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(Fast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decay)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33224" y="3267267"/>
            <a:ext cx="42333" cy="178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5897" y="3870294"/>
            <a:ext cx="495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Internal conversion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cs typeface="Times New Roman"/>
              </a:rPr>
              <a:t>Slowish</a:t>
            </a:r>
            <a:r>
              <a:rPr lang="en-US" dirty="0">
                <a:latin typeface="Times New Roman"/>
                <a:cs typeface="Times New Roman"/>
              </a:rPr>
              <a:t> non-</a:t>
            </a:r>
            <a:r>
              <a:rPr lang="en-US" dirty="0" err="1">
                <a:latin typeface="Times New Roman"/>
                <a:cs typeface="Times New Roman"/>
              </a:rPr>
              <a:t>radiative</a:t>
            </a:r>
            <a:r>
              <a:rPr lang="en-US" dirty="0">
                <a:latin typeface="Times New Roman"/>
                <a:cs typeface="Times New Roman"/>
              </a:rPr>
              <a:t> decay)</a:t>
            </a:r>
          </a:p>
        </p:txBody>
      </p:sp>
    </p:spTree>
    <p:extLst>
      <p:ext uri="{BB962C8B-B14F-4D97-AF65-F5344CB8AC3E}">
        <p14:creationId xmlns:p14="http://schemas.microsoft.com/office/powerpoint/2010/main" val="275394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/>
      <p:bldP spid="71" grpId="1"/>
      <p:bldP spid="62" grpId="0"/>
      <p:bldP spid="62" grpId="1"/>
      <p:bldP spid="76" grpId="0"/>
      <p:bldP spid="76" grpId="1"/>
      <p:bldP spid="76" grpId="2"/>
      <p:bldP spid="51" grpId="0"/>
      <p:bldP spid="51" grpId="1"/>
      <p:bldP spid="52" grpId="0"/>
      <p:bldP spid="52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Electronic Excitation Model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60400" y="2808111"/>
            <a:ext cx="5059381" cy="4049889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46650" y="836812"/>
            <a:ext cx="6028261" cy="2638778"/>
            <a:chOff x="2015067" y="1354666"/>
            <a:chExt cx="4648122" cy="18767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1506689" y="2977575"/>
            <a:ext cx="0" cy="31762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46689" y="1311354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19781" y="3916461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51294" y="1552270"/>
            <a:ext cx="4402644" cy="2140763"/>
            <a:chOff x="2015067" y="1354666"/>
            <a:chExt cx="4648122" cy="187677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914205" y="1909991"/>
            <a:ext cx="434434" cy="828424"/>
            <a:chOff x="4362708" y="3062241"/>
            <a:chExt cx="434434" cy="828424"/>
          </a:xfrm>
        </p:grpSpPr>
        <p:sp>
          <p:nvSpPr>
            <p:cNvPr id="59" name="Rectangle 58"/>
            <p:cNvSpPr/>
            <p:nvPr/>
          </p:nvSpPr>
          <p:spPr>
            <a:xfrm>
              <a:off x="4377043" y="3244334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62708" y="3062241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7126111" y="640644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7401" y="581096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Up Arrow 64"/>
          <p:cNvSpPr/>
          <p:nvPr/>
        </p:nvSpPr>
        <p:spPr>
          <a:xfrm flipV="1">
            <a:off x="7569491" y="592241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603358" y="22642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14648" y="166872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>
            <a:off x="7637515" y="1175571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8046738" y="178017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5523964" y="5471547"/>
            <a:ext cx="1927289" cy="4715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382898" y="4597442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  <p:sp>
        <p:nvSpPr>
          <p:cNvPr id="72" name="Up Arrow 71"/>
          <p:cNvSpPr/>
          <p:nvPr/>
        </p:nvSpPr>
        <p:spPr>
          <a:xfrm>
            <a:off x="7165913" y="5908303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09149" y="419346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Excitation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59747" y="2985958"/>
            <a:ext cx="1980920" cy="3188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0916" y="2989622"/>
            <a:ext cx="221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Intersystem crossing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7679850" y="3615887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91140" y="30204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Up Arrow 75"/>
          <p:cNvSpPr/>
          <p:nvPr/>
        </p:nvSpPr>
        <p:spPr>
          <a:xfrm flipV="1">
            <a:off x="7714007" y="252725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flipV="1">
            <a:off x="8123230" y="3131857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668889" y="2977575"/>
            <a:ext cx="0" cy="14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817814" y="1243542"/>
            <a:ext cx="431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Times New Roman" pitchFamily="18" charset="0"/>
              </a:rPr>
              <a:t>Radiationless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 decay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(vibrational relaxation)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553180" y="3144086"/>
            <a:ext cx="0" cy="14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22930" y="3272913"/>
            <a:ext cx="0" cy="27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40967" y="3789462"/>
            <a:ext cx="400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Phosphorescence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(Slow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decay)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5556" y="3507931"/>
            <a:ext cx="14111" cy="155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>
            <a:off x="3289278" y="4326998"/>
            <a:ext cx="1927289" cy="47158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206286" y="406646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233419" y="3938239"/>
            <a:ext cx="478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Intersystem crossing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(Slow non-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decay)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2738" y="3507931"/>
            <a:ext cx="0" cy="15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71" grpId="0"/>
      <p:bldP spid="71" grpId="1"/>
      <p:bldP spid="62" grpId="0"/>
      <p:bldP spid="10" grpId="0"/>
      <p:bldP spid="10" grpId="1"/>
      <p:bldP spid="76" grpId="0" animBg="1"/>
      <p:bldP spid="77" grpId="0" animBg="1"/>
      <p:bldP spid="79" grpId="0"/>
      <p:bldP spid="79" grpId="1"/>
      <p:bldP spid="79" grpId="2"/>
      <p:bldP spid="79" grpId="3"/>
      <p:bldP spid="82" grpId="0"/>
      <p:bldP spid="82" grpId="1"/>
      <p:bldP spid="85" grpId="0"/>
      <p:bldP spid="85" grpId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Franck-Condon Principle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620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intensities of observed peaks in UV-Vis spectra depend on the overlap between the initial and final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vibronic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states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0400" y="3781778"/>
            <a:ext cx="3643489" cy="3076222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43968" y="3012552"/>
            <a:ext cx="2658534" cy="1822136"/>
            <a:chOff x="1690511" y="2808111"/>
            <a:chExt cx="5059381" cy="404988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43311" y="3781778"/>
            <a:ext cx="3643489" cy="3076222"/>
            <a:chOff x="1690511" y="2808111"/>
            <a:chExt cx="5059381" cy="404988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06525" y="3180052"/>
            <a:ext cx="2658534" cy="1822136"/>
            <a:chOff x="1690511" y="2808111"/>
            <a:chExt cx="5059381" cy="404988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32616" y="3675970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86963" y="5473795"/>
            <a:ext cx="530890" cy="913090"/>
            <a:chOff x="4377043" y="2977575"/>
            <a:chExt cx="530890" cy="913090"/>
          </a:xfrm>
        </p:grpSpPr>
        <p:sp>
          <p:nvSpPr>
            <p:cNvPr id="46" name="Rectangle 45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85239" y="3781778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39586" y="5579603"/>
            <a:ext cx="530890" cy="913090"/>
            <a:chOff x="4377043" y="2977575"/>
            <a:chExt cx="530890" cy="913090"/>
          </a:xfrm>
        </p:grpSpPr>
        <p:sp>
          <p:nvSpPr>
            <p:cNvPr id="52" name="Rectangle 51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172788" y="4322301"/>
            <a:ext cx="0" cy="200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53059" y="3111165"/>
            <a:ext cx="307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Good Overlap-Strong Peaks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5901231" y="2863455"/>
            <a:ext cx="2685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Eh Overlap-Weak Peaks</a:t>
            </a:r>
            <a:endParaRPr lang="en-US" sz="2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647635" y="4322301"/>
            <a:ext cx="0" cy="200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6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116547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Fluorescence Spectra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83" y="1352750"/>
            <a:ext cx="4895144" cy="4391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4556" y="5425428"/>
            <a:ext cx="15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Hitachi-</a:t>
            </a:r>
            <a:r>
              <a:rPr lang="en-US" dirty="0" err="1">
                <a:latin typeface="Times New Roman"/>
                <a:cs typeface="Times New Roman"/>
              </a:rPr>
              <a:t>HiTec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0678" y="5959882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Plasma Display Panel  Fluorescence Spectrum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6461" y="2448994"/>
            <a:ext cx="1354667" cy="522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32880" y="2137329"/>
            <a:ext cx="242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Excite mostly in the UV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31128" y="2448994"/>
            <a:ext cx="790222" cy="522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5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1" y="1193566"/>
            <a:ext cx="7967425" cy="4134122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869" y="17770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Fluorescence Spectra</a:t>
            </a:r>
          </a:p>
        </p:txBody>
      </p:sp>
      <p:sp>
        <p:nvSpPr>
          <p:cNvPr id="2" name="Rectangle 1"/>
          <p:cNvSpPr/>
          <p:nvPr/>
        </p:nvSpPr>
        <p:spPr>
          <a:xfrm>
            <a:off x="364371" y="5488000"/>
            <a:ext cx="77721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neat fluorescence spectrum tool for assorted </a:t>
            </a:r>
            <a:r>
              <a:rPr lang="en-US" dirty="0" err="1">
                <a:latin typeface="Times New Roman"/>
                <a:cs typeface="Times New Roman"/>
              </a:rPr>
              <a:t>fluoro</a:t>
            </a:r>
            <a:r>
              <a:rPr lang="en-US" dirty="0">
                <a:latin typeface="Times New Roman"/>
                <a:cs typeface="Times New Roman"/>
              </a:rPr>
              <a:t>-cores: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  <a:hlinkClick r:id="rId4"/>
              </a:rPr>
              <a:t>http://www.bdbiosciences.com/ca/research/multicolor/spectrum_viewer/index.jsp</a:t>
            </a:r>
            <a:endParaRPr lang="en-US" dirty="0"/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7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6931B-229C-ECFE-E3A4-3736F832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1" y="1645730"/>
            <a:ext cx="3964495" cy="33923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389ADD-531B-D98E-8B63-19B07036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FF65E7D-61DA-A3CD-65E7-6E93EA3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17770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PCR/Capillary Electrophoresis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A83CB-9342-A839-1E47-D71A9B8F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5" y="1296365"/>
            <a:ext cx="3790874" cy="409103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F904A6D-49B8-DB7B-2DB9-5E4DD4FA8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4" y="5873532"/>
            <a:ext cx="9104312" cy="6082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DNA Profiles are (many) UV-Vis (Fluorescence) spectra!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99917-C62B-EEDF-8A9F-9F362173F733}"/>
              </a:ext>
            </a:extLst>
          </p:cNvPr>
          <p:cNvSpPr txBox="1"/>
          <p:nvPr/>
        </p:nvSpPr>
        <p:spPr>
          <a:xfrm>
            <a:off x="2850398" y="5047529"/>
            <a:ext cx="1443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Wang et al. 2021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FBDA1-D8E8-703C-05BD-F064B33CC3B9}"/>
              </a:ext>
            </a:extLst>
          </p:cNvPr>
          <p:cNvSpPr txBox="1"/>
          <p:nvPr/>
        </p:nvSpPr>
        <p:spPr>
          <a:xfrm>
            <a:off x="7407798" y="5398815"/>
            <a:ext cx="1504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Eftedal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et al. 2001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176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313</cp:revision>
  <dcterms:created xsi:type="dcterms:W3CDTF">2014-09-25T22:54:57Z</dcterms:created>
  <dcterms:modified xsi:type="dcterms:W3CDTF">2024-04-18T15:21:25Z</dcterms:modified>
</cp:coreProperties>
</file>