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slides/slide17.xml" ContentType="application/vnd.openxmlformats-officedocument.presentationml.slide+xml"/>
  <Default Extension="pdf" ContentType="application/pdf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-13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0C181-E60F-4A41-B1D4-FEC6B3150F4B}" type="datetimeFigureOut">
              <a:rPr lang="en-US" smtClean="0"/>
              <a:pPr/>
              <a:t>10/23/13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35990-4CDE-AC4E-9D7B-710E3CA3E4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11.png"/><Relationship Id="rId12" Type="http://schemas.openxmlformats.org/officeDocument/2006/relationships/image" Target="../media/image6.pdf"/><Relationship Id="rId13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.png"/><Relationship Id="rId8" Type="http://schemas.openxmlformats.org/officeDocument/2006/relationships/image" Target="../media/image4.pdf"/><Relationship Id="rId9" Type="http://schemas.openxmlformats.org/officeDocument/2006/relationships/image" Target="../media/image811.png"/><Relationship Id="rId10" Type="http://schemas.openxmlformats.org/officeDocument/2006/relationships/image" Target="../media/image5.pd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8" Type="http://schemas.openxmlformats.org/officeDocument/2006/relationships/image" Target="../media/image17.pdf"/><Relationship Id="rId9" Type="http://schemas.openxmlformats.org/officeDocument/2006/relationships/image" Target="../media/image18.png"/><Relationship Id="rId10" Type="http://schemas.openxmlformats.org/officeDocument/2006/relationships/image" Target="../media/image19.pdf"/><Relationship Id="rId1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8.png"/><Relationship Id="rId12" Type="http://schemas.openxmlformats.org/officeDocument/2006/relationships/image" Target="../media/image29.pdf"/><Relationship Id="rId13" Type="http://schemas.openxmlformats.org/officeDocument/2006/relationships/image" Target="../media/image30.png"/><Relationship Id="rId14" Type="http://schemas.openxmlformats.org/officeDocument/2006/relationships/image" Target="../media/image31.pdf"/><Relationship Id="rId15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pdf"/><Relationship Id="rId3" Type="http://schemas.openxmlformats.org/officeDocument/2006/relationships/image" Target="../media/image22.png"/><Relationship Id="rId4" Type="http://schemas.openxmlformats.org/officeDocument/2006/relationships/image" Target="../media/image17.pdf"/><Relationship Id="rId5" Type="http://schemas.openxmlformats.org/officeDocument/2006/relationships/image" Target="../media/image18.png"/><Relationship Id="rId6" Type="http://schemas.openxmlformats.org/officeDocument/2006/relationships/image" Target="../media/image23.pdf"/><Relationship Id="rId7" Type="http://schemas.openxmlformats.org/officeDocument/2006/relationships/image" Target="../media/image24.png"/><Relationship Id="rId8" Type="http://schemas.openxmlformats.org/officeDocument/2006/relationships/image" Target="../media/image25.pdf"/><Relationship Id="rId9" Type="http://schemas.openxmlformats.org/officeDocument/2006/relationships/image" Target="../media/image26.png"/><Relationship Id="rId10" Type="http://schemas.openxmlformats.org/officeDocument/2006/relationships/image" Target="../media/image27.pdf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png"/><Relationship Id="rId20" Type="http://schemas.openxmlformats.org/officeDocument/2006/relationships/image" Target="../media/image45.pdf"/><Relationship Id="rId21" Type="http://schemas.openxmlformats.org/officeDocument/2006/relationships/image" Target="../media/image46.png"/><Relationship Id="rId22" Type="http://schemas.openxmlformats.org/officeDocument/2006/relationships/image" Target="../media/image47.pdf"/><Relationship Id="rId23" Type="http://schemas.openxmlformats.org/officeDocument/2006/relationships/image" Target="../media/image48.png"/><Relationship Id="rId24" Type="http://schemas.openxmlformats.org/officeDocument/2006/relationships/image" Target="../media/image49.pdf"/><Relationship Id="rId25" Type="http://schemas.openxmlformats.org/officeDocument/2006/relationships/image" Target="../media/image50.png"/><Relationship Id="rId26" Type="http://schemas.openxmlformats.org/officeDocument/2006/relationships/image" Target="../media/image51.pdf"/><Relationship Id="rId27" Type="http://schemas.openxmlformats.org/officeDocument/2006/relationships/image" Target="../media/image52.png"/><Relationship Id="rId28" Type="http://schemas.openxmlformats.org/officeDocument/2006/relationships/image" Target="../media/image53.pdf"/><Relationship Id="rId29" Type="http://schemas.openxmlformats.org/officeDocument/2006/relationships/image" Target="../media/image54.png"/><Relationship Id="rId30" Type="http://schemas.openxmlformats.org/officeDocument/2006/relationships/image" Target="../media/image55.pdf"/><Relationship Id="rId31" Type="http://schemas.openxmlformats.org/officeDocument/2006/relationships/image" Target="../media/image56.png"/><Relationship Id="rId10" Type="http://schemas.openxmlformats.org/officeDocument/2006/relationships/image" Target="../media/image35.pdf"/><Relationship Id="rId11" Type="http://schemas.openxmlformats.org/officeDocument/2006/relationships/image" Target="../media/image36.png"/><Relationship Id="rId12" Type="http://schemas.openxmlformats.org/officeDocument/2006/relationships/image" Target="../media/image37.pdf"/><Relationship Id="rId13" Type="http://schemas.openxmlformats.org/officeDocument/2006/relationships/image" Target="../media/image38.png"/><Relationship Id="rId14" Type="http://schemas.openxmlformats.org/officeDocument/2006/relationships/image" Target="../media/image39.pdf"/><Relationship Id="rId15" Type="http://schemas.openxmlformats.org/officeDocument/2006/relationships/image" Target="../media/image40.png"/><Relationship Id="rId16" Type="http://schemas.openxmlformats.org/officeDocument/2006/relationships/image" Target="../media/image41.pdf"/><Relationship Id="rId17" Type="http://schemas.openxmlformats.org/officeDocument/2006/relationships/image" Target="../media/image42.png"/><Relationship Id="rId18" Type="http://schemas.openxmlformats.org/officeDocument/2006/relationships/image" Target="../media/image43.pdf"/><Relationship Id="rId1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8" Type="http://schemas.openxmlformats.org/officeDocument/2006/relationships/image" Target="../media/image33.pdf"/></Relationships>
</file>

<file path=ppt/slides/_rels/slide13.xml.rels><?xml version="1.0" encoding="UTF-8" standalone="yes"?>
<Relationships xmlns="http://schemas.openxmlformats.org/package/2006/relationships"><Relationship Id="rId20" Type="http://schemas.openxmlformats.org/officeDocument/2006/relationships/image" Target="../media/image37.pdf"/><Relationship Id="rId21" Type="http://schemas.openxmlformats.org/officeDocument/2006/relationships/image" Target="../media/image38.png"/><Relationship Id="rId22" Type="http://schemas.openxmlformats.org/officeDocument/2006/relationships/image" Target="../media/image51.pdf"/><Relationship Id="rId23" Type="http://schemas.openxmlformats.org/officeDocument/2006/relationships/image" Target="../media/image52.png"/><Relationship Id="rId24" Type="http://schemas.openxmlformats.org/officeDocument/2006/relationships/image" Target="../media/image53.pdf"/><Relationship Id="rId25" Type="http://schemas.openxmlformats.org/officeDocument/2006/relationships/image" Target="../media/image54.png"/><Relationship Id="rId26" Type="http://schemas.openxmlformats.org/officeDocument/2006/relationships/image" Target="../media/image55.pdf"/><Relationship Id="rId27" Type="http://schemas.openxmlformats.org/officeDocument/2006/relationships/image" Target="../media/image56.png"/><Relationship Id="rId28" Type="http://schemas.openxmlformats.org/officeDocument/2006/relationships/image" Target="../media/image57.pdf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4" Type="http://schemas.openxmlformats.org/officeDocument/2006/relationships/image" Target="../media/image33.pdf"/><Relationship Id="rId5" Type="http://schemas.openxmlformats.org/officeDocument/2006/relationships/image" Target="../media/image34.png"/><Relationship Id="rId30" Type="http://schemas.openxmlformats.org/officeDocument/2006/relationships/image" Target="../media/image59.pdf"/><Relationship Id="rId31" Type="http://schemas.openxmlformats.org/officeDocument/2006/relationships/image" Target="../media/image60.png"/><Relationship Id="rId32" Type="http://schemas.openxmlformats.org/officeDocument/2006/relationships/image" Target="../media/image61.pdf"/><Relationship Id="rId9" Type="http://schemas.openxmlformats.org/officeDocument/2006/relationships/image" Target="../media/image40.png"/><Relationship Id="rId6" Type="http://schemas.openxmlformats.org/officeDocument/2006/relationships/image" Target="../media/image35.pdf"/><Relationship Id="rId7" Type="http://schemas.openxmlformats.org/officeDocument/2006/relationships/image" Target="../media/image36.png"/><Relationship Id="rId8" Type="http://schemas.openxmlformats.org/officeDocument/2006/relationships/image" Target="../media/image39.pdf"/><Relationship Id="rId33" Type="http://schemas.openxmlformats.org/officeDocument/2006/relationships/image" Target="../media/image62.png"/><Relationship Id="rId34" Type="http://schemas.openxmlformats.org/officeDocument/2006/relationships/image" Target="../media/image63.pdf"/><Relationship Id="rId35" Type="http://schemas.openxmlformats.org/officeDocument/2006/relationships/image" Target="../media/image64.png"/><Relationship Id="rId36" Type="http://schemas.openxmlformats.org/officeDocument/2006/relationships/image" Target="../media/image1.pdf"/><Relationship Id="rId10" Type="http://schemas.openxmlformats.org/officeDocument/2006/relationships/image" Target="../media/image41.pdf"/><Relationship Id="rId11" Type="http://schemas.openxmlformats.org/officeDocument/2006/relationships/image" Target="../media/image42.png"/><Relationship Id="rId12" Type="http://schemas.openxmlformats.org/officeDocument/2006/relationships/image" Target="../media/image43.pdf"/><Relationship Id="rId13" Type="http://schemas.openxmlformats.org/officeDocument/2006/relationships/image" Target="../media/image44.png"/><Relationship Id="rId14" Type="http://schemas.openxmlformats.org/officeDocument/2006/relationships/image" Target="../media/image45.pdf"/><Relationship Id="rId15" Type="http://schemas.openxmlformats.org/officeDocument/2006/relationships/image" Target="../media/image46.png"/><Relationship Id="rId16" Type="http://schemas.openxmlformats.org/officeDocument/2006/relationships/image" Target="../media/image47.pdf"/><Relationship Id="rId17" Type="http://schemas.openxmlformats.org/officeDocument/2006/relationships/image" Target="../media/image48.png"/><Relationship Id="rId18" Type="http://schemas.openxmlformats.org/officeDocument/2006/relationships/image" Target="../media/image49.pdf"/><Relationship Id="rId19" Type="http://schemas.openxmlformats.org/officeDocument/2006/relationships/image" Target="../media/image50.png"/><Relationship Id="rId37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20" Type="http://schemas.openxmlformats.org/officeDocument/2006/relationships/image" Target="../media/image37.pdf"/><Relationship Id="rId21" Type="http://schemas.openxmlformats.org/officeDocument/2006/relationships/image" Target="../media/image38.png"/><Relationship Id="rId22" Type="http://schemas.openxmlformats.org/officeDocument/2006/relationships/image" Target="../media/image51.pdf"/><Relationship Id="rId23" Type="http://schemas.openxmlformats.org/officeDocument/2006/relationships/image" Target="../media/image52.png"/><Relationship Id="rId24" Type="http://schemas.openxmlformats.org/officeDocument/2006/relationships/image" Target="../media/image53.pdf"/><Relationship Id="rId25" Type="http://schemas.openxmlformats.org/officeDocument/2006/relationships/image" Target="../media/image54.png"/><Relationship Id="rId26" Type="http://schemas.openxmlformats.org/officeDocument/2006/relationships/image" Target="../media/image55.pdf"/><Relationship Id="rId27" Type="http://schemas.openxmlformats.org/officeDocument/2006/relationships/image" Target="../media/image56.png"/><Relationship Id="rId28" Type="http://schemas.openxmlformats.org/officeDocument/2006/relationships/image" Target="../media/image63.pdf"/><Relationship Id="rId29" Type="http://schemas.openxmlformats.org/officeDocument/2006/relationships/image" Target="../media/image64.png"/><Relationship Id="rId30" Type="http://schemas.openxmlformats.org/officeDocument/2006/relationships/image" Target="../media/image66.pdf"/><Relationship Id="rId31" Type="http://schemas.openxmlformats.org/officeDocument/2006/relationships/image" Target="../media/image67.png"/><Relationship Id="rId10" Type="http://schemas.openxmlformats.org/officeDocument/2006/relationships/image" Target="../media/image41.pdf"/><Relationship Id="rId11" Type="http://schemas.openxmlformats.org/officeDocument/2006/relationships/image" Target="../media/image42.png"/><Relationship Id="rId12" Type="http://schemas.openxmlformats.org/officeDocument/2006/relationships/image" Target="../media/image43.pdf"/><Relationship Id="rId13" Type="http://schemas.openxmlformats.org/officeDocument/2006/relationships/image" Target="../media/image44.png"/><Relationship Id="rId14" Type="http://schemas.openxmlformats.org/officeDocument/2006/relationships/image" Target="../media/image45.pdf"/><Relationship Id="rId15" Type="http://schemas.openxmlformats.org/officeDocument/2006/relationships/image" Target="../media/image46.png"/><Relationship Id="rId16" Type="http://schemas.openxmlformats.org/officeDocument/2006/relationships/image" Target="../media/image47.pdf"/><Relationship Id="rId17" Type="http://schemas.openxmlformats.org/officeDocument/2006/relationships/image" Target="../media/image48.png"/><Relationship Id="rId18" Type="http://schemas.openxmlformats.org/officeDocument/2006/relationships/image" Target="../media/image49.pdf"/><Relationship Id="rId19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Relationship Id="rId3" Type="http://schemas.openxmlformats.org/officeDocument/2006/relationships/image" Target="../media/image7.png"/><Relationship Id="rId4" Type="http://schemas.openxmlformats.org/officeDocument/2006/relationships/image" Target="../media/image33.pdf"/><Relationship Id="rId5" Type="http://schemas.openxmlformats.org/officeDocument/2006/relationships/image" Target="../media/image34.png"/><Relationship Id="rId6" Type="http://schemas.openxmlformats.org/officeDocument/2006/relationships/image" Target="../media/image35.pdf"/><Relationship Id="rId7" Type="http://schemas.openxmlformats.org/officeDocument/2006/relationships/image" Target="../media/image36.png"/><Relationship Id="rId8" Type="http://schemas.openxmlformats.org/officeDocument/2006/relationships/image" Target="../media/image39.pd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68.pdf"/><Relationship Id="rId5" Type="http://schemas.openxmlformats.org/officeDocument/2006/relationships/image" Target="../media/image69.png"/><Relationship Id="rId6" Type="http://schemas.openxmlformats.org/officeDocument/2006/relationships/image" Target="../media/image1.pdf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4" Type="http://schemas.openxmlformats.org/officeDocument/2006/relationships/image" Target="../media/image70.pdf"/><Relationship Id="rId5" Type="http://schemas.openxmlformats.org/officeDocument/2006/relationships/image" Target="../media/image71.png"/><Relationship Id="rId6" Type="http://schemas.openxmlformats.org/officeDocument/2006/relationships/image" Target="../media/image72.pdf"/><Relationship Id="rId7" Type="http://schemas.openxmlformats.org/officeDocument/2006/relationships/image" Target="../media/image73.png"/><Relationship Id="rId8" Type="http://schemas.openxmlformats.org/officeDocument/2006/relationships/image" Target="../media/image74.pdf"/><Relationship Id="rId9" Type="http://schemas.openxmlformats.org/officeDocument/2006/relationships/image" Target="../media/image75.png"/><Relationship Id="rId10" Type="http://schemas.openxmlformats.org/officeDocument/2006/relationships/image" Target="../media/image76.pdf"/><Relationship Id="rId11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8.pd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4" Type="http://schemas.openxmlformats.org/officeDocument/2006/relationships/image" Target="../media/image80.pdf"/><Relationship Id="rId5" Type="http://schemas.openxmlformats.org/officeDocument/2006/relationships/image" Target="../media/image81.png"/><Relationship Id="rId6" Type="http://schemas.openxmlformats.org/officeDocument/2006/relationships/image" Target="../media/image82.pdf"/><Relationship Id="rId7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8.pd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4" Type="http://schemas.openxmlformats.org/officeDocument/2006/relationships/image" Target="../media/image86.pdf"/><Relationship Id="rId5" Type="http://schemas.openxmlformats.org/officeDocument/2006/relationships/image" Target="../media/image87.png"/><Relationship Id="rId6" Type="http://schemas.openxmlformats.org/officeDocument/2006/relationships/image" Target="../media/image88.pdf"/><Relationship Id="rId7" Type="http://schemas.openxmlformats.org/officeDocument/2006/relationships/image" Target="../media/image89.png"/><Relationship Id="rId8" Type="http://schemas.openxmlformats.org/officeDocument/2006/relationships/image" Target="../media/image90.pdf"/><Relationship Id="rId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4.pd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4" Type="http://schemas.openxmlformats.org/officeDocument/2006/relationships/image" Target="../media/image94.pdf"/><Relationship Id="rId5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2.pd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6" Type="http://schemas.openxmlformats.org/officeDocument/2006/relationships/image" Target="../media/image9.pdf"/><Relationship Id="rId7" Type="http://schemas.openxmlformats.org/officeDocument/2006/relationships/image" Target="../media/image10.png"/><Relationship Id="rId8" Type="http://schemas.openxmlformats.org/officeDocument/2006/relationships/image" Target="../media/image11.pdf"/><Relationship Id="rId9" Type="http://schemas.openxmlformats.org/officeDocument/2006/relationships/image" Target="../media/image12.png"/><Relationship Id="rId10" Type="http://schemas.openxmlformats.org/officeDocument/2006/relationships/image" Target="../media/image13.pdf"/><Relationship Id="rId11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6" Type="http://schemas.openxmlformats.org/officeDocument/2006/relationships/image" Target="../media/image9.pdf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.pdf"/><Relationship Id="rId5" Type="http://schemas.openxmlformats.org/officeDocument/2006/relationships/image" Target="../media/image8.png"/><Relationship Id="rId6" Type="http://schemas.openxmlformats.org/officeDocument/2006/relationships/image" Target="../media/image15.pdf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61825" y="2528208"/>
            <a:ext cx="1524000" cy="7620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50139" y="3602254"/>
            <a:ext cx="6172200" cy="762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r="7306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rcRect r="73066"/>
              <a:stretch>
                <a:fillRect/>
              </a:stretch>
            </p:blipFill>
          </mc:Fallback>
        </mc:AlternateContent>
        <p:spPr>
          <a:xfrm>
            <a:off x="3005958" y="4771420"/>
            <a:ext cx="769629" cy="35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219115" y="2502465"/>
            <a:ext cx="2019300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595898" y="2502465"/>
            <a:ext cx="2768600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37744" r="42437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rcRect l="37744" r="42437"/>
              <a:stretch>
                <a:fillRect/>
              </a:stretch>
            </p:blipFill>
          </mc:Fallback>
        </mc:AlternateContent>
        <p:spPr>
          <a:xfrm>
            <a:off x="4084499" y="4771420"/>
            <a:ext cx="566338" cy="3556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26933" r="6225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rcRect l="26933" r="62256"/>
              <a:stretch>
                <a:fillRect/>
              </a:stretch>
            </p:blipFill>
          </mc:Fallback>
        </mc:AlternateContent>
        <p:spPr>
          <a:xfrm>
            <a:off x="3775587" y="4771420"/>
            <a:ext cx="308912" cy="355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57564" r="34929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rcRect l="57564" r="34929"/>
              <a:stretch>
                <a:fillRect/>
              </a:stretch>
            </p:blipFill>
          </mc:Fallback>
        </mc:AlternateContent>
        <p:spPr>
          <a:xfrm>
            <a:off x="4650837" y="4771420"/>
            <a:ext cx="214522" cy="35560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865359" y="4771420"/>
            <a:ext cx="998099" cy="355600"/>
            <a:chOff x="4865359" y="4124020"/>
            <a:chExt cx="998099" cy="3556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"/>
                <a:srcRect l="65071" r="19269"/>
                <a:stretch>
                  <a:fillRect/>
                </a:stretch>
              </p:blipFill>
            </mc:Choice>
  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  <p:blipFill>
                <a:blip r:embed="rId7"/>
                <a:srcRect l="65071" r="19269"/>
                <a:stretch>
                  <a:fillRect/>
                </a:stretch>
              </p:blipFill>
            </mc:Fallback>
          </mc:AlternateContent>
          <p:spPr>
            <a:xfrm>
              <a:off x="4865359" y="4124020"/>
              <a:ext cx="447491" cy="3556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"/>
                <a:srcRect l="86392"/>
                <a:stretch>
                  <a:fillRect/>
                </a:stretch>
              </p:blipFill>
            </mc:Choice>
  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  <p:blipFill>
                <a:blip r:embed="rId7"/>
                <a:srcRect l="86392"/>
                <a:stretch>
                  <a:fillRect/>
                </a:stretch>
              </p:blipFill>
            </mc:Fallback>
          </mc:AlternateContent>
          <p:spPr>
            <a:xfrm>
              <a:off x="5474602" y="4124020"/>
              <a:ext cx="388856" cy="355600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6"/>
                <a:srcRect l="80731" r="13608"/>
                <a:stretch>
                  <a:fillRect/>
                </a:stretch>
              </p:blipFill>
            </mc:Choice>
  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  <p:blipFill>
                <a:blip r:embed="rId7"/>
                <a:srcRect l="80731" r="13608"/>
                <a:stretch>
                  <a:fillRect/>
                </a:stretch>
              </p:blipFill>
            </mc:Fallback>
          </mc:AlternateContent>
          <p:spPr>
            <a:xfrm>
              <a:off x="5312850" y="4124020"/>
              <a:ext cx="161752" cy="355600"/>
            </a:xfrm>
            <a:prstGeom prst="rect">
              <a:avLst/>
            </a:prstGeom>
          </p:spPr>
        </p:pic>
      </p:grpSp>
      <p:pic>
        <p:nvPicPr>
          <p:cNvPr id="24" name="Picture 23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rcRect l="4759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rcRect l="47598"/>
              <a:stretch>
                <a:fillRect/>
              </a:stretch>
            </p:blipFill>
          </mc:Fallback>
        </mc:AlternateContent>
        <p:spPr>
          <a:xfrm>
            <a:off x="2093735" y="2524703"/>
            <a:ext cx="798613" cy="762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rcRect l="42533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rcRect l="42533"/>
              <a:stretch>
                <a:fillRect/>
              </a:stretch>
            </p:blipFill>
          </mc:Fallback>
        </mc:AlternateContent>
        <p:spPr>
          <a:xfrm>
            <a:off x="4076199" y="2498960"/>
            <a:ext cx="1160439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0"/>
              <a:srcRect l="3226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1"/>
              <a:srcRect l="32266"/>
              <a:stretch>
                <a:fillRect/>
              </a:stretch>
            </p:blipFill>
          </mc:Fallback>
        </mc:AlternateContent>
        <p:spPr>
          <a:xfrm>
            <a:off x="6487426" y="2498960"/>
            <a:ext cx="1875295" cy="762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1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pic>
        <p:nvPicPr>
          <p:cNvPr id="34" name="Picture 33"/>
          <p:cNvPicPr preferRelativeResize="0">
            <a:picLocks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65071" r="19269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rcRect l="65071" r="19269"/>
              <a:stretch>
                <a:fillRect/>
              </a:stretch>
            </p:blipFill>
          </mc:Fallback>
        </mc:AlternateContent>
        <p:spPr>
          <a:xfrm>
            <a:off x="6039941" y="4771420"/>
            <a:ext cx="447485" cy="3556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rcRect l="8639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rcRect l="86392"/>
              <a:stretch>
                <a:fillRect/>
              </a:stretch>
            </p:blipFill>
          </mc:Fallback>
        </mc:AlternateContent>
        <p:spPr>
          <a:xfrm>
            <a:off x="7229430" y="4771420"/>
            <a:ext cx="388856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268E-6 1.68094E-6 L -0.49011 0.3023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" y="151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81 -6.01991E-8 L -0.19455 -6.01991E-8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76 0.03982 L 0.07741 0.3019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" y="13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5682E-6 -6.01991E-8 L 0.13155 0.00023 " pathEditMode="relative" ptsTypes="AA"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04 0.00047 L 0.47172 0.29845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" y="14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xit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grpSp>
        <p:nvGrpSpPr>
          <p:cNvPr id="2" name="Group 14"/>
          <p:cNvGrpSpPr/>
          <p:nvPr/>
        </p:nvGrpSpPr>
        <p:grpSpPr>
          <a:xfrm>
            <a:off x="1104468" y="2217352"/>
            <a:ext cx="7009272" cy="787743"/>
            <a:chOff x="664218" y="4859662"/>
            <a:chExt cx="7009272" cy="78774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72127"/>
                <a:stretch>
                  <a:fillRect/>
                </a:stretch>
              </p:blipFill>
            </mc:Choice>
            <mc:Fallback>
              <p:blipFill>
                <a:blip r:embed="rId5"/>
                <a:srcRect l="72127"/>
                <a:stretch>
                  <a:fillRect/>
                </a:stretch>
              </p:blipFill>
            </mc:Fallback>
          </mc:AlternateContent>
          <p:spPr>
            <a:xfrm>
              <a:off x="5953100" y="4885405"/>
              <a:ext cx="1720390" cy="76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4218" y="4868243"/>
              <a:ext cx="3822700" cy="762000"/>
            </a:xfrm>
            <a:prstGeom prst="rect">
              <a:avLst/>
            </a:prstGeom>
          </p:spPr>
        </p:pic>
        <p:grpSp>
          <p:nvGrpSpPr>
            <p:cNvPr id="3" name="Group 19"/>
            <p:cNvGrpSpPr/>
            <p:nvPr/>
          </p:nvGrpSpPr>
          <p:grpSpPr>
            <a:xfrm>
              <a:off x="4543370" y="4859662"/>
              <a:ext cx="1365710" cy="779162"/>
              <a:chOff x="4607933" y="4718918"/>
              <a:chExt cx="1365710" cy="77916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53252" r="33958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53252" r="33958"/>
                  <a:stretch>
                    <a:fillRect/>
                  </a:stretch>
                </p:blipFill>
              </mc:Fallback>
            </mc:AlternateContent>
            <p:spPr>
              <a:xfrm>
                <a:off x="5028396" y="4718918"/>
                <a:ext cx="789440" cy="76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rcRect l="92779"/>
                  <a:stretch>
                    <a:fillRect/>
                  </a:stretch>
                </p:blipFill>
              </mc:Choice>
              <mc:Fallback>
                <p:blipFill>
                  <a:blip r:embed="rId7"/>
                  <a:srcRect l="92779"/>
                  <a:stretch>
                    <a:fillRect/>
                  </a:stretch>
                </p:blipFill>
              </mc:Fallback>
            </mc:AlternateContent>
            <p:spPr>
              <a:xfrm>
                <a:off x="5697610" y="4736080"/>
                <a:ext cx="276033" cy="76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43695" r="49493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43695" r="49493"/>
                  <a:stretch>
                    <a:fillRect/>
                  </a:stretch>
                </p:blipFill>
              </mc:Fallback>
            </mc:AlternateContent>
            <p:spPr>
              <a:xfrm>
                <a:off x="4607933" y="4736080"/>
                <a:ext cx="420463" cy="762000"/>
              </a:xfrm>
              <a:prstGeom prst="rect">
                <a:avLst/>
              </a:prstGeom>
            </p:spPr>
          </p:pic>
        </p:grpSp>
      </p:grpSp>
      <p:pic>
        <p:nvPicPr>
          <p:cNvPr id="17" name="Picture 1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292388" y="3283123"/>
            <a:ext cx="1879600" cy="762000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119477" y="2805817"/>
            <a:ext cx="1099638" cy="804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716935" y="3453072"/>
            <a:ext cx="525981" cy="3309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7099135" y="3453477"/>
            <a:ext cx="203200" cy="3048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5404083" y="3425299"/>
            <a:ext cx="1682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Want this to be: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48847" y="3438345"/>
            <a:ext cx="252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Simplify this term a little: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grpSp>
        <p:nvGrpSpPr>
          <p:cNvPr id="4" name="Group 32"/>
          <p:cNvGrpSpPr/>
          <p:nvPr/>
        </p:nvGrpSpPr>
        <p:grpSpPr>
          <a:xfrm>
            <a:off x="247065" y="2084581"/>
            <a:ext cx="3414139" cy="369332"/>
            <a:chOff x="247065" y="4126859"/>
            <a:chExt cx="3414139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247065" y="4126859"/>
              <a:ext cx="24062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“Re-indexing” trick: set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2683304" y="4195167"/>
              <a:ext cx="977900" cy="266700"/>
            </a:xfrm>
            <a:prstGeom prst="rect">
              <a:avLst/>
            </a:prstGeom>
          </p:spPr>
        </p:pic>
      </p:grpSp>
      <p:pic>
        <p:nvPicPr>
          <p:cNvPr id="17" name="Picture 1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292388" y="1240845"/>
            <a:ext cx="1879600" cy="7620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240555" y="2490578"/>
            <a:ext cx="3606800" cy="81280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3240555" y="3406440"/>
            <a:ext cx="2806700" cy="7620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240555" y="4281658"/>
            <a:ext cx="3479800" cy="7620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3132440" y="5105388"/>
            <a:ext cx="2692400" cy="7620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132440" y="5953198"/>
            <a:ext cx="2425700" cy="762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09237" y="1407203"/>
            <a:ext cx="2574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the term to simplify is: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1379240" y="3483669"/>
            <a:ext cx="1938891" cy="536502"/>
            <a:chOff x="1379240" y="3483669"/>
            <a:chExt cx="1938891" cy="536502"/>
          </a:xfrm>
        </p:grpSpPr>
        <p:sp>
          <p:nvSpPr>
            <p:cNvPr id="15" name="TextBox 14"/>
            <p:cNvSpPr txBox="1"/>
            <p:nvPr/>
          </p:nvSpPr>
          <p:spPr>
            <a:xfrm>
              <a:off x="1379240" y="3650839"/>
              <a:ext cx="98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∞-2 = ∞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364719" y="3483669"/>
              <a:ext cx="953412" cy="36041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8484" y="4341749"/>
            <a:ext cx="3563233" cy="646331"/>
            <a:chOff x="238484" y="4341749"/>
            <a:chExt cx="3563233" cy="646331"/>
          </a:xfrm>
        </p:grpSpPr>
        <p:sp>
          <p:nvSpPr>
            <p:cNvPr id="20" name="TextBox 19"/>
            <p:cNvSpPr txBox="1"/>
            <p:nvPr/>
          </p:nvSpPr>
          <p:spPr>
            <a:xfrm>
              <a:off x="238484" y="4341749"/>
              <a:ext cx="22534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When </a:t>
              </a:r>
              <a:r>
                <a:rPr lang="en-US" dirty="0" err="1" smtClean="0"/>
                <a:t>m</a:t>
              </a:r>
              <a:r>
                <a:rPr lang="en-US" dirty="0" smtClean="0"/>
                <a:t> = -2, m+2 = 0</a:t>
              </a:r>
            </a:p>
            <a:p>
              <a:r>
                <a:rPr lang="en-US" dirty="0" smtClean="0"/>
                <a:t>When </a:t>
              </a:r>
              <a:r>
                <a:rPr lang="en-US" dirty="0" err="1" smtClean="0"/>
                <a:t>m</a:t>
              </a:r>
              <a:r>
                <a:rPr lang="en-US" dirty="0" smtClean="0"/>
                <a:t> = -1, m+1 = 0</a:t>
              </a:r>
              <a:endParaRPr lang="en-US" dirty="0"/>
            </a:p>
          </p:txBody>
        </p:sp>
        <p:sp>
          <p:nvSpPr>
            <p:cNvPr id="21" name="Right Brace 20"/>
            <p:cNvSpPr/>
            <p:nvPr/>
          </p:nvSpPr>
          <p:spPr>
            <a:xfrm rot="5400000">
              <a:off x="3363682" y="4467231"/>
              <a:ext cx="229098" cy="64697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16200000" flipV="1">
              <a:off x="2811217" y="4229671"/>
              <a:ext cx="229099" cy="1122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538819" y="6032111"/>
            <a:ext cx="2409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 smtClean="0">
                <a:latin typeface="Times New Roman"/>
                <a:cs typeface="Times New Roman"/>
              </a:rPr>
              <a:t>m</a:t>
            </a:r>
            <a:r>
              <a:rPr lang="en-US" dirty="0" smtClean="0"/>
              <a:t> is a “dummy index”</a:t>
            </a:r>
          </a:p>
          <a:p>
            <a:r>
              <a:rPr lang="en-US" dirty="0" smtClean="0"/>
              <a:t>Why not just call </a:t>
            </a:r>
            <a:r>
              <a:rPr lang="en-US" i="1" dirty="0" err="1" smtClean="0">
                <a:latin typeface="Times New Roman"/>
                <a:cs typeface="Times New Roman"/>
              </a:rPr>
              <a:t>m</a:t>
            </a:r>
            <a:r>
              <a:rPr lang="en-US" dirty="0" smtClean="0"/>
              <a:t>, </a:t>
            </a:r>
            <a:r>
              <a:rPr lang="en-US" i="1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….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602872" y="5708945"/>
            <a:ext cx="2938480" cy="646331"/>
            <a:chOff x="5602872" y="5708945"/>
            <a:chExt cx="2938480" cy="646331"/>
          </a:xfrm>
        </p:grpSpPr>
        <p:cxnSp>
          <p:nvCxnSpPr>
            <p:cNvPr id="27" name="Straight Arrow Connector 26"/>
            <p:cNvCxnSpPr/>
            <p:nvPr/>
          </p:nvCxnSpPr>
          <p:spPr>
            <a:xfrm rot="10800000" flipV="1">
              <a:off x="5602872" y="5953198"/>
              <a:ext cx="495421" cy="2316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098293" y="5708945"/>
              <a:ext cx="24430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Now the same power as </a:t>
              </a:r>
            </a:p>
            <a:p>
              <a:r>
                <a:rPr lang="en-US" dirty="0" smtClean="0"/>
                <a:t>the other </a:t>
              </a:r>
              <a:r>
                <a:rPr lang="en-US" i="1" dirty="0" err="1" smtClean="0">
                  <a:latin typeface="Times New Roman"/>
                  <a:cs typeface="Times New Roman"/>
                </a:rPr>
                <a:t>x</a:t>
              </a:r>
              <a:r>
                <a:rPr lang="en-US" dirty="0" err="1" smtClean="0"/>
                <a:t>’s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4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grpSp>
        <p:nvGrpSpPr>
          <p:cNvPr id="6" name="Group 14"/>
          <p:cNvGrpSpPr/>
          <p:nvPr/>
        </p:nvGrpSpPr>
        <p:grpSpPr>
          <a:xfrm>
            <a:off x="1104468" y="2303162"/>
            <a:ext cx="7009272" cy="787743"/>
            <a:chOff x="664218" y="4859662"/>
            <a:chExt cx="7009272" cy="78774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72127"/>
                <a:stretch>
                  <a:fillRect/>
                </a:stretch>
              </p:blipFill>
            </mc:Choice>
            <mc:Fallback>
              <p:blipFill>
                <a:blip r:embed="rId5"/>
                <a:srcRect l="72127"/>
                <a:stretch>
                  <a:fillRect/>
                </a:stretch>
              </p:blipFill>
            </mc:Fallback>
          </mc:AlternateContent>
          <p:spPr>
            <a:xfrm>
              <a:off x="5953100" y="4885405"/>
              <a:ext cx="1720390" cy="762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4218" y="4868243"/>
              <a:ext cx="3822700" cy="762000"/>
            </a:xfrm>
            <a:prstGeom prst="rect">
              <a:avLst/>
            </a:prstGeom>
          </p:spPr>
        </p:pic>
        <p:grpSp>
          <p:nvGrpSpPr>
            <p:cNvPr id="9" name="Group 19"/>
            <p:cNvGrpSpPr/>
            <p:nvPr/>
          </p:nvGrpSpPr>
          <p:grpSpPr>
            <a:xfrm>
              <a:off x="4543370" y="4859662"/>
              <a:ext cx="1365710" cy="779162"/>
              <a:chOff x="4607933" y="4718918"/>
              <a:chExt cx="1365710" cy="779162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53252" r="33958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53252" r="33958"/>
                  <a:stretch>
                    <a:fillRect/>
                  </a:stretch>
                </p:blipFill>
              </mc:Fallback>
            </mc:AlternateContent>
            <p:spPr>
              <a:xfrm>
                <a:off x="5028396" y="4718918"/>
                <a:ext cx="789440" cy="76200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rcRect l="92779"/>
                  <a:stretch>
                    <a:fillRect/>
                  </a:stretch>
                </p:blipFill>
              </mc:Choice>
              <mc:Fallback>
                <p:blipFill>
                  <a:blip r:embed="rId7"/>
                  <a:srcRect l="92779"/>
                  <a:stretch>
                    <a:fillRect/>
                  </a:stretch>
                </p:blipFill>
              </mc:Fallback>
            </mc:AlternateContent>
            <p:spPr>
              <a:xfrm>
                <a:off x="5697610" y="4736080"/>
                <a:ext cx="276033" cy="762000"/>
              </a:xfrm>
              <a:prstGeom prst="rect">
                <a:avLst/>
              </a:prstGeom>
            </p:spPr>
          </p:pic>
          <p:pic>
            <p:nvPicPr>
              <p:cNvPr id="12" name="Picture 11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43695" r="49493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43695" r="49493"/>
                  <a:stretch>
                    <a:fillRect/>
                  </a:stretch>
                </p:blipFill>
              </mc:Fallback>
            </mc:AlternateContent>
            <p:spPr>
              <a:xfrm>
                <a:off x="4607933" y="4736080"/>
                <a:ext cx="420463" cy="762000"/>
              </a:xfrm>
              <a:prstGeom prst="rect">
                <a:avLst/>
              </a:prstGeom>
            </p:spPr>
          </p:pic>
        </p:grpSp>
      </p:grpSp>
      <p:pic>
        <p:nvPicPr>
          <p:cNvPr id="42" name="Picture 4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865237" y="3506229"/>
            <a:ext cx="1841500" cy="26670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62325" y="3271795"/>
            <a:ext cx="292100" cy="7620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2732615" y="3450967"/>
            <a:ext cx="203200" cy="30480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3284070" y="3280376"/>
            <a:ext cx="292100" cy="762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3042174" y="3514810"/>
            <a:ext cx="165100" cy="266700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6"/>
              <a:stretch>
                <a:fillRect/>
              </a:stretch>
            </p:blipFill>
          </mc:Choice>
          <mc:Fallback>
            <p:blipFill>
              <a:blip r:embed="rId17"/>
              <a:stretch>
                <a:fillRect/>
              </a:stretch>
            </p:blipFill>
          </mc:Fallback>
        </mc:AlternateContent>
        <p:spPr>
          <a:xfrm>
            <a:off x="3576170" y="3511034"/>
            <a:ext cx="1092200" cy="2667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4722596" y="3468129"/>
            <a:ext cx="203200" cy="3048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5446450" y="3280376"/>
            <a:ext cx="292100" cy="762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4"/>
              <a:stretch>
                <a:fillRect/>
              </a:stretch>
            </p:blipFill>
          </mc:Choice>
          <mc:Fallback>
            <p:blipFill>
              <a:blip r:embed="rId15"/>
              <a:stretch>
                <a:fillRect/>
              </a:stretch>
            </p:blipFill>
          </mc:Fallback>
        </mc:AlternateContent>
        <p:spPr>
          <a:xfrm>
            <a:off x="5058782" y="3519615"/>
            <a:ext cx="165100" cy="266700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8"/>
              <a:stretch>
                <a:fillRect/>
              </a:stretch>
            </p:blipFill>
          </mc:Choice>
          <mc:Fallback>
            <p:blipFill>
              <a:blip r:embed="rId19"/>
              <a:stretch>
                <a:fillRect/>
              </a:stretch>
            </p:blipFill>
          </mc:Fallback>
        </mc:AlternateContent>
        <p:spPr>
          <a:xfrm>
            <a:off x="5285126" y="3523391"/>
            <a:ext cx="127000" cy="26670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0"/>
              <a:stretch>
                <a:fillRect/>
              </a:stretch>
            </p:blipFill>
          </mc:Choice>
          <mc:Fallback>
            <p:blipFill>
              <a:blip r:embed="rId21"/>
              <a:stretch>
                <a:fillRect/>
              </a:stretch>
            </p:blipFill>
          </mc:Fallback>
        </mc:AlternateContent>
        <p:spPr>
          <a:xfrm>
            <a:off x="5779917" y="3523391"/>
            <a:ext cx="381000" cy="266700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819734" y="3288957"/>
            <a:ext cx="292100" cy="76200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2"/>
              <a:stretch>
                <a:fillRect/>
              </a:stretch>
            </p:blipFill>
          </mc:Choice>
          <mc:Fallback>
            <p:blipFill>
              <a:blip r:embed="rId23"/>
              <a:stretch>
                <a:fillRect/>
              </a:stretch>
            </p:blipFill>
          </mc:Fallback>
        </mc:AlternateContent>
        <p:spPr>
          <a:xfrm>
            <a:off x="6680034" y="3519615"/>
            <a:ext cx="139700" cy="266700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478442" y="3528196"/>
            <a:ext cx="165100" cy="266700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6198695" y="3468129"/>
            <a:ext cx="203200" cy="304800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2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7423142" y="3485291"/>
            <a:ext cx="203200" cy="304800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6"/>
              <a:stretch>
                <a:fillRect/>
              </a:stretch>
            </p:blipFill>
          </mc:Choice>
          <mc:Fallback>
            <p:blipFill>
              <a:blip r:embed="rId27"/>
              <a:stretch>
                <a:fillRect/>
              </a:stretch>
            </p:blipFill>
          </mc:Fallback>
        </mc:AlternateContent>
        <p:spPr>
          <a:xfrm>
            <a:off x="7172918" y="3519615"/>
            <a:ext cx="215900" cy="2667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7634923" y="3540553"/>
            <a:ext cx="419100" cy="266700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1500392" y="4256260"/>
            <a:ext cx="5895632" cy="762000"/>
            <a:chOff x="562325" y="3271795"/>
            <a:chExt cx="5895632" cy="762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1011114" y="3506229"/>
              <a:ext cx="18415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562325" y="3271795"/>
              <a:ext cx="292100" cy="7620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2870554" y="3514810"/>
              <a:ext cx="1651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3078472" y="3511034"/>
              <a:ext cx="10922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4260749" y="3519615"/>
              <a:ext cx="1651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4487093" y="3523391"/>
              <a:ext cx="1270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4681549" y="3523391"/>
              <a:ext cx="3810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5341398" y="3519615"/>
              <a:ext cx="139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5139806" y="3528196"/>
              <a:ext cx="1651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5887143" y="3485291"/>
              <a:ext cx="203200" cy="3048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5542528" y="3519615"/>
              <a:ext cx="2159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8"/>
                <a:stretch>
                  <a:fillRect/>
                </a:stretch>
              </p:blipFill>
            </mc:Choice>
            <mc:Fallback>
              <p:blipFill>
                <a:blip r:embed="rId29"/>
                <a:stretch>
                  <a:fillRect/>
                </a:stretch>
              </p:blipFill>
            </mc:Fallback>
          </mc:AlternateContent>
          <p:spPr>
            <a:xfrm>
              <a:off x="6038857" y="3540553"/>
              <a:ext cx="4191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 flipH="1">
              <a:off x="5706943" y="3325873"/>
              <a:ext cx="171617" cy="69076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0"/>
                <a:stretch>
                  <a:fillRect/>
                </a:stretch>
              </p:blipFill>
            </mc:Choice>
            <mc:Fallback>
              <p:blipFill>
                <a:blip r:embed="rId31"/>
                <a:stretch>
                  <a:fillRect/>
                </a:stretch>
              </p:blipFill>
            </mc:Fallback>
          </mc:AlternateContent>
          <p:spPr>
            <a:xfrm>
              <a:off x="916724" y="3306119"/>
              <a:ext cx="171617" cy="690760"/>
            </a:xfrm>
            <a:prstGeom prst="rect">
              <a:avLst/>
            </a:prstGeom>
          </p:spPr>
        </p:pic>
      </p:grpSp>
      <p:grpSp>
        <p:nvGrpSpPr>
          <p:cNvPr id="53" name="Group 52"/>
          <p:cNvGrpSpPr/>
          <p:nvPr/>
        </p:nvGrpSpPr>
        <p:grpSpPr>
          <a:xfrm>
            <a:off x="2188122" y="4809724"/>
            <a:ext cx="4319590" cy="441565"/>
            <a:chOff x="2188122" y="4809724"/>
            <a:chExt cx="4319590" cy="441565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2188122" y="4809724"/>
              <a:ext cx="4319590" cy="111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1960" y="4881957"/>
              <a:ext cx="2149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This term has to be 0</a:t>
              </a:r>
              <a:endParaRPr lang="en-US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972953" y="4796523"/>
            <a:ext cx="2227217" cy="728365"/>
            <a:chOff x="5972953" y="4796523"/>
            <a:chExt cx="2227217" cy="728365"/>
          </a:xfrm>
        </p:grpSpPr>
        <p:sp>
          <p:nvSpPr>
            <p:cNvPr id="62" name="TextBox 61"/>
            <p:cNvSpPr txBox="1"/>
            <p:nvPr/>
          </p:nvSpPr>
          <p:spPr>
            <a:xfrm>
              <a:off x="5972953" y="5155556"/>
              <a:ext cx="222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if sum is going to be 0</a:t>
              </a:r>
              <a:endParaRPr lang="en-US" dirty="0"/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rot="5400000" flipH="1" flipV="1">
              <a:off x="6929459" y="4833493"/>
              <a:ext cx="376195" cy="30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71E-6 1.11137E-7 L -0.29364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" y="-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5085E-6 -7.89535E-7 L -0.53019 0.00093 " pathEditMode="relative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5085E-6 -1.57907E-6 L -0.68031 0.00093 " pathEditMode="relative" ptsTypes="AA">
                                      <p:cBhvr>
                                        <p:cTn id="1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5182E-6 -2.16948E-6 L 0.05728 0.000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089E-6 1.64621E-6 L 0.05883 0.0020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1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085E-6 6.31628E-6 L 0.57011 -0.00208 " pathEditMode="relative" ptsTypes="AA">
                                      <p:cBhvr>
                                        <p:cTn id="2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2211E-6 4.69322E-6 L 0.34815 0.00231 " pathEditMode="relative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02E-6 3.20213E-6 L 0.189 3.20213E-6 " pathEditMode="relative" ptsTypes="AA">
                                      <p:cBhvr>
                                        <p:cTn id="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grpSp>
        <p:nvGrpSpPr>
          <p:cNvPr id="4" name="Group 65"/>
          <p:cNvGrpSpPr/>
          <p:nvPr/>
        </p:nvGrpSpPr>
        <p:grpSpPr>
          <a:xfrm>
            <a:off x="1500392" y="2179658"/>
            <a:ext cx="5895632" cy="762000"/>
            <a:chOff x="562325" y="3271795"/>
            <a:chExt cx="5895632" cy="762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011114" y="3506229"/>
              <a:ext cx="18415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62325" y="3271795"/>
              <a:ext cx="292100" cy="7620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870554" y="3514810"/>
              <a:ext cx="1651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078472" y="3511034"/>
              <a:ext cx="10922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260749" y="3519615"/>
              <a:ext cx="1651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4487093" y="3523391"/>
              <a:ext cx="1270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4681549" y="3523391"/>
              <a:ext cx="3810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5341398" y="3519615"/>
              <a:ext cx="139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5139806" y="3528196"/>
              <a:ext cx="1651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5887143" y="3485291"/>
              <a:ext cx="203200" cy="3048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5542528" y="3519615"/>
              <a:ext cx="2159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6038857" y="3540553"/>
              <a:ext cx="4191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 flipH="1">
              <a:off x="5706943" y="3325873"/>
              <a:ext cx="171617" cy="69076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916724" y="3306119"/>
              <a:ext cx="171617" cy="690760"/>
            </a:xfrm>
            <a:prstGeom prst="rect">
              <a:avLst/>
            </a:prstGeom>
          </p:spPr>
        </p:pic>
      </p:grpSp>
      <p:pic>
        <p:nvPicPr>
          <p:cNvPr id="85" name="Picture 8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rcRect r="57730"/>
              <a:stretch>
                <a:fillRect/>
              </a:stretch>
            </p:blipFill>
          </mc:Choice>
          <mc:Fallback>
            <p:blipFill>
              <a:blip r:embed="rId29"/>
              <a:srcRect r="57730"/>
              <a:stretch>
                <a:fillRect/>
              </a:stretch>
            </p:blipFill>
          </mc:Fallback>
        </mc:AlternateContent>
        <p:spPr>
          <a:xfrm>
            <a:off x="1933664" y="3965024"/>
            <a:ext cx="2082875" cy="266700"/>
          </a:xfrm>
          <a:prstGeom prst="rect">
            <a:avLst/>
          </a:prstGeom>
        </p:spPr>
      </p:pic>
      <p:grpSp>
        <p:nvGrpSpPr>
          <p:cNvPr id="50" name="Group 49"/>
          <p:cNvGrpSpPr/>
          <p:nvPr/>
        </p:nvGrpSpPr>
        <p:grpSpPr>
          <a:xfrm>
            <a:off x="1703542" y="3337217"/>
            <a:ext cx="5215156" cy="301024"/>
            <a:chOff x="1703542" y="3337217"/>
            <a:chExt cx="5215156" cy="301024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703542" y="3337217"/>
              <a:ext cx="1841500" cy="2667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3562982" y="3345798"/>
              <a:ext cx="165100" cy="266700"/>
            </a:xfrm>
            <a:prstGeom prst="rect">
              <a:avLst/>
            </a:prstGeom>
          </p:spPr>
        </p:pic>
        <p:pic>
          <p:nvPicPr>
            <p:cNvPr id="62" name="Picture 6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770900" y="3342022"/>
              <a:ext cx="1092200" cy="266700"/>
            </a:xfrm>
            <a:prstGeom prst="rect">
              <a:avLst/>
            </a:prstGeom>
          </p:spPr>
        </p:pic>
        <p:pic>
          <p:nvPicPr>
            <p:cNvPr id="63" name="Picture 6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953177" y="3350603"/>
              <a:ext cx="165100" cy="266700"/>
            </a:xfrm>
            <a:prstGeom prst="rect">
              <a:avLst/>
            </a:prstGeom>
          </p:spPr>
        </p:pic>
        <p:pic>
          <p:nvPicPr>
            <p:cNvPr id="64" name="Picture 6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5179521" y="3354379"/>
              <a:ext cx="127000" cy="266700"/>
            </a:xfrm>
            <a:prstGeom prst="rect">
              <a:avLst/>
            </a:prstGeom>
          </p:spPr>
        </p:pic>
        <p:pic>
          <p:nvPicPr>
            <p:cNvPr id="65" name="Picture 6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5373977" y="3354379"/>
              <a:ext cx="381000" cy="266700"/>
            </a:xfrm>
            <a:prstGeom prst="rect">
              <a:avLst/>
            </a:prstGeom>
          </p:spPr>
        </p:pic>
        <p:pic>
          <p:nvPicPr>
            <p:cNvPr id="66" name="Picture 6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6033826" y="3350603"/>
              <a:ext cx="139700" cy="266700"/>
            </a:xfrm>
            <a:prstGeom prst="rect">
              <a:avLst/>
            </a:prstGeom>
          </p:spPr>
        </p:pic>
        <p:pic>
          <p:nvPicPr>
            <p:cNvPr id="81" name="Picture 8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5832234" y="3359184"/>
              <a:ext cx="165100" cy="266700"/>
            </a:xfrm>
            <a:prstGeom prst="rect">
              <a:avLst/>
            </a:prstGeom>
          </p:spPr>
        </p:pic>
        <p:pic>
          <p:nvPicPr>
            <p:cNvPr id="83" name="Picture 8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6234956" y="3350603"/>
              <a:ext cx="215900" cy="266700"/>
            </a:xfrm>
            <a:prstGeom prst="rect">
              <a:avLst/>
            </a:prstGeom>
          </p:spPr>
        </p:pic>
        <p:pic>
          <p:nvPicPr>
            <p:cNvPr id="84" name="Picture 8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6499598" y="3371541"/>
              <a:ext cx="419100" cy="266700"/>
            </a:xfrm>
            <a:prstGeom prst="rect">
              <a:avLst/>
            </a:prstGeom>
          </p:spPr>
        </p:pic>
      </p:grpSp>
      <p:pic>
        <p:nvPicPr>
          <p:cNvPr id="90" name="Picture 8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0"/>
              <a:stretch>
                <a:fillRect/>
              </a:stretch>
            </p:blipFill>
          </mc:Choice>
          <mc:Fallback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2157252" y="4513455"/>
            <a:ext cx="4622800" cy="26670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2"/>
              <a:stretch>
                <a:fillRect/>
              </a:stretch>
            </p:blipFill>
          </mc:Choice>
          <mc:Fallback>
            <p:blipFill>
              <a:blip r:embed="rId33"/>
              <a:stretch>
                <a:fillRect/>
              </a:stretch>
            </p:blipFill>
          </mc:Fallback>
        </mc:AlternateContent>
        <p:spPr>
          <a:xfrm>
            <a:off x="2569350" y="5029012"/>
            <a:ext cx="3924300" cy="2667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4"/>
              <a:stretch>
                <a:fillRect/>
              </a:stretch>
            </p:blipFill>
          </mc:Choice>
          <mc:Fallback>
            <p:blipFill>
              <a:blip r:embed="rId35"/>
              <a:stretch>
                <a:fillRect/>
              </a:stretch>
            </p:blipFill>
          </mc:Fallback>
        </mc:AlternateContent>
        <p:spPr>
          <a:xfrm>
            <a:off x="3253420" y="5514523"/>
            <a:ext cx="2527300" cy="609600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949179" y="2416324"/>
            <a:ext cx="4747314" cy="288667"/>
            <a:chOff x="1854791" y="6355429"/>
            <a:chExt cx="4747314" cy="288667"/>
          </a:xfrm>
        </p:grpSpPr>
        <p:pic>
          <p:nvPicPr>
            <p:cNvPr id="38" name="Picture 3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854791" y="6355429"/>
              <a:ext cx="1841500" cy="266700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3714231" y="6364010"/>
              <a:ext cx="165100" cy="266700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922149" y="6360234"/>
              <a:ext cx="1092200" cy="266700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5104426" y="6368815"/>
              <a:ext cx="165100" cy="266700"/>
            </a:xfrm>
            <a:prstGeom prst="rect">
              <a:avLst/>
            </a:prstGeom>
          </p:spPr>
        </p:pic>
        <p:pic>
          <p:nvPicPr>
            <p:cNvPr id="42" name="Picture 4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5330770" y="6372591"/>
              <a:ext cx="127000" cy="266700"/>
            </a:xfrm>
            <a:prstGeom prst="rect">
              <a:avLst/>
            </a:prstGeom>
          </p:spPr>
        </p:pic>
        <p:pic>
          <p:nvPicPr>
            <p:cNvPr id="43" name="Picture 4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5525226" y="6372591"/>
              <a:ext cx="381000" cy="266700"/>
            </a:xfrm>
            <a:prstGeom prst="rect">
              <a:avLst/>
            </a:prstGeom>
          </p:spPr>
        </p:pic>
        <p:pic>
          <p:nvPicPr>
            <p:cNvPr id="44" name="Picture 4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6185075" y="6368815"/>
              <a:ext cx="139700" cy="26670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5983483" y="6377396"/>
              <a:ext cx="165100" cy="26670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6386205" y="6368815"/>
              <a:ext cx="215900" cy="266700"/>
            </a:xfrm>
            <a:prstGeom prst="rect">
              <a:avLst/>
            </a:prstGeom>
          </p:spPr>
        </p:pic>
      </p:grpSp>
      <p:pic>
        <p:nvPicPr>
          <p:cNvPr id="51" name="Picture 5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4"/>
              <a:stretch>
                <a:fillRect/>
              </a:stretch>
            </p:blipFill>
          </mc:Choice>
          <mc:Fallback>
            <p:blipFill>
              <a:blip r:embed="rId25"/>
              <a:stretch>
                <a:fillRect/>
              </a:stretch>
            </p:blipFill>
          </mc:Fallback>
        </mc:AlternateContent>
        <p:spPr>
          <a:xfrm>
            <a:off x="6983447" y="2446358"/>
            <a:ext cx="419100" cy="266700"/>
          </a:xfrm>
          <a:prstGeom prst="rect">
            <a:avLst/>
          </a:prstGeom>
        </p:spPr>
      </p:pic>
      <p:grpSp>
        <p:nvGrpSpPr>
          <p:cNvPr id="94" name="Group 93"/>
          <p:cNvGrpSpPr/>
          <p:nvPr/>
        </p:nvGrpSpPr>
        <p:grpSpPr>
          <a:xfrm>
            <a:off x="3562982" y="3569593"/>
            <a:ext cx="5545078" cy="369332"/>
            <a:chOff x="3562982" y="3569593"/>
            <a:chExt cx="5545078" cy="369332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3562982" y="3638241"/>
              <a:ext cx="287918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4979629" y="3729086"/>
              <a:ext cx="161352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5050930" y="3810556"/>
              <a:ext cx="1801753" cy="434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16200000" flipV="1">
              <a:off x="6776298" y="3725589"/>
              <a:ext cx="161352" cy="858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884374" y="3569593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Move this to the right</a:t>
              </a:r>
              <a:endParaRPr lang="en-US" dirty="0"/>
            </a:p>
          </p:txBody>
        </p:sp>
      </p:grpSp>
      <p:pic>
        <p:nvPicPr>
          <p:cNvPr id="95" name="Picture 9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rcRect l="42439"/>
              <a:stretch>
                <a:fillRect/>
              </a:stretch>
            </p:blipFill>
          </mc:Choice>
          <mc:Fallback>
            <p:blipFill>
              <a:blip r:embed="rId29"/>
              <a:srcRect l="42439"/>
              <a:stretch>
                <a:fillRect/>
              </a:stretch>
            </p:blipFill>
          </mc:Fallback>
        </mc:AlternateContent>
        <p:spPr>
          <a:xfrm>
            <a:off x="4035503" y="3973605"/>
            <a:ext cx="2836391" cy="266700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4957333" y="4035949"/>
            <a:ext cx="3597390" cy="369332"/>
            <a:chOff x="4957333" y="4035949"/>
            <a:chExt cx="3597390" cy="369332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4957333" y="4231724"/>
              <a:ext cx="16212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899185" y="4238247"/>
              <a:ext cx="16212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6617931" y="4244770"/>
              <a:ext cx="16212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6841469" y="4035949"/>
              <a:ext cx="17132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Factor these out</a:t>
              </a:r>
              <a:endParaRPr lang="en-US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410577" y="4578327"/>
            <a:ext cx="3669736" cy="369332"/>
            <a:chOff x="4410577" y="4578327"/>
            <a:chExt cx="3669736" cy="369332"/>
          </a:xfrm>
        </p:grpSpPr>
        <p:cxnSp>
          <p:nvCxnSpPr>
            <p:cNvPr id="92" name="Straight Connector 91"/>
            <p:cNvCxnSpPr/>
            <p:nvPr/>
          </p:nvCxnSpPr>
          <p:spPr>
            <a:xfrm>
              <a:off x="4410577" y="4797317"/>
              <a:ext cx="1980101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754309" y="4578327"/>
              <a:ext cx="132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Simplify this</a:t>
              </a:r>
              <a:endParaRPr lang="en-US" dirty="0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386139" y="5089768"/>
            <a:ext cx="3544675" cy="369332"/>
            <a:chOff x="386139" y="5089768"/>
            <a:chExt cx="3544675" cy="369332"/>
          </a:xfrm>
        </p:grpSpPr>
        <p:cxnSp>
          <p:nvCxnSpPr>
            <p:cNvPr id="101" name="Straight Connector 100"/>
            <p:cNvCxnSpPr/>
            <p:nvPr/>
          </p:nvCxnSpPr>
          <p:spPr>
            <a:xfrm>
              <a:off x="2526445" y="5295712"/>
              <a:ext cx="140436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386139" y="5089768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Move this to the right</a:t>
              </a:r>
              <a:endParaRPr lang="en-US" dirty="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5829024" y="5371394"/>
            <a:ext cx="3204987" cy="1379344"/>
            <a:chOff x="5829024" y="5371394"/>
            <a:chExt cx="3204987" cy="1379344"/>
          </a:xfrm>
        </p:grpSpPr>
        <p:sp>
          <p:nvSpPr>
            <p:cNvPr id="104" name="TextBox 103"/>
            <p:cNvSpPr txBox="1"/>
            <p:nvPr/>
          </p:nvSpPr>
          <p:spPr>
            <a:xfrm>
              <a:off x="5829024" y="5371394"/>
              <a:ext cx="3204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Recursion relation for expansion</a:t>
              </a:r>
            </a:p>
            <a:p>
              <a:r>
                <a:rPr lang="en-US" dirty="0" smtClean="0"/>
                <a:t>coefficients</a:t>
              </a:r>
              <a:endParaRPr lang="en-US" dirty="0"/>
            </a:p>
          </p:txBody>
        </p:sp>
        <p:pic>
          <p:nvPicPr>
            <p:cNvPr id="105" name="Picture 10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36"/>
                <a:stretch>
                  <a:fillRect/>
                </a:stretch>
              </p:blipFill>
            </mc:Choice>
            <mc:Fallback>
              <p:blipFill>
                <a:blip r:embed="rId37"/>
                <a:stretch>
                  <a:fillRect/>
                </a:stretch>
              </p:blipFill>
            </mc:Fallback>
          </mc:AlternateContent>
          <p:spPr>
            <a:xfrm>
              <a:off x="7027041" y="5988738"/>
              <a:ext cx="1524000" cy="762000"/>
            </a:xfrm>
            <a:prstGeom prst="rect">
              <a:avLst/>
            </a:prstGeom>
          </p:spPr>
        </p:pic>
        <p:cxnSp>
          <p:nvCxnSpPr>
            <p:cNvPr id="107" name="Straight Arrow Connector 106"/>
            <p:cNvCxnSpPr/>
            <p:nvPr/>
          </p:nvCxnSpPr>
          <p:spPr>
            <a:xfrm rot="5400000">
              <a:off x="7905901" y="5977736"/>
              <a:ext cx="54335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3436E-6 3.91989E-6 L -0.02881 0.1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" y="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9684E-6 -4.50104E-6 L -0.05918 0.1303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" y="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grpSp>
        <p:nvGrpSpPr>
          <p:cNvPr id="2" name="Group 65"/>
          <p:cNvGrpSpPr/>
          <p:nvPr/>
        </p:nvGrpSpPr>
        <p:grpSpPr>
          <a:xfrm>
            <a:off x="1500392" y="2179658"/>
            <a:ext cx="5895632" cy="762000"/>
            <a:chOff x="562325" y="3271795"/>
            <a:chExt cx="5895632" cy="762000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tretch>
                  <a:fillRect/>
                </a:stretch>
              </p:blipFill>
            </mc:Choice>
            <mc:Fallback>
              <p:blipFill>
                <a:blip r:embed="rId5"/>
                <a:stretch>
                  <a:fillRect/>
                </a:stretch>
              </p:blipFill>
            </mc:Fallback>
          </mc:AlternateContent>
          <p:spPr>
            <a:xfrm>
              <a:off x="1011114" y="3506229"/>
              <a:ext cx="1841500" cy="266700"/>
            </a:xfrm>
            <a:prstGeom prst="rect">
              <a:avLst/>
            </a:prstGeom>
          </p:spPr>
        </p:pic>
        <p:pic>
          <p:nvPicPr>
            <p:cNvPr id="68" name="Picture 6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562325" y="3271795"/>
              <a:ext cx="292100" cy="762000"/>
            </a:xfrm>
            <a:prstGeom prst="rect">
              <a:avLst/>
            </a:prstGeom>
          </p:spPr>
        </p:pic>
        <p:pic>
          <p:nvPicPr>
            <p:cNvPr id="69" name="Picture 6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2870554" y="3514810"/>
              <a:ext cx="165100" cy="266700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0"/>
                <a:stretch>
                  <a:fillRect/>
                </a:stretch>
              </p:blipFill>
            </mc:Choice>
            <mc:Fallback>
              <p:blipFill>
                <a:blip r:embed="rId11"/>
                <a:stretch>
                  <a:fillRect/>
                </a:stretch>
              </p:blipFill>
            </mc:Fallback>
          </mc:AlternateContent>
          <p:spPr>
            <a:xfrm>
              <a:off x="3078472" y="3511034"/>
              <a:ext cx="1092200" cy="266700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4260749" y="3519615"/>
              <a:ext cx="165100" cy="266700"/>
            </a:xfrm>
            <a:prstGeom prst="rect">
              <a:avLst/>
            </a:prstGeom>
          </p:spPr>
        </p:pic>
        <p:pic>
          <p:nvPicPr>
            <p:cNvPr id="72" name="Picture 7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2"/>
                <a:stretch>
                  <a:fillRect/>
                </a:stretch>
              </p:blipFill>
            </mc:Choice>
            <mc:Fallback>
              <p:blipFill>
                <a:blip r:embed="rId13"/>
                <a:stretch>
                  <a:fillRect/>
                </a:stretch>
              </p:blipFill>
            </mc:Fallback>
          </mc:AlternateContent>
          <p:spPr>
            <a:xfrm>
              <a:off x="4487093" y="3523391"/>
              <a:ext cx="127000" cy="266700"/>
            </a:xfrm>
            <a:prstGeom prst="rect">
              <a:avLst/>
            </a:prstGeom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4"/>
                <a:stretch>
                  <a:fillRect/>
                </a:stretch>
              </p:blipFill>
            </mc:Choice>
            <mc:Fallback>
              <p:blipFill>
                <a:blip r:embed="rId15"/>
                <a:stretch>
                  <a:fillRect/>
                </a:stretch>
              </p:blipFill>
            </mc:Fallback>
          </mc:AlternateContent>
          <p:spPr>
            <a:xfrm>
              <a:off x="4681549" y="3523391"/>
              <a:ext cx="381000" cy="266700"/>
            </a:xfrm>
            <a:prstGeom prst="rect">
              <a:avLst/>
            </a:prstGeom>
          </p:spPr>
        </p:pic>
        <p:pic>
          <p:nvPicPr>
            <p:cNvPr id="74" name="Picture 7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6"/>
                <a:stretch>
                  <a:fillRect/>
                </a:stretch>
              </p:blipFill>
            </mc:Choice>
            <mc:Fallback>
              <p:blipFill>
                <a:blip r:embed="rId17"/>
                <a:stretch>
                  <a:fillRect/>
                </a:stretch>
              </p:blipFill>
            </mc:Fallback>
          </mc:AlternateContent>
          <p:spPr>
            <a:xfrm>
              <a:off x="5341398" y="3519615"/>
              <a:ext cx="139700" cy="266700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18"/>
                <a:stretch>
                  <a:fillRect/>
                </a:stretch>
              </p:blipFill>
            </mc:Choice>
            <mc:Fallback>
              <p:blipFill>
                <a:blip r:embed="rId19"/>
                <a:stretch>
                  <a:fillRect/>
                </a:stretch>
              </p:blipFill>
            </mc:Fallback>
          </mc:AlternateContent>
          <p:spPr>
            <a:xfrm>
              <a:off x="5139806" y="3528196"/>
              <a:ext cx="165100" cy="266700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0"/>
                <a:stretch>
                  <a:fillRect/>
                </a:stretch>
              </p:blipFill>
            </mc:Choice>
            <mc:Fallback>
              <p:blipFill>
                <a:blip r:embed="rId21"/>
                <a:stretch>
                  <a:fillRect/>
                </a:stretch>
              </p:blipFill>
            </mc:Fallback>
          </mc:AlternateContent>
          <p:spPr>
            <a:xfrm>
              <a:off x="5887143" y="3485291"/>
              <a:ext cx="203200" cy="304800"/>
            </a:xfrm>
            <a:prstGeom prst="rect">
              <a:avLst/>
            </a:prstGeom>
          </p:spPr>
        </p:pic>
        <p:pic>
          <p:nvPicPr>
            <p:cNvPr id="77" name="Picture 7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2"/>
                <a:stretch>
                  <a:fillRect/>
                </a:stretch>
              </p:blipFill>
            </mc:Choice>
            <mc:Fallback>
              <p:blipFill>
                <a:blip r:embed="rId23"/>
                <a:stretch>
                  <a:fillRect/>
                </a:stretch>
              </p:blipFill>
            </mc:Fallback>
          </mc:AlternateContent>
          <p:spPr>
            <a:xfrm>
              <a:off x="5542528" y="3519615"/>
              <a:ext cx="215900" cy="266700"/>
            </a:xfrm>
            <a:prstGeom prst="rect">
              <a:avLst/>
            </a:prstGeom>
          </p:spPr>
        </p:pic>
        <p:pic>
          <p:nvPicPr>
            <p:cNvPr id="78" name="Picture 7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4"/>
                <a:stretch>
                  <a:fillRect/>
                </a:stretch>
              </p:blipFill>
            </mc:Choice>
            <mc:Fallback>
              <p:blipFill>
                <a:blip r:embed="rId25"/>
                <a:stretch>
                  <a:fillRect/>
                </a:stretch>
              </p:blipFill>
            </mc:Fallback>
          </mc:AlternateContent>
          <p:spPr>
            <a:xfrm>
              <a:off x="6038857" y="3540553"/>
              <a:ext cx="419100" cy="266700"/>
            </a:xfrm>
            <a:prstGeom prst="rect">
              <a:avLst/>
            </a:prstGeom>
          </p:spPr>
        </p:pic>
        <p:pic>
          <p:nvPicPr>
            <p:cNvPr id="79" name="Picture 7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 flipH="1">
              <a:off x="5706943" y="3325873"/>
              <a:ext cx="171617" cy="69076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6"/>
                <a:stretch>
                  <a:fillRect/>
                </a:stretch>
              </p:blipFill>
            </mc:Choice>
            <mc:Fallback>
              <p:blipFill>
                <a:blip r:embed="rId27"/>
                <a:stretch>
                  <a:fillRect/>
                </a:stretch>
              </p:blipFill>
            </mc:Fallback>
          </mc:AlternateContent>
          <p:spPr>
            <a:xfrm>
              <a:off x="916724" y="3306119"/>
              <a:ext cx="171617" cy="690760"/>
            </a:xfrm>
            <a:prstGeom prst="rect">
              <a:avLst/>
            </a:prstGeom>
          </p:spPr>
        </p:pic>
      </p:grpSp>
      <p:pic>
        <p:nvPicPr>
          <p:cNvPr id="93" name="Picture 9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8"/>
              <a:stretch>
                <a:fillRect/>
              </a:stretch>
            </p:blipFill>
          </mc:Choice>
          <mc:Fallback>
            <p:blipFill>
              <a:blip r:embed="rId29"/>
              <a:stretch>
                <a:fillRect/>
              </a:stretch>
            </p:blipFill>
          </mc:Fallback>
        </mc:AlternateContent>
        <p:spPr>
          <a:xfrm>
            <a:off x="3253420" y="2941658"/>
            <a:ext cx="2527300" cy="60960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30"/>
              <a:stretch>
                <a:fillRect/>
              </a:stretch>
            </p:blipFill>
          </mc:Choice>
          <mc:Fallback>
            <p:blipFill>
              <a:blip r:embed="rId31"/>
              <a:stretch>
                <a:fillRect/>
              </a:stretch>
            </p:blipFill>
          </mc:Fallback>
        </mc:AlternateContent>
        <p:spPr>
          <a:xfrm>
            <a:off x="817769" y="3695383"/>
            <a:ext cx="1130300" cy="2667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74343" y="3619906"/>
            <a:ext cx="54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Set: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29346" y="3602744"/>
            <a:ext cx="678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 when </a:t>
            </a:r>
            <a:r>
              <a:rPr lang="en-US" i="1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reaches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/>
              <a:t> series stops. (Well sort of…. But we’ll make it stop.)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2272635" y="4040698"/>
            <a:ext cx="441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Since </a:t>
            </a:r>
            <a:r>
              <a:rPr lang="en-US" i="1" dirty="0" err="1" smtClean="0">
                <a:latin typeface="Times New Roman"/>
                <a:cs typeface="Times New Roman"/>
              </a:rPr>
              <a:t>k</a:t>
            </a:r>
            <a:r>
              <a:rPr lang="en-US" dirty="0" smtClean="0"/>
              <a:t> ≥ 0 then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/>
              <a:t> must also be: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=0,1,2,3,4,…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18392" y="4560375"/>
            <a:ext cx="2314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see this in action!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2102527" y="1278132"/>
            <a:ext cx="5048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just “solved” the Legendre differential equation: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184631" y="3631646"/>
            <a:ext cx="3035300" cy="6096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826350" y="2655121"/>
            <a:ext cx="1524000" cy="762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706216" y="2302951"/>
            <a:ext cx="178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“solution” is: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446032" y="3737193"/>
            <a:ext cx="663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with: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49004" y="4324585"/>
            <a:ext cx="4264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But… we need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to get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/>
              <a:t> to get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4</a:t>
            </a:r>
            <a:r>
              <a:rPr lang="en-US" dirty="0" smtClean="0"/>
              <a:t> to get …</a:t>
            </a:r>
          </a:p>
          <a:p>
            <a:r>
              <a:rPr lang="en-US" dirty="0" smtClean="0"/>
              <a:t>                   and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 to get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3</a:t>
            </a:r>
            <a:r>
              <a:rPr lang="en-US" dirty="0" smtClean="0"/>
              <a:t> to get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5 </a:t>
            </a:r>
            <a:r>
              <a:rPr lang="en-US" dirty="0" smtClean="0"/>
              <a:t>to get… 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900996" y="5032278"/>
            <a:ext cx="758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 really we need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/>
              <a:t> and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/>
              <a:t> to compute the (Legendre) polynomials </a:t>
            </a:r>
            <a:r>
              <a:rPr lang="en-US" i="1" dirty="0" err="1" smtClean="0">
                <a:latin typeface="Times New Roman"/>
                <a:cs typeface="Times New Roman"/>
              </a:rPr>
              <a:t>y</a:t>
            </a:r>
            <a:r>
              <a:rPr lang="en-US" dirty="0" err="1" smtClean="0">
                <a:latin typeface="Times New Roman"/>
                <a:cs typeface="Times New Roman"/>
              </a:rPr>
              <a:t>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err="1" smtClean="0">
                <a:latin typeface="Times New Roman"/>
                <a:cs typeface="Times New Roman"/>
              </a:rPr>
              <a:t>P</a:t>
            </a:r>
            <a:r>
              <a:rPr lang="en-US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dirty="0" err="1" smtClean="0">
                <a:latin typeface="Times New Roman"/>
                <a:cs typeface="Times New Roman"/>
              </a:rPr>
              <a:t>(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56236" y="5435934"/>
            <a:ext cx="6547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cs typeface="Times New Roman"/>
              </a:rPr>
              <a:t>Choose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(1)=1 </a:t>
            </a:r>
            <a:r>
              <a:rPr lang="en-US" dirty="0" smtClean="0">
                <a:cs typeface="Times New Roman"/>
              </a:rPr>
              <a:t>always!</a:t>
            </a:r>
          </a:p>
          <a:p>
            <a:pPr algn="ctr"/>
            <a:r>
              <a:rPr lang="en-US" dirty="0" smtClean="0">
                <a:cs typeface="Times New Roman"/>
              </a:rPr>
              <a:t>Choose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0 </a:t>
            </a:r>
            <a:r>
              <a:rPr lang="en-US" dirty="0" smtClean="0">
                <a:cs typeface="Times New Roman"/>
              </a:rPr>
              <a:t>when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cs typeface="Times New Roman"/>
              </a:rPr>
              <a:t> is odd to make sure series above terminates.</a:t>
            </a:r>
          </a:p>
          <a:p>
            <a:pPr algn="ctr"/>
            <a:r>
              <a:rPr lang="en-US" dirty="0" smtClean="0">
                <a:cs typeface="Times New Roman"/>
              </a:rPr>
              <a:t>Choose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 = 0 </a:t>
            </a:r>
            <a:r>
              <a:rPr lang="en-US" dirty="0" smtClean="0">
                <a:cs typeface="Times New Roman"/>
              </a:rPr>
              <a:t>when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cs typeface="Times New Roman"/>
              </a:rPr>
              <a:t> is even to make sure series above terminates.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75748" y="663702"/>
            <a:ext cx="337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Legendre Polynomials</a:t>
            </a:r>
            <a:endParaRPr lang="en-US" sz="2800" dirty="0"/>
          </a:p>
        </p:txBody>
      </p:sp>
      <p:sp>
        <p:nvSpPr>
          <p:cNvPr id="25" name="TextBox 24"/>
          <p:cNvSpPr txBox="1"/>
          <p:nvPr/>
        </p:nvSpPr>
        <p:spPr>
          <a:xfrm>
            <a:off x="2874817" y="1278132"/>
            <a:ext cx="333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Legendre polynomial coefficients: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184631" y="1752407"/>
            <a:ext cx="3035300" cy="609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349398" y="2406621"/>
            <a:ext cx="11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Case: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0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957581" y="2982403"/>
            <a:ext cx="3136900" cy="609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5233717" y="2982403"/>
            <a:ext cx="2057400" cy="609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rcRect r="31738"/>
              <a:stretch>
                <a:fillRect/>
              </a:stretch>
            </p:blipFill>
          </mc:Choice>
          <mc:Fallback>
            <p:blipFill>
              <a:blip r:embed="rId9"/>
              <a:srcRect r="31738"/>
              <a:stretch>
                <a:fillRect/>
              </a:stretch>
            </p:blipFill>
          </mc:Fallback>
        </mc:AlternateContent>
        <p:spPr>
          <a:xfrm>
            <a:off x="2884329" y="3802054"/>
            <a:ext cx="2349388" cy="6096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rcRect l="66544"/>
              <a:stretch>
                <a:fillRect/>
              </a:stretch>
            </p:blipFill>
          </mc:Choice>
          <mc:Fallback>
            <p:blipFill>
              <a:blip r:embed="rId9"/>
              <a:srcRect l="66544"/>
              <a:stretch>
                <a:fillRect/>
              </a:stretch>
            </p:blipFill>
          </mc:Fallback>
        </mc:AlternateContent>
        <p:spPr>
          <a:xfrm>
            <a:off x="5233717" y="3802054"/>
            <a:ext cx="1151448" cy="6096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2943465" y="4557133"/>
            <a:ext cx="3098800" cy="609600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714865" y="4368749"/>
            <a:ext cx="565114" cy="806566"/>
            <a:chOff x="5714865" y="4540369"/>
            <a:chExt cx="565114" cy="806566"/>
          </a:xfrm>
        </p:grpSpPr>
        <p:cxnSp>
          <p:nvCxnSpPr>
            <p:cNvPr id="20" name="Straight Arrow Connector 19"/>
            <p:cNvCxnSpPr/>
            <p:nvPr/>
          </p:nvCxnSpPr>
          <p:spPr>
            <a:xfrm rot="5400000" flipH="1" flipV="1">
              <a:off x="5565184" y="4887016"/>
              <a:ext cx="609600" cy="310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79897" y="45403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510470" y="5115248"/>
            <a:ext cx="2242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latin typeface="Times New Roman"/>
                <a:cs typeface="Times New Roman"/>
              </a:rPr>
              <a:t>= 0</a:t>
            </a:r>
            <a:r>
              <a:rPr lang="en-US" dirty="0" smtClean="0"/>
              <a:t> for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0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31801" y="5512789"/>
            <a:ext cx="377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3 </a:t>
            </a:r>
            <a:r>
              <a:rPr lang="en-US" dirty="0" smtClean="0">
                <a:latin typeface="Times New Roman"/>
                <a:cs typeface="Times New Roman"/>
              </a:rPr>
              <a:t>+…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4462054" y="5564644"/>
            <a:ext cx="1741988" cy="592417"/>
            <a:chOff x="4462054" y="5736264"/>
            <a:chExt cx="1741988" cy="592417"/>
          </a:xfrm>
        </p:grpSpPr>
        <p:cxnSp>
          <p:nvCxnSpPr>
            <p:cNvPr id="35" name="Straight Arrow Connector 34"/>
            <p:cNvCxnSpPr/>
            <p:nvPr/>
          </p:nvCxnSpPr>
          <p:spPr>
            <a:xfrm rot="16200000" flipH="1">
              <a:off x="4367672" y="5843343"/>
              <a:ext cx="394705" cy="205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5026351" y="5841285"/>
              <a:ext cx="394705" cy="205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5667868" y="5830646"/>
              <a:ext cx="394705" cy="205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12345" y="59593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53862" y="59572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960" y="5955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929743" y="6034172"/>
            <a:ext cx="119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03282" y="6075019"/>
            <a:ext cx="28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****Choose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(1)=1 </a:t>
            </a:r>
            <a:r>
              <a:rPr lang="en-US" dirty="0" smtClean="0">
                <a:cs typeface="Times New Roman"/>
              </a:rPr>
              <a:t>always!</a:t>
            </a:r>
            <a:endParaRPr lang="en-US" dirty="0"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03282" y="6418259"/>
            <a:ext cx="107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951321" y="6068496"/>
            <a:ext cx="191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=&gt;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cs typeface="Times New Roman"/>
              </a:rPr>
              <a:t>for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 = 0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75748" y="663702"/>
            <a:ext cx="337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Legendre Polynomials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9398" y="1299672"/>
            <a:ext cx="11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Case: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931801" y="4680432"/>
            <a:ext cx="377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3 </a:t>
            </a:r>
            <a:r>
              <a:rPr lang="en-US" dirty="0" smtClean="0">
                <a:latin typeface="Times New Roman"/>
                <a:cs typeface="Times New Roman"/>
              </a:rPr>
              <a:t>+…</a:t>
            </a:r>
            <a:endParaRPr lang="en-US" dirty="0">
              <a:latin typeface="Times New Roman"/>
              <a:cs typeface="Times New Roman"/>
            </a:endParaRPr>
          </a:p>
        </p:txBody>
      </p:sp>
      <p:grpSp>
        <p:nvGrpSpPr>
          <p:cNvPr id="3" name="Group 42"/>
          <p:cNvGrpSpPr/>
          <p:nvPr/>
        </p:nvGrpSpPr>
        <p:grpSpPr>
          <a:xfrm>
            <a:off x="3809898" y="4732287"/>
            <a:ext cx="2394144" cy="592417"/>
            <a:chOff x="3809898" y="5736264"/>
            <a:chExt cx="2394144" cy="592417"/>
          </a:xfrm>
        </p:grpSpPr>
        <p:cxnSp>
          <p:nvCxnSpPr>
            <p:cNvPr id="35" name="Straight Arrow Connector 34"/>
            <p:cNvCxnSpPr/>
            <p:nvPr/>
          </p:nvCxnSpPr>
          <p:spPr>
            <a:xfrm rot="16200000" flipH="1">
              <a:off x="3715516" y="5843343"/>
              <a:ext cx="394705" cy="205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rot="16200000" flipH="1">
              <a:off x="5009189" y="5841285"/>
              <a:ext cx="394705" cy="205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rot="16200000" flipH="1">
              <a:off x="5667868" y="5830646"/>
              <a:ext cx="394705" cy="2059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3960189" y="595934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236700" y="59572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03960" y="59552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929743" y="5279044"/>
            <a:ext cx="125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r="38214"/>
              <a:stretch>
                <a:fillRect/>
              </a:stretch>
            </p:blipFill>
          </mc:Choice>
          <mc:Fallback>
            <p:blipFill>
              <a:blip r:embed="rId3"/>
              <a:srcRect r="38214"/>
              <a:stretch>
                <a:fillRect/>
              </a:stretch>
            </p:blipFill>
          </mc:Fallback>
        </mc:AlternateContent>
        <p:spPr>
          <a:xfrm>
            <a:off x="1957581" y="1875454"/>
            <a:ext cx="3177952" cy="6096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61826"/>
              <a:stretch>
                <a:fillRect/>
              </a:stretch>
            </p:blipFill>
          </mc:Choice>
          <mc:Fallback>
            <p:blipFill>
              <a:blip r:embed="rId3"/>
              <a:srcRect l="61826"/>
              <a:stretch>
                <a:fillRect/>
              </a:stretch>
            </p:blipFill>
          </mc:Fallback>
        </mc:AlternateContent>
        <p:spPr>
          <a:xfrm>
            <a:off x="5135533" y="1881977"/>
            <a:ext cx="1963490" cy="6096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38279" y="2745459"/>
            <a:ext cx="3441700" cy="609600"/>
          </a:xfrm>
          <a:prstGeom prst="rect">
            <a:avLst/>
          </a:prstGeom>
        </p:spPr>
      </p:pic>
      <p:grpSp>
        <p:nvGrpSpPr>
          <p:cNvPr id="33" name="Group 41"/>
          <p:cNvGrpSpPr/>
          <p:nvPr/>
        </p:nvGrpSpPr>
        <p:grpSpPr>
          <a:xfrm>
            <a:off x="5549768" y="2521776"/>
            <a:ext cx="565114" cy="806566"/>
            <a:chOff x="5714865" y="4540369"/>
            <a:chExt cx="565114" cy="806566"/>
          </a:xfrm>
        </p:grpSpPr>
        <p:cxnSp>
          <p:nvCxnSpPr>
            <p:cNvPr id="34" name="Straight Arrow Connector 33"/>
            <p:cNvCxnSpPr/>
            <p:nvPr/>
          </p:nvCxnSpPr>
          <p:spPr>
            <a:xfrm rot="5400000" flipH="1" flipV="1">
              <a:off x="5565184" y="4887016"/>
              <a:ext cx="609600" cy="3102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979897" y="454036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Times New Roman"/>
                  <a:cs typeface="Times New Roman"/>
                </a:rPr>
                <a:t>0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345373" y="3268275"/>
            <a:ext cx="2318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Choose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latin typeface="Times New Roman"/>
                <a:cs typeface="Times New Roman"/>
              </a:rPr>
              <a:t>= 0</a:t>
            </a:r>
            <a:r>
              <a:rPr lang="en-US" dirty="0" smtClean="0"/>
              <a:t> for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i="1" baseline="-25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= 1</a:t>
            </a:r>
            <a:endParaRPr lang="en-US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838279" y="3843827"/>
            <a:ext cx="3441700" cy="60960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3888757" y="5748941"/>
            <a:ext cx="106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103282" y="5302729"/>
            <a:ext cx="2845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****Choose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(1)=1 </a:t>
            </a:r>
            <a:r>
              <a:rPr lang="en-US" dirty="0" smtClean="0">
                <a:cs typeface="Times New Roman"/>
              </a:rPr>
              <a:t>always!</a:t>
            </a:r>
            <a:endParaRPr lang="en-US" dirty="0">
              <a:cs typeface="Times New Roman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6951321" y="5296206"/>
            <a:ext cx="1917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=&gt;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cs typeface="Times New Roman"/>
              </a:rPr>
              <a:t>for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 = 1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75748" y="663702"/>
            <a:ext cx="337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Legendre Polynomials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9398" y="1299672"/>
            <a:ext cx="118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Case: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2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r="38763"/>
              <a:stretch>
                <a:fillRect/>
              </a:stretch>
            </p:blipFill>
          </mc:Choice>
          <mc:Fallback>
            <p:blipFill>
              <a:blip r:embed="rId3"/>
              <a:srcRect r="38763"/>
              <a:stretch>
                <a:fillRect/>
              </a:stretch>
            </p:blipFill>
          </mc:Fallback>
        </mc:AlternateContent>
        <p:spPr>
          <a:xfrm>
            <a:off x="1953824" y="1877852"/>
            <a:ext cx="3149747" cy="6096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rcRect l="61237"/>
              <a:stretch>
                <a:fillRect/>
              </a:stretch>
            </p:blipFill>
          </mc:Choice>
          <mc:Fallback>
            <p:blipFill>
              <a:blip r:embed="rId3"/>
              <a:srcRect l="61237"/>
              <a:stretch>
                <a:fillRect/>
              </a:stretch>
            </p:blipFill>
          </mc:Fallback>
        </mc:AlternateContent>
        <p:spPr>
          <a:xfrm>
            <a:off x="5103571" y="1877852"/>
            <a:ext cx="1993753" cy="60960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2838279" y="2616744"/>
            <a:ext cx="3200400" cy="60960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2839309" y="3312982"/>
            <a:ext cx="3276600" cy="6096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8"/>
              <a:stretch>
                <a:fillRect/>
              </a:stretch>
            </p:blipFill>
          </mc:Choice>
          <mc:Fallback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2837594" y="4033786"/>
            <a:ext cx="3022600" cy="6096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612246" y="4678374"/>
            <a:ext cx="4433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1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2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3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3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4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4 </a:t>
            </a:r>
            <a:r>
              <a:rPr lang="en-US" dirty="0" smtClean="0">
                <a:latin typeface="Times New Roman"/>
                <a:cs typeface="Times New Roman"/>
              </a:rPr>
              <a:t>…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610188" y="5088204"/>
            <a:ext cx="344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r>
              <a:rPr lang="en-US" baseline="30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 3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2 </a:t>
            </a:r>
            <a:r>
              <a:rPr lang="en-US" dirty="0" smtClean="0">
                <a:latin typeface="Times New Roman"/>
                <a:cs typeface="Times New Roman"/>
              </a:rPr>
              <a:t>– 2/3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3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968" y="5455129"/>
            <a:ext cx="3646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(1) 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+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baseline="30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 3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1</a:t>
            </a:r>
            <a:r>
              <a:rPr lang="en-US" baseline="30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– 2/3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dirty="0" smtClean="0">
                <a:latin typeface="Times New Roman"/>
                <a:cs typeface="Times New Roman"/>
              </a:rPr>
              <a:t>1 =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189580" y="5770568"/>
            <a:ext cx="152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=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baseline="30000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- 3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170360" y="6043102"/>
            <a:ext cx="117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= - 2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dirty="0" smtClean="0">
                <a:latin typeface="Times New Roman"/>
                <a:cs typeface="Times New Roman"/>
              </a:rPr>
              <a:t> = 1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424859" y="6043102"/>
            <a:ext cx="2173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Calibri"/>
              </a:rPr>
              <a:t>=&gt;</a:t>
            </a:r>
            <a:r>
              <a:rPr lang="en-US" dirty="0" smtClean="0">
                <a:latin typeface="Times New Roman"/>
                <a:cs typeface="Times New Roman"/>
              </a:rPr>
              <a:t>  </a:t>
            </a:r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0</a:t>
            </a:r>
            <a:r>
              <a:rPr lang="en-US" i="1" dirty="0" smtClean="0">
                <a:latin typeface="Times New Roman"/>
                <a:cs typeface="Times New Roman"/>
              </a:rPr>
              <a:t> = -</a:t>
            </a:r>
            <a:r>
              <a:rPr lang="en-US" dirty="0" smtClean="0">
                <a:latin typeface="Times New Roman"/>
                <a:cs typeface="Times New Roman"/>
              </a:rPr>
              <a:t>1/2 </a:t>
            </a:r>
            <a:r>
              <a:rPr lang="en-US" dirty="0" smtClean="0">
                <a:cs typeface="Times New Roman"/>
              </a:rPr>
              <a:t>for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 = 2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7834" y="5776742"/>
            <a:ext cx="23690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 New Roman"/>
                <a:cs typeface="Times New Roman"/>
              </a:rPr>
              <a:t>a</a:t>
            </a:r>
            <a:r>
              <a:rPr lang="en-US" i="1" baseline="-25000" dirty="0" smtClean="0">
                <a:latin typeface="Times New Roman"/>
                <a:cs typeface="Times New Roman"/>
              </a:rPr>
              <a:t>1</a:t>
            </a:r>
            <a:r>
              <a:rPr lang="en-US" i="1" dirty="0" smtClean="0">
                <a:latin typeface="Times New Roman"/>
                <a:cs typeface="Times New Roman"/>
              </a:rPr>
              <a:t> = </a:t>
            </a:r>
            <a:r>
              <a:rPr lang="en-US" dirty="0" smtClean="0">
                <a:latin typeface="Times New Roman"/>
                <a:cs typeface="Times New Roman"/>
              </a:rPr>
              <a:t>0 </a:t>
            </a:r>
            <a:r>
              <a:rPr lang="en-US" dirty="0" smtClean="0">
                <a:cs typeface="Times New Roman"/>
              </a:rPr>
              <a:t>for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 = 2 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Calibri"/>
                <a:cs typeface="Calibri"/>
              </a:rPr>
              <a:t> even)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332398" y="5437967"/>
            <a:ext cx="2730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cs typeface="Times New Roman"/>
              </a:rPr>
              <a:t>***Choose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i="1" baseline="-25000" dirty="0" smtClean="0">
                <a:latin typeface="Times New Roman"/>
                <a:cs typeface="Times New Roman"/>
              </a:rPr>
              <a:t>l</a:t>
            </a:r>
            <a:r>
              <a:rPr lang="en-US" dirty="0" smtClean="0">
                <a:latin typeface="Times New Roman"/>
                <a:cs typeface="Times New Roman"/>
              </a:rPr>
              <a:t>(1)=1 </a:t>
            </a:r>
            <a:r>
              <a:rPr lang="en-US" dirty="0" smtClean="0">
                <a:cs typeface="Times New Roman"/>
              </a:rPr>
              <a:t>always!</a:t>
            </a:r>
            <a:endParaRPr lang="en-US" dirty="0">
              <a:cs typeface="Times New Rom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08130" y="6441944"/>
            <a:ext cx="213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i="1" dirty="0" smtClean="0">
                <a:latin typeface="Times New Roman"/>
                <a:cs typeface="Times New Roman"/>
              </a:rPr>
              <a:t>P</a:t>
            </a:r>
            <a:r>
              <a:rPr lang="en-US" baseline="-25000" dirty="0" smtClean="0">
                <a:latin typeface="Times New Roman"/>
                <a:cs typeface="Times New Roman"/>
              </a:rPr>
              <a:t>2</a:t>
            </a:r>
            <a:r>
              <a:rPr lang="en-US" dirty="0" smtClean="0">
                <a:latin typeface="Times New Roman"/>
                <a:cs typeface="Times New Roman"/>
              </a:rPr>
              <a:t>(</a:t>
            </a:r>
            <a:r>
              <a:rPr lang="en-US" i="1" dirty="0" smtClean="0">
                <a:latin typeface="Times New Roman"/>
                <a:cs typeface="Times New Roman"/>
              </a:rPr>
              <a:t>x</a:t>
            </a:r>
            <a:r>
              <a:rPr lang="en-US" dirty="0" smtClean="0">
                <a:latin typeface="Times New Roman"/>
                <a:cs typeface="Times New Roman"/>
              </a:rPr>
              <a:t>) = –1/2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+ 3/2</a:t>
            </a:r>
            <a:r>
              <a:rPr lang="en-US" i="1" dirty="0" smtClean="0">
                <a:latin typeface="Times New Roman"/>
                <a:cs typeface="Times New Roman"/>
              </a:rPr>
              <a:t> x</a:t>
            </a:r>
            <a:r>
              <a:rPr lang="en-US" baseline="30000" dirty="0" smtClean="0">
                <a:latin typeface="Times New Roman"/>
                <a:cs typeface="Times New Roman"/>
              </a:rPr>
              <a:t>2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875748" y="663702"/>
            <a:ext cx="337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Legendre Polynomials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9398" y="1436968"/>
            <a:ext cx="249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General </a:t>
            </a:r>
            <a:r>
              <a:rPr lang="en-US" i="1" dirty="0" err="1" smtClean="0">
                <a:latin typeface="Times New Roman"/>
                <a:cs typeface="Times New Roman"/>
              </a:rPr>
              <a:t>l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/>
              <a:t>is computed as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2944396" y="2213761"/>
            <a:ext cx="2590800" cy="6350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4135855" y="3107038"/>
            <a:ext cx="52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-or-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073400" y="3606108"/>
            <a:ext cx="2997200" cy="81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50139" y="3602254"/>
            <a:ext cx="61722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52551E-7 5.08683E-6 L -0.00087 -0.21254 " pathEditMode="relative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41558" y="2134903"/>
            <a:ext cx="6172200" cy="76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r="56029"/>
              <a:stretch>
                <a:fillRect/>
              </a:stretch>
            </p:blipFill>
          </mc:Choice>
          <mc:Fallback>
            <p:blipFill>
              <a:blip r:embed="rId5"/>
              <a:srcRect r="56029"/>
              <a:stretch>
                <a:fillRect/>
              </a:stretch>
            </p:blipFill>
          </mc:Fallback>
        </mc:AlternateContent>
        <p:spPr>
          <a:xfrm>
            <a:off x="1739500" y="2132845"/>
            <a:ext cx="2713977" cy="76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0527" y="3337825"/>
            <a:ext cx="252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Simplify this term a little: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5828E-6 -1.56286E-6 L 0.17338 0.1463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7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4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41558" y="2134903"/>
            <a:ext cx="61722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2530" r="63280"/>
              <a:stretch>
                <a:fillRect/>
              </a:stretch>
            </p:blipFill>
          </mc:Choice>
          <mc:Fallback>
            <p:blipFill>
              <a:blip r:embed="rId5"/>
              <a:srcRect l="12530" r="63280"/>
              <a:stretch>
                <a:fillRect/>
              </a:stretch>
            </p:blipFill>
          </mc:Fallback>
        </mc:AlternateContent>
        <p:spPr>
          <a:xfrm>
            <a:off x="4101661" y="3126564"/>
            <a:ext cx="1493073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r="87437"/>
              <a:stretch>
                <a:fillRect/>
              </a:stretch>
            </p:blipFill>
          </mc:Choice>
          <mc:Fallback>
            <p:blipFill>
              <a:blip r:embed="rId5"/>
              <a:srcRect r="87437"/>
              <a:stretch>
                <a:fillRect/>
              </a:stretch>
            </p:blipFill>
          </mc:Fallback>
        </mc:AlternateContent>
        <p:spPr>
          <a:xfrm>
            <a:off x="3326256" y="3133087"/>
            <a:ext cx="775405" cy="762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36753" r="56029"/>
              <a:stretch>
                <a:fillRect/>
              </a:stretch>
            </p:blipFill>
          </mc:Choice>
          <mc:Fallback>
            <p:blipFill>
              <a:blip r:embed="rId5"/>
              <a:srcRect l="36753" r="56029"/>
              <a:stretch>
                <a:fillRect/>
              </a:stretch>
            </p:blipFill>
          </mc:Fallback>
        </mc:AlternateContent>
        <p:spPr>
          <a:xfrm>
            <a:off x="5594734" y="3133087"/>
            <a:ext cx="445499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5863E-7 1.33827E-6 L 0.09285 -0.0011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6092E-6 1.33827E-6 L 0.25442 -0.0011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41558" y="2134903"/>
            <a:ext cx="61722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2530" r="63280"/>
              <a:stretch>
                <a:fillRect/>
              </a:stretch>
            </p:blipFill>
          </mc:Choice>
          <mc:Fallback>
            <p:blipFill>
              <a:blip r:embed="rId5"/>
              <a:srcRect l="12530" r="63280"/>
              <a:stretch>
                <a:fillRect/>
              </a:stretch>
            </p:blipFill>
          </mc:Fallback>
        </mc:AlternateContent>
        <p:spPr>
          <a:xfrm>
            <a:off x="4101661" y="3126564"/>
            <a:ext cx="1493073" cy="762000"/>
          </a:xfrm>
          <a:prstGeom prst="rect">
            <a:avLst/>
          </a:prstGeom>
        </p:spPr>
      </p:pic>
      <p:grpSp>
        <p:nvGrpSpPr>
          <p:cNvPr id="30" name="Group 29"/>
          <p:cNvGrpSpPr/>
          <p:nvPr/>
        </p:nvGrpSpPr>
        <p:grpSpPr>
          <a:xfrm>
            <a:off x="5647591" y="3131029"/>
            <a:ext cx="1231522" cy="770581"/>
            <a:chOff x="5647591" y="3131029"/>
            <a:chExt cx="1231522" cy="77058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3559" r="93082"/>
                <a:stretch>
                  <a:fillRect/>
                </a:stretch>
              </p:blipFill>
            </mc:Choice>
            <mc:Fallback>
              <p:blipFill>
                <a:blip r:embed="rId5"/>
                <a:srcRect l="3559" r="93082"/>
                <a:stretch>
                  <a:fillRect/>
                </a:stretch>
              </p:blipFill>
            </mc:Fallback>
          </mc:AlternateContent>
          <p:spPr>
            <a:xfrm>
              <a:off x="5869322" y="3139610"/>
              <a:ext cx="207293" cy="762000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36753" r="56029"/>
                <a:stretch>
                  <a:fillRect/>
                </a:stretch>
              </p:blipFill>
            </mc:Choice>
            <mc:Fallback>
              <p:blipFill>
                <a:blip r:embed="rId5"/>
                <a:srcRect l="36753" r="56029"/>
                <a:stretch>
                  <a:fillRect/>
                </a:stretch>
              </p:blipFill>
            </mc:Fallback>
          </mc:AlternateContent>
          <p:spPr>
            <a:xfrm>
              <a:off x="6433614" y="3131029"/>
              <a:ext cx="445499" cy="76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r="96408"/>
                <a:stretch>
                  <a:fillRect/>
                </a:stretch>
              </p:blipFill>
            </mc:Choice>
            <mc:Fallback>
              <p:blipFill>
                <a:blip r:embed="rId5"/>
                <a:srcRect r="96408"/>
                <a:stretch>
                  <a:fillRect/>
                </a:stretch>
              </p:blipFill>
            </mc:Fallback>
          </mc:AlternateContent>
          <p:spPr>
            <a:xfrm>
              <a:off x="5647591" y="3137552"/>
              <a:ext cx="221731" cy="7620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6951" r="87437"/>
                <a:stretch>
                  <a:fillRect/>
                </a:stretch>
              </p:blipFill>
            </mc:Choice>
            <mc:Fallback>
              <p:blipFill>
                <a:blip r:embed="rId5"/>
                <a:srcRect l="6951" r="87437"/>
                <a:stretch>
                  <a:fillRect/>
                </a:stretch>
              </p:blipFill>
            </mc:Fallback>
          </mc:AlternateContent>
          <p:spPr>
            <a:xfrm>
              <a:off x="6076615" y="3137552"/>
              <a:ext cx="346381" cy="7620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5577572" y="3141668"/>
            <a:ext cx="1582019" cy="772639"/>
            <a:chOff x="5293712" y="3924946"/>
            <a:chExt cx="1582019" cy="77263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3559" r="93082"/>
                <a:stretch>
                  <a:fillRect/>
                </a:stretch>
              </p:blipFill>
            </mc:Choice>
            <mc:Fallback>
              <p:blipFill>
                <a:blip r:embed="rId5"/>
                <a:srcRect l="3559" r="93082"/>
                <a:stretch>
                  <a:fillRect/>
                </a:stretch>
              </p:blipFill>
            </mc:Fallback>
          </mc:AlternateContent>
          <p:spPr>
            <a:xfrm>
              <a:off x="5867264" y="3935585"/>
              <a:ext cx="207293" cy="762000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r="96408"/>
                <a:stretch>
                  <a:fillRect/>
                </a:stretch>
              </p:blipFill>
            </mc:Choice>
            <mc:Fallback>
              <p:blipFill>
                <a:blip r:embed="rId5"/>
                <a:srcRect r="96408"/>
                <a:stretch>
                  <a:fillRect/>
                </a:stretch>
              </p:blipFill>
            </mc:Fallback>
          </mc:AlternateContent>
          <p:spPr>
            <a:xfrm>
              <a:off x="5293712" y="3933527"/>
              <a:ext cx="221731" cy="762000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6951" r="87437"/>
                <a:stretch>
                  <a:fillRect/>
                </a:stretch>
              </p:blipFill>
            </mc:Choice>
            <mc:Fallback>
              <p:blipFill>
                <a:blip r:embed="rId5"/>
                <a:srcRect l="6951" r="87437"/>
                <a:stretch>
                  <a:fillRect/>
                </a:stretch>
              </p:blipFill>
            </mc:Fallback>
          </mc:AlternateContent>
          <p:spPr>
            <a:xfrm>
              <a:off x="6529350" y="3933527"/>
              <a:ext cx="346381" cy="762000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36753" r="56029"/>
                <a:stretch>
                  <a:fillRect/>
                </a:stretch>
              </p:blipFill>
            </mc:Choice>
            <mc:Fallback>
              <p:blipFill>
                <a:blip r:embed="rId5"/>
                <a:srcRect l="36753" r="56029"/>
                <a:stretch>
                  <a:fillRect/>
                </a:stretch>
              </p:blipFill>
            </mc:Fallback>
          </mc:AlternateContent>
          <p:spPr>
            <a:xfrm>
              <a:off x="6172068" y="3924946"/>
              <a:ext cx="445499" cy="76200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36753" r="56029"/>
                <a:stretch>
                  <a:fillRect/>
                </a:stretch>
              </p:blipFill>
            </mc:Choice>
            <mc:Fallback>
              <p:blipFill>
                <a:blip r:embed="rId5"/>
                <a:srcRect l="36753" r="56029"/>
                <a:stretch>
                  <a:fillRect/>
                </a:stretch>
              </p:blipFill>
            </mc:Fallback>
          </mc:AlternateContent>
          <p:spPr>
            <a:xfrm>
              <a:off x="5477007" y="3924946"/>
              <a:ext cx="445499" cy="762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41558" y="2134903"/>
            <a:ext cx="6172200" cy="762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2530" r="63280"/>
              <a:stretch>
                <a:fillRect/>
              </a:stretch>
            </p:blipFill>
          </mc:Choice>
          <mc:Fallback>
            <p:blipFill>
              <a:blip r:embed="rId5"/>
              <a:srcRect l="12530" r="63280"/>
              <a:stretch>
                <a:fillRect/>
              </a:stretch>
            </p:blipFill>
          </mc:Fallback>
        </mc:AlternateContent>
        <p:spPr>
          <a:xfrm>
            <a:off x="4101661" y="3126564"/>
            <a:ext cx="1493073" cy="762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3559" r="93082"/>
              <a:stretch>
                <a:fillRect/>
              </a:stretch>
            </p:blipFill>
          </mc:Choice>
          <mc:Fallback>
            <p:blipFill>
              <a:blip r:embed="rId5"/>
              <a:srcRect l="3559" r="93082"/>
              <a:stretch>
                <a:fillRect/>
              </a:stretch>
            </p:blipFill>
          </mc:Fallback>
        </mc:AlternateContent>
        <p:spPr>
          <a:xfrm>
            <a:off x="6151124" y="3152307"/>
            <a:ext cx="207293" cy="762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r="96408"/>
              <a:stretch>
                <a:fillRect/>
              </a:stretch>
            </p:blipFill>
          </mc:Choice>
          <mc:Fallback>
            <p:blipFill>
              <a:blip r:embed="rId5"/>
              <a:srcRect r="96408"/>
              <a:stretch>
                <a:fillRect/>
              </a:stretch>
            </p:blipFill>
          </mc:Fallback>
        </mc:AlternateContent>
        <p:spPr>
          <a:xfrm>
            <a:off x="5577572" y="3150249"/>
            <a:ext cx="221731" cy="7620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6951" r="87437"/>
              <a:stretch>
                <a:fillRect/>
              </a:stretch>
            </p:blipFill>
          </mc:Choice>
          <mc:Fallback>
            <p:blipFill>
              <a:blip r:embed="rId5"/>
              <a:srcRect l="6951" r="87437"/>
              <a:stretch>
                <a:fillRect/>
              </a:stretch>
            </p:blipFill>
          </mc:Fallback>
        </mc:AlternateContent>
        <p:spPr>
          <a:xfrm>
            <a:off x="6813210" y="3150249"/>
            <a:ext cx="346381" cy="7620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36753" r="56029"/>
              <a:stretch>
                <a:fillRect/>
              </a:stretch>
            </p:blipFill>
          </mc:Choice>
          <mc:Fallback>
            <p:blipFill>
              <a:blip r:embed="rId5"/>
              <a:srcRect l="36753" r="56029"/>
              <a:stretch>
                <a:fillRect/>
              </a:stretch>
            </p:blipFill>
          </mc:Fallback>
        </mc:AlternateContent>
        <p:spPr>
          <a:xfrm>
            <a:off x="5760867" y="3141668"/>
            <a:ext cx="445499" cy="7620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r="77916"/>
              <a:stretch>
                <a:fillRect/>
              </a:stretch>
            </p:blipFill>
          </mc:Choice>
          <mc:Fallback>
            <p:blipFill>
              <a:blip r:embed="rId7"/>
              <a:srcRect r="77916"/>
              <a:stretch>
                <a:fillRect/>
              </a:stretch>
            </p:blipFill>
          </mc:Fallback>
        </mc:AlternateContent>
        <p:spPr>
          <a:xfrm>
            <a:off x="4135985" y="3126564"/>
            <a:ext cx="1441587" cy="762000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6455928" y="3141668"/>
            <a:ext cx="609913" cy="762000"/>
            <a:chOff x="6455928" y="3141668"/>
            <a:chExt cx="609913" cy="76200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36753" r="56029"/>
                <a:stretch>
                  <a:fillRect/>
                </a:stretch>
              </p:blipFill>
            </mc:Choice>
            <mc:Fallback>
              <p:blipFill>
                <a:blip r:embed="rId5"/>
                <a:srcRect l="36753" r="56029"/>
                <a:stretch>
                  <a:fillRect/>
                </a:stretch>
              </p:blipFill>
            </mc:Fallback>
          </mc:AlternateContent>
          <p:spPr>
            <a:xfrm>
              <a:off x="6455928" y="3141668"/>
              <a:ext cx="445499" cy="7620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8"/>
                <a:stretch>
                  <a:fillRect/>
                </a:stretch>
              </p:blipFill>
            </mc:Choice>
            <mc:Fallback>
              <p:blipFill>
                <a:blip r:embed="rId9"/>
                <a:stretch>
                  <a:fillRect/>
                </a:stretch>
              </p:blipFill>
            </mc:Fallback>
          </mc:AlternateContent>
          <p:spPr>
            <a:xfrm>
              <a:off x="6849941" y="3326507"/>
              <a:ext cx="215900" cy="317500"/>
            </a:xfrm>
            <a:prstGeom prst="rect">
              <a:avLst/>
            </a:prstGeom>
          </p:spPr>
        </p:pic>
      </p:grpSp>
      <p:pic>
        <p:nvPicPr>
          <p:cNvPr id="22" name="Picture 2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2530" r="55794"/>
              <a:stretch>
                <a:fillRect/>
              </a:stretch>
            </p:blipFill>
          </mc:Choice>
          <mc:Fallback>
            <p:blipFill>
              <a:blip r:embed="rId5"/>
              <a:srcRect l="12530" r="55794"/>
              <a:stretch>
                <a:fillRect/>
              </a:stretch>
            </p:blipFill>
          </mc:Fallback>
        </mc:AlternateContent>
        <p:spPr>
          <a:xfrm>
            <a:off x="4101661" y="4248617"/>
            <a:ext cx="1955155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l="51403" r="18889"/>
              <a:stretch>
                <a:fillRect/>
              </a:stretch>
            </p:blipFill>
          </mc:Choice>
          <mc:Fallback>
            <p:blipFill>
              <a:blip r:embed="rId7"/>
              <a:srcRect l="51403" r="18889"/>
              <a:stretch>
                <a:fillRect/>
              </a:stretch>
            </p:blipFill>
          </mc:Fallback>
        </mc:AlternateContent>
        <p:spPr>
          <a:xfrm>
            <a:off x="6160974" y="4282941"/>
            <a:ext cx="1939278" cy="76200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10"/>
              <a:stretch>
                <a:fillRect/>
              </a:stretch>
            </p:blipFill>
          </mc:Choice>
          <mc:Fallback>
            <p:blipFill>
              <a:blip r:embed="rId11"/>
              <a:stretch>
                <a:fillRect/>
              </a:stretch>
            </p:blipFill>
          </mc:Fallback>
        </mc:AlternateContent>
        <p:spPr>
          <a:xfrm>
            <a:off x="6221041" y="4282941"/>
            <a:ext cx="232410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058E-6 -5.39477E-6 L -0.02065 0.00115 " pathEditMode="relative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9712E-6 -9.86339E-7 L 0.25669 0.0023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" y="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7185E-6 3.66288E-6 L 0.16418 -0.002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" y="-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41558" y="2134903"/>
            <a:ext cx="6172200" cy="762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12530" r="55794"/>
              <a:stretch>
                <a:fillRect/>
              </a:stretch>
            </p:blipFill>
          </mc:Choice>
          <mc:Fallback>
            <p:blipFill>
              <a:blip r:embed="rId5"/>
              <a:srcRect l="12530" r="55794"/>
              <a:stretch>
                <a:fillRect/>
              </a:stretch>
            </p:blipFill>
          </mc:Fallback>
        </mc:AlternateContent>
        <p:spPr>
          <a:xfrm>
            <a:off x="4101661" y="4248617"/>
            <a:ext cx="1955155" cy="7620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rcRect l="51403" r="18889"/>
              <a:stretch>
                <a:fillRect/>
              </a:stretch>
            </p:blipFill>
          </mc:Choice>
          <mc:Fallback>
            <p:blipFill>
              <a:blip r:embed="rId7"/>
              <a:srcRect l="51403" r="18889"/>
              <a:stretch>
                <a:fillRect/>
              </a:stretch>
            </p:blipFill>
          </mc:Fallback>
        </mc:AlternateContent>
        <p:spPr>
          <a:xfrm>
            <a:off x="6160974" y="4282941"/>
            <a:ext cx="1939278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11 0.00879 L -0.42034 -0.188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" y="-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9993E-7 -5.78838E-8 L -0.42034 -0.19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-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1741558" y="2134903"/>
            <a:ext cx="6172200" cy="762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300908" y="2953609"/>
            <a:ext cx="3822700" cy="7620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4334518" y="2936447"/>
            <a:ext cx="1365710" cy="779162"/>
            <a:chOff x="4607933" y="4718918"/>
            <a:chExt cx="1365710" cy="77916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53252" r="33958"/>
                <a:stretch>
                  <a:fillRect/>
                </a:stretch>
              </p:blipFill>
            </mc:Choice>
            <mc:Fallback>
              <p:blipFill>
                <a:blip r:embed="rId5"/>
                <a:srcRect l="53252" r="33958"/>
                <a:stretch>
                  <a:fillRect/>
                </a:stretch>
              </p:blipFill>
            </mc:Fallback>
          </mc:AlternateContent>
          <p:spPr>
            <a:xfrm>
              <a:off x="5028396" y="4718918"/>
              <a:ext cx="789440" cy="7620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rcRect l="92779"/>
                <a:stretch>
                  <a:fillRect/>
                </a:stretch>
              </p:blipFill>
            </mc:Choice>
            <mc:Fallback>
              <p:blipFill>
                <a:blip r:embed="rId7"/>
                <a:srcRect l="92779"/>
                <a:stretch>
                  <a:fillRect/>
                </a:stretch>
              </p:blipFill>
            </mc:Fallback>
          </mc:AlternateContent>
          <p:spPr>
            <a:xfrm>
              <a:off x="5697610" y="4736080"/>
              <a:ext cx="276033" cy="7620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43695" r="49493"/>
                <a:stretch>
                  <a:fillRect/>
                </a:stretch>
              </p:blipFill>
            </mc:Choice>
            <mc:Fallback>
              <p:blipFill>
                <a:blip r:embed="rId5"/>
                <a:srcRect l="43695" r="49493"/>
                <a:stretch>
                  <a:fillRect/>
                </a:stretch>
              </p:blipFill>
            </mc:Fallback>
          </mc:AlternateContent>
          <p:spPr>
            <a:xfrm>
              <a:off x="4607933" y="4736080"/>
              <a:ext cx="420463" cy="762000"/>
            </a:xfrm>
            <a:prstGeom prst="rect">
              <a:avLst/>
            </a:prstGeom>
          </p:spPr>
        </p:pic>
      </p:grpSp>
      <p:cxnSp>
        <p:nvCxnSpPr>
          <p:cNvPr id="16" name="Straight Arrow Connector 15"/>
          <p:cNvCxnSpPr/>
          <p:nvPr/>
        </p:nvCxnSpPr>
        <p:spPr>
          <a:xfrm rot="5400000">
            <a:off x="5217770" y="2848150"/>
            <a:ext cx="429027" cy="2242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rcRect l="72127"/>
              <a:stretch>
                <a:fillRect/>
              </a:stretch>
            </p:blipFill>
          </mc:Choice>
          <mc:Fallback>
            <p:blipFill>
              <a:blip r:embed="rId5"/>
              <a:srcRect l="72127"/>
              <a:stretch>
                <a:fillRect/>
              </a:stretch>
            </p:blipFill>
          </mc:Fallback>
        </mc:AlternateContent>
        <p:spPr>
          <a:xfrm>
            <a:off x="6193368" y="2134903"/>
            <a:ext cx="1720390" cy="7620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479218" y="3698205"/>
            <a:ext cx="1452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Pass in the </a:t>
            </a:r>
            <a:r>
              <a:rPr lang="en-US" i="1" dirty="0" err="1" smtClean="0">
                <a:latin typeface="Times New Roman"/>
                <a:cs typeface="Times New Roman"/>
              </a:rPr>
              <a:t>x</a:t>
            </a:r>
            <a:endParaRPr lang="en-US" i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92 0.01644 L -0.03471 0.1215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" y="5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xit" presetSubtype="4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4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219115" y="1755470"/>
            <a:ext cx="2857500" cy="35560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875748" y="663702"/>
            <a:ext cx="35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The Legendre Equation</a:t>
            </a:r>
            <a:endParaRPr lang="en-US" sz="28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300908" y="2953609"/>
            <a:ext cx="7009272" cy="787743"/>
            <a:chOff x="664218" y="4859662"/>
            <a:chExt cx="7009272" cy="787743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4"/>
                <a:srcRect l="72127"/>
                <a:stretch>
                  <a:fillRect/>
                </a:stretch>
              </p:blipFill>
            </mc:Choice>
            <mc:Fallback>
              <p:blipFill>
                <a:blip r:embed="rId5"/>
                <a:srcRect l="72127"/>
                <a:stretch>
                  <a:fillRect/>
                </a:stretch>
              </p:blipFill>
            </mc:Fallback>
          </mc:AlternateContent>
          <p:spPr>
            <a:xfrm>
              <a:off x="5953100" y="4885405"/>
              <a:ext cx="1720390" cy="762000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6"/>
                <a:stretch>
                  <a:fillRect/>
                </a:stretch>
              </p:blipFill>
            </mc:Choice>
            <mc:Fallback>
              <p:blipFill>
                <a:blip r:embed="rId7"/>
                <a:stretch>
                  <a:fillRect/>
                </a:stretch>
              </p:blipFill>
            </mc:Fallback>
          </mc:AlternateContent>
          <p:spPr>
            <a:xfrm>
              <a:off x="664218" y="4868243"/>
              <a:ext cx="3822700" cy="762000"/>
            </a:xfrm>
            <a:prstGeom prst="rect">
              <a:avLst/>
            </a:prstGeom>
          </p:spPr>
        </p:pic>
        <p:grpSp>
          <p:nvGrpSpPr>
            <p:cNvPr id="20" name="Group 19"/>
            <p:cNvGrpSpPr/>
            <p:nvPr/>
          </p:nvGrpSpPr>
          <p:grpSpPr>
            <a:xfrm>
              <a:off x="4543370" y="4859662"/>
              <a:ext cx="1365710" cy="779162"/>
              <a:chOff x="4607933" y="4718918"/>
              <a:chExt cx="1365710" cy="779162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53252" r="33958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53252" r="33958"/>
                  <a:stretch>
                    <a:fillRect/>
                  </a:stretch>
                </p:blipFill>
              </mc:Fallback>
            </mc:AlternateContent>
            <p:spPr>
              <a:xfrm>
                <a:off x="5028396" y="4718918"/>
                <a:ext cx="789440" cy="762000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6"/>
                  <a:srcRect l="92779"/>
                  <a:stretch>
                    <a:fillRect/>
                  </a:stretch>
                </p:blipFill>
              </mc:Choice>
              <mc:Fallback>
                <p:blipFill>
                  <a:blip r:embed="rId7"/>
                  <a:srcRect l="92779"/>
                  <a:stretch>
                    <a:fillRect/>
                  </a:stretch>
                </p:blipFill>
              </mc:Fallback>
            </mc:AlternateContent>
            <p:spPr>
              <a:xfrm>
                <a:off x="5697610" y="4736080"/>
                <a:ext cx="276033" cy="762000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mc:AlternateContent>
              <mc:Choice xmlns:ma="http://schemas.microsoft.com/office/mac/drawingml/2008/main" Requires="ma">
                <p:blipFill>
                  <a:blip r:embed="rId4"/>
                  <a:srcRect l="43695" r="49493"/>
                  <a:stretch>
                    <a:fillRect/>
                  </a:stretch>
                </p:blipFill>
              </mc:Choice>
              <mc:Fallback>
                <p:blipFill>
                  <a:blip r:embed="rId5"/>
                  <a:srcRect l="43695" r="49493"/>
                  <a:stretch>
                    <a:fillRect/>
                  </a:stretch>
                </p:blipFill>
              </mc:Fallback>
            </mc:AlternateContent>
            <p:spPr>
              <a:xfrm>
                <a:off x="4607933" y="4736080"/>
                <a:ext cx="420463" cy="762000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41E-6 2.52142E-6 L 0.08817 -0.106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4914</TotalTime>
  <Words>604</Words>
  <Application>Microsoft Macintosh PowerPoint</Application>
  <PresentationFormat>On-screen Show (4:3)</PresentationFormat>
  <Paragraphs>88</Paragraphs>
  <Slides>19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John Jay College of Criminal Justice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30</cp:revision>
  <dcterms:created xsi:type="dcterms:W3CDTF">2013-10-24T02:11:02Z</dcterms:created>
  <dcterms:modified xsi:type="dcterms:W3CDTF">2013-10-24T02:11:49Z</dcterms:modified>
</cp:coreProperties>
</file>