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87" r:id="rId10"/>
    <p:sldId id="296" r:id="rId11"/>
    <p:sldId id="297" r:id="rId12"/>
    <p:sldId id="299" r:id="rId13"/>
    <p:sldId id="302" r:id="rId14"/>
    <p:sldId id="300" r:id="rId15"/>
    <p:sldId id="298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3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Qualitative Molecular 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 descr="hu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45" y="2509243"/>
            <a:ext cx="2804160" cy="3651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5710"/>
          <a:stretch/>
        </p:blipFill>
        <p:spPr>
          <a:xfrm>
            <a:off x="3769125" y="1548128"/>
            <a:ext cx="1447800" cy="12214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Write down the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Hamiltonian for: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501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 the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matricies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for each molecule, sketch the MOs and MO energy diagram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65166" y="3016395"/>
            <a:ext cx="965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569076" y="2394594"/>
            <a:ext cx="1388962" cy="1243602"/>
            <a:chOff x="3584845" y="3016395"/>
            <a:chExt cx="1388962" cy="124360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MOs, just like AOs should be orthonormal: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10" y="2126682"/>
            <a:ext cx="4686300" cy="9906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31775" y="3070106"/>
            <a:ext cx="8686800" cy="3134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The columns of the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matrix play the role of MO wave functions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To check the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orthonormality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of the MOs we got, matrix multiply the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matrix by its inverse: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8449" y="5321413"/>
            <a:ext cx="1958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4000" b="1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C </a:t>
            </a:r>
            <a:r>
              <a:rPr lang="en-GB" sz="400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 1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43754" y="6068988"/>
            <a:ext cx="6786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In R this is how we the above: </a:t>
            </a: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t(Cm)%*%Cm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40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231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Energy of the molecule can be computed by adding up the energies of the MOs multiplied by how many electrons are in them: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51370C-83EF-864B-8DBD-BB2D24F8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19" y="3120422"/>
            <a:ext cx="2413000" cy="125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A9B3BC-5AEF-CC45-9BB7-9F53EE1DEB30}"/>
              </a:ext>
            </a:extLst>
          </p:cNvPr>
          <p:cNvCxnSpPr/>
          <p:nvPr/>
        </p:nvCxnSpPr>
        <p:spPr>
          <a:xfrm flipH="1" flipV="1">
            <a:off x="3880624" y="4377722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235B25C-194B-F349-ACF3-1F98E27B9C78}"/>
              </a:ext>
            </a:extLst>
          </p:cNvPr>
          <p:cNvSpPr/>
          <p:nvPr/>
        </p:nvSpPr>
        <p:spPr>
          <a:xfrm>
            <a:off x="3799755" y="4803882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018E1-8635-AE44-8CE3-9822483B43B9}"/>
              </a:ext>
            </a:extLst>
          </p:cNvPr>
          <p:cNvSpPr/>
          <p:nvPr/>
        </p:nvSpPr>
        <p:spPr>
          <a:xfrm>
            <a:off x="4738531" y="4105132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88E0C-8F29-2D4F-B6ED-F85BCB763C59}"/>
              </a:ext>
            </a:extLst>
          </p:cNvPr>
          <p:cNvCxnSpPr>
            <a:cxnSpLocks/>
          </p:cNvCxnSpPr>
          <p:nvPr/>
        </p:nvCxnSpPr>
        <p:spPr>
          <a:xfrm flipH="1" flipV="1">
            <a:off x="4382430" y="3938455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0950C-802C-C742-9CA1-4F8E5910327E}"/>
              </a:ext>
            </a:extLst>
          </p:cNvPr>
          <p:cNvSpPr/>
          <p:nvPr/>
        </p:nvSpPr>
        <p:spPr>
          <a:xfrm>
            <a:off x="4793991" y="2935756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Energy (eigenvalue) of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C831A-C9B9-8F42-BDAB-0A1573284BB9}"/>
              </a:ext>
            </a:extLst>
          </p:cNvPr>
          <p:cNvCxnSpPr>
            <a:cxnSpLocks/>
          </p:cNvCxnSpPr>
          <p:nvPr/>
        </p:nvCxnSpPr>
        <p:spPr>
          <a:xfrm flipH="1">
            <a:off x="4804406" y="330508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540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Lets take a look at cyclopentene to illustrate: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747270-9FA3-954D-B92D-25BCDC1B27E6}"/>
              </a:ext>
            </a:extLst>
          </p:cNvPr>
          <p:cNvGrpSpPr/>
          <p:nvPr/>
        </p:nvGrpSpPr>
        <p:grpSpPr>
          <a:xfrm>
            <a:off x="584481" y="2517257"/>
            <a:ext cx="1388962" cy="1243602"/>
            <a:chOff x="3584845" y="3016395"/>
            <a:chExt cx="1388962" cy="12436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F84889-2DF3-2B45-8FF0-2422AB6FC91C}"/>
                </a:ext>
              </a:extLst>
            </p:cNvPr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1C9E0-C3F7-8243-B9AA-EC0F721C8808}"/>
                </a:ext>
              </a:extLst>
            </p:cNvPr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8A5DA3-1587-4340-B520-2B5DF8C1586D}"/>
                </a:ext>
              </a:extLst>
            </p:cNvPr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D8BA29-7D8C-7240-8691-15A671433B81}"/>
                </a:ext>
              </a:extLst>
            </p:cNvPr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A8E67E-9976-ED4A-B882-822D7B740F94}"/>
                </a:ext>
              </a:extLst>
            </p:cNvPr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991B5B-D19E-A443-8A8F-769B01A184FB}"/>
              </a:ext>
            </a:extLst>
          </p:cNvPr>
          <p:cNvSpPr txBox="1"/>
          <p:nvPr/>
        </p:nvSpPr>
        <p:spPr>
          <a:xfrm>
            <a:off x="1106087" y="2166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3C762-CFFE-524C-B1A5-BE608A71B1CE}"/>
              </a:ext>
            </a:extLst>
          </p:cNvPr>
          <p:cNvSpPr txBox="1"/>
          <p:nvPr/>
        </p:nvSpPr>
        <p:spPr>
          <a:xfrm>
            <a:off x="1973443" y="2796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B76FB-325C-B848-88FB-148D2A917F19}"/>
              </a:ext>
            </a:extLst>
          </p:cNvPr>
          <p:cNvSpPr txBox="1"/>
          <p:nvPr/>
        </p:nvSpPr>
        <p:spPr>
          <a:xfrm>
            <a:off x="1820935" y="3625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7D3FD-F12B-5E41-9BF8-2D15A449B5CC}"/>
              </a:ext>
            </a:extLst>
          </p:cNvPr>
          <p:cNvSpPr txBox="1"/>
          <p:nvPr/>
        </p:nvSpPr>
        <p:spPr>
          <a:xfrm>
            <a:off x="455989" y="363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9472B-425F-FC4C-9634-5E4AE44F1DC0}"/>
              </a:ext>
            </a:extLst>
          </p:cNvPr>
          <p:cNvSpPr txBox="1"/>
          <p:nvPr/>
        </p:nvSpPr>
        <p:spPr>
          <a:xfrm>
            <a:off x="305146" y="275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52F39-569D-2C4D-8849-B8F0168A144A}"/>
              </a:ext>
            </a:extLst>
          </p:cNvPr>
          <p:cNvSpPr txBox="1"/>
          <p:nvPr/>
        </p:nvSpPr>
        <p:spPr>
          <a:xfrm>
            <a:off x="3373595" y="1934445"/>
            <a:ext cx="5210019" cy="332398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a&lt;-0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b&lt;-(-1)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H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rbind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 c(a,b,0,0,b),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 c(b,a,b,0,0),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 c(0,b,a,b,0),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 c(0,0,b,a,b),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 c(b,0,0,b,a))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es &lt;- eigen(H)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E 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es$values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Cm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es$vectors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round(E,1)        </a:t>
            </a:r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MO energies</a:t>
            </a:r>
          </a:p>
        </p:txBody>
      </p:sp>
    </p:spTree>
    <p:extLst>
      <p:ext uri="{BB962C8B-B14F-4D97-AF65-F5344CB8AC3E}">
        <p14:creationId xmlns:p14="http://schemas.microsoft.com/office/powerpoint/2010/main" val="332467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231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For example the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Energy of molecular system below is: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747270-9FA3-954D-B92D-25BCDC1B27E6}"/>
              </a:ext>
            </a:extLst>
          </p:cNvPr>
          <p:cNvGrpSpPr/>
          <p:nvPr/>
        </p:nvGrpSpPr>
        <p:grpSpPr>
          <a:xfrm>
            <a:off x="584481" y="2517257"/>
            <a:ext cx="1388962" cy="1243602"/>
            <a:chOff x="3584845" y="3016395"/>
            <a:chExt cx="1388962" cy="12436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F84889-2DF3-2B45-8FF0-2422AB6FC91C}"/>
                </a:ext>
              </a:extLst>
            </p:cNvPr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1C9E0-C3F7-8243-B9AA-EC0F721C8808}"/>
                </a:ext>
              </a:extLst>
            </p:cNvPr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8A5DA3-1587-4340-B520-2B5DF8C1586D}"/>
                </a:ext>
              </a:extLst>
            </p:cNvPr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D8BA29-7D8C-7240-8691-15A671433B81}"/>
                </a:ext>
              </a:extLst>
            </p:cNvPr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A8E67E-9976-ED4A-B882-822D7B740F94}"/>
                </a:ext>
              </a:extLst>
            </p:cNvPr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991B5B-D19E-A443-8A8F-769B01A184FB}"/>
              </a:ext>
            </a:extLst>
          </p:cNvPr>
          <p:cNvSpPr txBox="1"/>
          <p:nvPr/>
        </p:nvSpPr>
        <p:spPr>
          <a:xfrm>
            <a:off x="1106087" y="2166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3C762-CFFE-524C-B1A5-BE608A71B1CE}"/>
              </a:ext>
            </a:extLst>
          </p:cNvPr>
          <p:cNvSpPr txBox="1"/>
          <p:nvPr/>
        </p:nvSpPr>
        <p:spPr>
          <a:xfrm>
            <a:off x="1973443" y="2796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B76FB-325C-B848-88FB-148D2A917F19}"/>
              </a:ext>
            </a:extLst>
          </p:cNvPr>
          <p:cNvSpPr txBox="1"/>
          <p:nvPr/>
        </p:nvSpPr>
        <p:spPr>
          <a:xfrm>
            <a:off x="1820935" y="3625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7D3FD-F12B-5E41-9BF8-2D15A449B5CC}"/>
              </a:ext>
            </a:extLst>
          </p:cNvPr>
          <p:cNvSpPr txBox="1"/>
          <p:nvPr/>
        </p:nvSpPr>
        <p:spPr>
          <a:xfrm>
            <a:off x="455989" y="363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9472B-425F-FC4C-9634-5E4AE44F1DC0}"/>
              </a:ext>
            </a:extLst>
          </p:cNvPr>
          <p:cNvSpPr txBox="1"/>
          <p:nvPr/>
        </p:nvSpPr>
        <p:spPr>
          <a:xfrm>
            <a:off x="305146" y="275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7C19F9-3DB1-7F40-A7D5-21B0BBE9737D}"/>
              </a:ext>
            </a:extLst>
          </p:cNvPr>
          <p:cNvCxnSpPr/>
          <p:nvPr/>
        </p:nvCxnSpPr>
        <p:spPr>
          <a:xfrm flipV="1">
            <a:off x="5408341" y="4437847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C48804-BBD8-0D4B-8126-C3BF4BCFC72B}"/>
              </a:ext>
            </a:extLst>
          </p:cNvPr>
          <p:cNvCxnSpPr/>
          <p:nvPr/>
        </p:nvCxnSpPr>
        <p:spPr>
          <a:xfrm flipV="1">
            <a:off x="4828477" y="3819661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E0211A-EAB4-7542-93C5-E360DEE0116F}"/>
              </a:ext>
            </a:extLst>
          </p:cNvPr>
          <p:cNvCxnSpPr/>
          <p:nvPr/>
        </p:nvCxnSpPr>
        <p:spPr>
          <a:xfrm flipV="1">
            <a:off x="5988205" y="3806783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E78E83-13C2-F14C-AD42-1AC0AC82C594}"/>
              </a:ext>
            </a:extLst>
          </p:cNvPr>
          <p:cNvCxnSpPr/>
          <p:nvPr/>
        </p:nvCxnSpPr>
        <p:spPr>
          <a:xfrm flipV="1">
            <a:off x="4828477" y="2958724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B8B1A-5FC2-1E44-9524-97CBBECDFE7A}"/>
              </a:ext>
            </a:extLst>
          </p:cNvPr>
          <p:cNvCxnSpPr>
            <a:cxnSpLocks/>
          </p:cNvCxnSpPr>
          <p:nvPr/>
        </p:nvCxnSpPr>
        <p:spPr>
          <a:xfrm flipV="1">
            <a:off x="5535769" y="392376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73113A-3CBF-374B-BF42-E7EEBF1E3719}"/>
              </a:ext>
            </a:extLst>
          </p:cNvPr>
          <p:cNvCxnSpPr>
            <a:cxnSpLocks/>
          </p:cNvCxnSpPr>
          <p:nvPr/>
        </p:nvCxnSpPr>
        <p:spPr>
          <a:xfrm>
            <a:off x="5894232" y="392376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440BAE-EF14-3347-BB5C-1098F589253F}"/>
              </a:ext>
            </a:extLst>
          </p:cNvPr>
          <p:cNvCxnSpPr>
            <a:cxnSpLocks/>
          </p:cNvCxnSpPr>
          <p:nvPr/>
        </p:nvCxnSpPr>
        <p:spPr>
          <a:xfrm flipV="1">
            <a:off x="6278137" y="3252989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43858-D0A1-3D48-82B0-0478B0D65659}"/>
              </a:ext>
            </a:extLst>
          </p:cNvPr>
          <p:cNvCxnSpPr/>
          <p:nvPr/>
        </p:nvCxnSpPr>
        <p:spPr>
          <a:xfrm flipV="1">
            <a:off x="4261943" y="3012516"/>
            <a:ext cx="0" cy="1438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FB72A5-AB4B-1E4A-B98F-37581CDE9622}"/>
              </a:ext>
            </a:extLst>
          </p:cNvPr>
          <p:cNvSpPr txBox="1"/>
          <p:nvPr/>
        </p:nvSpPr>
        <p:spPr>
          <a:xfrm>
            <a:off x="3862698" y="3501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D2FFF8-560A-814D-ADA3-E2C6CADBE34C}"/>
              </a:ext>
            </a:extLst>
          </p:cNvPr>
          <p:cNvCxnSpPr/>
          <p:nvPr/>
        </p:nvCxnSpPr>
        <p:spPr>
          <a:xfrm flipV="1">
            <a:off x="5988205" y="2924579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619D20-FF92-F14F-99EE-6C63895B044F}"/>
              </a:ext>
            </a:extLst>
          </p:cNvPr>
          <p:cNvSpPr txBox="1"/>
          <p:nvPr/>
        </p:nvSpPr>
        <p:spPr>
          <a:xfrm>
            <a:off x="6983759" y="42660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11A7D-5862-4445-8531-4319501FAED9}"/>
              </a:ext>
            </a:extLst>
          </p:cNvPr>
          <p:cNvSpPr txBox="1"/>
          <p:nvPr/>
        </p:nvSpPr>
        <p:spPr>
          <a:xfrm>
            <a:off x="6983759" y="35544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74D950-67BF-D543-89D1-B2DFBAA485DA}"/>
              </a:ext>
            </a:extLst>
          </p:cNvPr>
          <p:cNvSpPr txBox="1"/>
          <p:nvPr/>
        </p:nvSpPr>
        <p:spPr>
          <a:xfrm>
            <a:off x="6981546" y="2721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CB4324-4654-2449-9F75-5F1246D6DF1A}"/>
              </a:ext>
            </a:extLst>
          </p:cNvPr>
          <p:cNvCxnSpPr>
            <a:cxnSpLocks/>
          </p:cNvCxnSpPr>
          <p:nvPr/>
        </p:nvCxnSpPr>
        <p:spPr>
          <a:xfrm flipV="1">
            <a:off x="4963339" y="3293707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B34BC1-C7B8-604A-ABDD-E2B341EA6CC1}"/>
              </a:ext>
            </a:extLst>
          </p:cNvPr>
          <p:cNvCxnSpPr>
            <a:cxnSpLocks/>
          </p:cNvCxnSpPr>
          <p:nvPr/>
        </p:nvCxnSpPr>
        <p:spPr>
          <a:xfrm>
            <a:off x="5321802" y="3293707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26DC31-A93E-E34A-BBBE-72E38AB6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116033"/>
            <a:ext cx="7899400" cy="469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F1B3A-82D7-3341-8630-C21CF275D89C}"/>
              </a:ext>
            </a:extLst>
          </p:cNvPr>
          <p:cNvSpPr/>
          <p:nvPr/>
        </p:nvSpPr>
        <p:spPr>
          <a:xfrm>
            <a:off x="1032627" y="5774187"/>
            <a:ext cx="116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= -5.8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93080-4A8F-0149-B57F-042712559A69}"/>
              </a:ext>
            </a:extLst>
          </p:cNvPr>
          <p:cNvSpPr/>
          <p:nvPr/>
        </p:nvSpPr>
        <p:spPr>
          <a:xfrm>
            <a:off x="4535487" y="1949069"/>
            <a:ext cx="2553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Energy Diagram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D243B5-18EC-D14F-8BE5-43E3133C72C9}"/>
              </a:ext>
            </a:extLst>
          </p:cNvPr>
          <p:cNvSpPr txBox="1"/>
          <p:nvPr/>
        </p:nvSpPr>
        <p:spPr>
          <a:xfrm>
            <a:off x="3706996" y="5797767"/>
            <a:ext cx="511362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nocc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&lt;- c(1,2,2)  </a:t>
            </a:r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e- occupations in the MOs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Ehuckel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&lt;- sum(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nocc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* E[3:5])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Ehuckel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7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“strength”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13A0-0459-B94F-8777-0ADC9293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59" y="2701068"/>
            <a:ext cx="3115982" cy="9951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2B473-ED28-2244-AC25-21686B60FF43}"/>
              </a:ext>
            </a:extLst>
          </p:cNvPr>
          <p:cNvCxnSpPr/>
          <p:nvPr/>
        </p:nvCxnSpPr>
        <p:spPr>
          <a:xfrm flipH="1" flipV="1">
            <a:off x="4149565" y="3766896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F3D94-7434-7A4D-BDCA-CB69D35E6004}"/>
              </a:ext>
            </a:extLst>
          </p:cNvPr>
          <p:cNvSpPr/>
          <p:nvPr/>
        </p:nvSpPr>
        <p:spPr>
          <a:xfrm>
            <a:off x="4068696" y="419305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5D65-6506-6142-8D04-4B27E8F62FF7}"/>
              </a:ext>
            </a:extLst>
          </p:cNvPr>
          <p:cNvSpPr/>
          <p:nvPr/>
        </p:nvSpPr>
        <p:spPr>
          <a:xfrm>
            <a:off x="5056093" y="2331736"/>
            <a:ext cx="26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coefficient for AO </a:t>
            </a:r>
            <a:r>
              <a:rPr lang="en-GB" i="1" dirty="0">
                <a:solidFill>
                  <a:srgbClr val="000000"/>
                </a:solidFill>
                <a:latin typeface="Symbol" pitchFamily="2" charset="2"/>
                <a:cs typeface="Times New Roman"/>
              </a:rPr>
              <a:t>m</a:t>
            </a:r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,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08D01D-84A9-6A4F-AD1F-2CB911EAA1AB}"/>
              </a:ext>
            </a:extLst>
          </p:cNvPr>
          <p:cNvCxnSpPr>
            <a:cxnSpLocks/>
          </p:cNvCxnSpPr>
          <p:nvPr/>
        </p:nvCxnSpPr>
        <p:spPr>
          <a:xfrm flipH="1">
            <a:off x="5066508" y="270106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ACCFA-C98A-5143-8C95-B9758AFF4EEB}"/>
              </a:ext>
            </a:extLst>
          </p:cNvPr>
          <p:cNvSpPr/>
          <p:nvPr/>
        </p:nvSpPr>
        <p:spPr>
          <a:xfrm>
            <a:off x="4976828" y="356934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9DEFD-8C67-1E48-B3A9-79104037F1C0}"/>
              </a:ext>
            </a:extLst>
          </p:cNvPr>
          <p:cNvCxnSpPr>
            <a:cxnSpLocks/>
          </p:cNvCxnSpPr>
          <p:nvPr/>
        </p:nvCxnSpPr>
        <p:spPr>
          <a:xfrm flipH="1" flipV="1">
            <a:off x="4620727" y="3402669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71" y="5232228"/>
            <a:ext cx="4521200" cy="520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BA059F-68F4-734C-BBC0-E9DDB2237F72}"/>
              </a:ext>
            </a:extLst>
          </p:cNvPr>
          <p:cNvSpPr/>
          <p:nvPr/>
        </p:nvSpPr>
        <p:spPr>
          <a:xfrm>
            <a:off x="503755" y="613281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In R this is how we the above: 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Cocc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%*%(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nocc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*t(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Cocc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971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“strength”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16" y="4158753"/>
            <a:ext cx="3042364" cy="350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EC3AAD-0B54-9B45-9C1B-03F5DD463AFA}"/>
              </a:ext>
            </a:extLst>
          </p:cNvPr>
          <p:cNvSpPr txBox="1"/>
          <p:nvPr/>
        </p:nvSpPr>
        <p:spPr>
          <a:xfrm>
            <a:off x="97961" y="2270299"/>
            <a:ext cx="5210019" cy="24622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Occupied MO </a:t>
            </a:r>
            <a:r>
              <a:rPr lang="en-US" sz="1400" dirty="0" err="1">
                <a:solidFill>
                  <a:srgbClr val="FFFF00"/>
                </a:solidFill>
                <a:latin typeface="Courier" pitchFamily="2" charset="0"/>
              </a:rPr>
              <a:t>coef</a:t>
            </a:r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 matrix for cyclopentene: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&lt;- Cm[,3:5]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Cocc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Occupancy of the occupied orbitals 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(ground state), cyclopentene: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nocc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&lt;- c(1,2,2)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 pitchFamily="2" charset="0"/>
              </a:rPr>
              <a:t>Huckel</a:t>
            </a:r>
            <a:r>
              <a:rPr lang="en-US" sz="1400" dirty="0">
                <a:solidFill>
                  <a:srgbClr val="FFFF00"/>
                </a:solidFill>
                <a:latin typeface="Courier" pitchFamily="2" charset="0"/>
              </a:rPr>
              <a:t> Bond order matrix (AO x AO):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O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%*% (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nocc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*t(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Cocc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round(O,2)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7C8F23-1192-DD44-8886-5AA497447705}"/>
              </a:ext>
            </a:extLst>
          </p:cNvPr>
          <p:cNvCxnSpPr>
            <a:cxnSpLocks/>
          </p:cNvCxnSpPr>
          <p:nvPr/>
        </p:nvCxnSpPr>
        <p:spPr>
          <a:xfrm flipH="1">
            <a:off x="3222702" y="4337824"/>
            <a:ext cx="2263698" cy="727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4BB142-9FE1-9E4F-9624-B0D77732EBEC}"/>
              </a:ext>
            </a:extLst>
          </p:cNvPr>
          <p:cNvSpPr/>
          <p:nvPr/>
        </p:nvSpPr>
        <p:spPr>
          <a:xfrm>
            <a:off x="1962616" y="4955031"/>
            <a:ext cx="5018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     [,1]  [,2]  [,3]  [,4]  [,5]</a:t>
            </a:r>
          </a:p>
          <a:p>
            <a:r>
              <a:rPr lang="en-US" dirty="0">
                <a:latin typeface="Courier" pitchFamily="2" charset="0"/>
              </a:rPr>
              <a:t>[1,] 0.80  0.52  0.08  0.08  0.52</a:t>
            </a:r>
          </a:p>
          <a:p>
            <a:r>
              <a:rPr lang="en-US" dirty="0">
                <a:latin typeface="Courier" pitchFamily="2" charset="0"/>
              </a:rPr>
              <a:t>[2,] </a:t>
            </a:r>
            <a:r>
              <a:rPr lang="en-US" b="1" dirty="0">
                <a:latin typeface="Courier" pitchFamily="2" charset="0"/>
              </a:rPr>
              <a:t>0.52</a:t>
            </a:r>
            <a:r>
              <a:rPr lang="en-US" dirty="0">
                <a:latin typeface="Courier" pitchFamily="2" charset="0"/>
              </a:rPr>
              <a:t>  1.16  0.75 -0.15 -0.29</a:t>
            </a:r>
          </a:p>
          <a:p>
            <a:r>
              <a:rPr lang="en-US" dirty="0">
                <a:latin typeface="Courier" pitchFamily="2" charset="0"/>
              </a:rPr>
              <a:t>[3,] 0.08  </a:t>
            </a:r>
            <a:r>
              <a:rPr lang="en-US" b="1" dirty="0">
                <a:latin typeface="Courier" pitchFamily="2" charset="0"/>
              </a:rPr>
              <a:t>0.75</a:t>
            </a:r>
            <a:r>
              <a:rPr lang="en-US" dirty="0">
                <a:latin typeface="Courier" pitchFamily="2" charset="0"/>
              </a:rPr>
              <a:t>  0.94  0.39 -0.15</a:t>
            </a:r>
          </a:p>
          <a:p>
            <a:r>
              <a:rPr lang="en-US" dirty="0">
                <a:latin typeface="Courier" pitchFamily="2" charset="0"/>
              </a:rPr>
              <a:t>[4,] 0.08 -0.15  </a:t>
            </a:r>
            <a:r>
              <a:rPr lang="en-US" b="1" dirty="0">
                <a:latin typeface="Courier" pitchFamily="2" charset="0"/>
              </a:rPr>
              <a:t>0.39</a:t>
            </a:r>
            <a:r>
              <a:rPr lang="en-US" dirty="0">
                <a:latin typeface="Courier" pitchFamily="2" charset="0"/>
              </a:rPr>
              <a:t>  0.94  0.75</a:t>
            </a:r>
          </a:p>
          <a:p>
            <a:r>
              <a:rPr lang="en-US" dirty="0">
                <a:latin typeface="Courier" pitchFamily="2" charset="0"/>
              </a:rPr>
              <a:t>[5,] 0.52 -0.29 -0.15  </a:t>
            </a:r>
            <a:r>
              <a:rPr lang="en-US" b="1" dirty="0">
                <a:latin typeface="Courier" pitchFamily="2" charset="0"/>
              </a:rPr>
              <a:t>0.75</a:t>
            </a:r>
            <a:r>
              <a:rPr lang="en-US" dirty="0">
                <a:latin typeface="Courier" pitchFamily="2" charset="0"/>
              </a:rPr>
              <a:t>  1.16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12A167-B36F-0A4E-8B2F-14C5761B3504}"/>
              </a:ext>
            </a:extLst>
          </p:cNvPr>
          <p:cNvCxnSpPr>
            <a:cxnSpLocks/>
          </p:cNvCxnSpPr>
          <p:nvPr/>
        </p:nvCxnSpPr>
        <p:spPr>
          <a:xfrm flipH="1">
            <a:off x="5307980" y="4490224"/>
            <a:ext cx="330820" cy="46480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E3B12A-8582-7A41-8E65-BBD3F7AFDED1}"/>
              </a:ext>
            </a:extLst>
          </p:cNvPr>
          <p:cNvGrpSpPr/>
          <p:nvPr/>
        </p:nvGrpSpPr>
        <p:grpSpPr>
          <a:xfrm>
            <a:off x="6892966" y="2324930"/>
            <a:ext cx="1388962" cy="1243602"/>
            <a:chOff x="3584845" y="3016395"/>
            <a:chExt cx="1388962" cy="124360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A1FBCE-243A-4C48-9468-F36BE1392115}"/>
                </a:ext>
              </a:extLst>
            </p:cNvPr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A101F0-5272-494B-8D1D-F9C4A365FF82}"/>
                </a:ext>
              </a:extLst>
            </p:cNvPr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A1DA5E-E2D9-BE44-98B6-D22D7E3B5739}"/>
                </a:ext>
              </a:extLst>
            </p:cNvPr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189F16-A289-0B44-8347-4EAA5D1CC0A0}"/>
                </a:ext>
              </a:extLst>
            </p:cNvPr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E8A8A1-0E2F-7F42-930D-8613372ADC8C}"/>
                </a:ext>
              </a:extLst>
            </p:cNvPr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069592-954A-0D4A-849B-431692526DF7}"/>
              </a:ext>
            </a:extLst>
          </p:cNvPr>
          <p:cNvSpPr txBox="1"/>
          <p:nvPr/>
        </p:nvSpPr>
        <p:spPr>
          <a:xfrm>
            <a:off x="7414572" y="1974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EED7A4-E007-564F-81A3-64402E1FFBF2}"/>
              </a:ext>
            </a:extLst>
          </p:cNvPr>
          <p:cNvSpPr txBox="1"/>
          <p:nvPr/>
        </p:nvSpPr>
        <p:spPr>
          <a:xfrm>
            <a:off x="8281928" y="2603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1FC46-38BE-A64F-A71E-7893B04AB011}"/>
              </a:ext>
            </a:extLst>
          </p:cNvPr>
          <p:cNvSpPr txBox="1"/>
          <p:nvPr/>
        </p:nvSpPr>
        <p:spPr>
          <a:xfrm>
            <a:off x="8129420" y="3433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5CC72-6830-0944-B64D-57FEB10B4B73}"/>
              </a:ext>
            </a:extLst>
          </p:cNvPr>
          <p:cNvSpPr txBox="1"/>
          <p:nvPr/>
        </p:nvSpPr>
        <p:spPr>
          <a:xfrm>
            <a:off x="6764474" y="3438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461DFD-1428-9D4E-B9CB-02D8E5E934C7}"/>
              </a:ext>
            </a:extLst>
          </p:cNvPr>
          <p:cNvSpPr txBox="1"/>
          <p:nvPr/>
        </p:nvSpPr>
        <p:spPr>
          <a:xfrm>
            <a:off x="6613631" y="2562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83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22693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 lecture we learned that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molecular orbitals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a “mixing together” of all the atomic orbitals of all the atoms making us a molecule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Mathematically, the “mixing recipe” is LCAO: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63" y="3861906"/>
            <a:ext cx="3771900" cy="1803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39480" y="5764228"/>
            <a:ext cx="8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sz="2800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771982" y="5847341"/>
            <a:ext cx="1291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 MO</a:t>
            </a:r>
            <a:endParaRPr lang="en-US" sz="2800" baseline="30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7840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7792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50051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To visualize MOs we must determine the MO coefficients </a:t>
            </a:r>
            <a:r>
              <a:rPr lang="en-GB" sz="36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600" i="1" baseline="-25000" dirty="0" err="1">
                <a:solidFill>
                  <a:srgbClr val="000000"/>
                </a:solidFill>
                <a:latin typeface="Times New Roman" pitchFamily="18" charset="0"/>
              </a:rPr>
              <a:t>i,</a:t>
            </a:r>
            <a:r>
              <a:rPr lang="en-GB" sz="36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endParaRPr lang="en-GB" sz="3600" i="1" baseline="-25000" dirty="0">
              <a:solidFill>
                <a:srgbClr val="000000"/>
              </a:solidFill>
              <a:latin typeface="Symbol" charset="2"/>
              <a:cs typeface="Symbol" charset="2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We get them from the matrix form of the Schrodinger equation: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We then need the matrix elements for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4483100"/>
            <a:ext cx="2946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not easy integrals to evaluate!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Also, task is even harder if there are a lot of AOs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1776" y="3437629"/>
            <a:ext cx="8686800" cy="28754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make a seemingly drastic approximation: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orbitals on “heavy” atoms (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Only one valence e- on each “heavy” atom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“guess” the value of the Hamiltonian and overlap integrals we’ll need.</a:t>
            </a:r>
          </a:p>
        </p:txBody>
      </p:sp>
    </p:spTree>
    <p:extLst>
      <p:ext uri="{BB962C8B-B14F-4D97-AF65-F5344CB8AC3E}">
        <p14:creationId xmlns:p14="http://schemas.microsoft.com/office/powerpoint/2010/main" val="131665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integrals” are: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355465" y="2185392"/>
            <a:ext cx="3909460" cy="886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97916" y="3126701"/>
            <a:ext cx="8631639" cy="837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98493" y="5536101"/>
            <a:ext cx="6759273" cy="913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08" y="4089156"/>
            <a:ext cx="5455397" cy="10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values of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4176" y="2352958"/>
            <a:ext cx="2660444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0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0701" y="354018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1399" y="35561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29921" y="3970787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351" y="353925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7525" y="355054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1477" y="35477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2428" y="35590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427146" y="3589832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623" y="39501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0512" y="437040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4861" y="479439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2040" y="520078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3330" y="560718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4620" y="59712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29059" y="4794391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3467848" y="395015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057689" y="396144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057689" y="441300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689863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490428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691772" y="481637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309835" y="48417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039845" y="482766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5292805" y="520670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5924979" y="52603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683211" y="52038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898666" y="56100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87284" y="56354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5289072" y="56213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573173" y="60447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5907135" y="60701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643909" y="4006603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524292" y="5995604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4689257" y="39488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5335542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5928204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21431" y="43834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5925383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6602711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3484180" y="48321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5922562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599890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6602711" y="52423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481959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4060510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485450" y="56383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4061180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4667885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4047069" y="60164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4662483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5295644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81" name="Rectangle 80"/>
          <p:cNvSpPr/>
          <p:nvPr/>
        </p:nvSpPr>
        <p:spPr>
          <a:xfrm>
            <a:off x="3482030" y="3974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3939591" y="39856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4071871" y="44372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571765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3504610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4705954" y="48406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5218193" y="48660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3934975" y="485190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5306987" y="523094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5806881" y="52845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565113" y="52281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5912848" y="56343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6495642" y="56597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223886" y="564561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6587355" y="60689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89037" y="60943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499355" y="40308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3538474" y="60198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97984E-BF16-E14A-978E-EF5902D090A2}"/>
              </a:ext>
            </a:extLst>
          </p:cNvPr>
          <p:cNvSpPr/>
          <p:nvPr/>
        </p:nvSpPr>
        <p:spPr>
          <a:xfrm>
            <a:off x="6641023" y="3142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(this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is for benzene)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overlap matrix is only ever going to look something like this: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31776" y="5692096"/>
            <a:ext cx="8686800" cy="671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equivalent to 1 for matrices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1850" y="252422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22548" y="254022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481070" y="295482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26500" y="252329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58674" y="25345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2626" y="25317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93577" y="25430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978295" y="257386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5772" y="29341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81661" y="335444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6010" y="377842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73189" y="41848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84479" y="459122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5769" y="49552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80208" y="377842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85" name="Rectangle 84"/>
          <p:cNvSpPr/>
          <p:nvPr/>
        </p:nvSpPr>
        <p:spPr>
          <a:xfrm>
            <a:off x="3018997" y="2934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3608838" y="29454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3608838" y="33970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241012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3041577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42921" y="380041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60984" y="38258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3590994" y="3811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4843954" y="419074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476128" y="424436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4234360" y="41879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449815" y="45941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138433" y="46195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4840221" y="460541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24322" y="50287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100" name="Rectangle 99"/>
          <p:cNvSpPr/>
          <p:nvPr/>
        </p:nvSpPr>
        <p:spPr>
          <a:xfrm>
            <a:off x="5458284" y="505414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195058" y="299063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3075441" y="49796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4240406" y="2932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4886691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5479353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4872580" y="33674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5476532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6153860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3035329" y="381619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5473711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6" name="Rectangle 115"/>
          <p:cNvSpPr/>
          <p:nvPr/>
        </p:nvSpPr>
        <p:spPr>
          <a:xfrm>
            <a:off x="6151039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6153860" y="422634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8" name="Rectangle 117"/>
          <p:cNvSpPr/>
          <p:nvPr/>
        </p:nvSpPr>
        <p:spPr>
          <a:xfrm>
            <a:off x="3033108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9" name="Rectangle 118"/>
          <p:cNvSpPr/>
          <p:nvPr/>
        </p:nvSpPr>
        <p:spPr>
          <a:xfrm>
            <a:off x="3611659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0" name="Rectangle 119"/>
          <p:cNvSpPr/>
          <p:nvPr/>
        </p:nvSpPr>
        <p:spPr>
          <a:xfrm>
            <a:off x="3036599" y="46223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1" name="Rectangle 120"/>
          <p:cNvSpPr/>
          <p:nvPr/>
        </p:nvSpPr>
        <p:spPr>
          <a:xfrm>
            <a:off x="3612329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2" name="Rectangle 121"/>
          <p:cNvSpPr/>
          <p:nvPr/>
        </p:nvSpPr>
        <p:spPr>
          <a:xfrm>
            <a:off x="4219034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3" name="Rectangle 122"/>
          <p:cNvSpPr/>
          <p:nvPr/>
        </p:nvSpPr>
        <p:spPr>
          <a:xfrm>
            <a:off x="3598218" y="50005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4" name="Rectangle 123"/>
          <p:cNvSpPr/>
          <p:nvPr/>
        </p:nvSpPr>
        <p:spPr>
          <a:xfrm>
            <a:off x="4173948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>
            <a:off x="4780653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 to “solve”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theory, all we really need to do is “solve”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 = CE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6" y="2309125"/>
            <a:ext cx="8686800" cy="200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“Solving”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means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diagonalizing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eigenvectors of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eigenvalues of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05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In R use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eigen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(H) to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diagonalize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2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9D409-A778-A847-BFF0-3EB005C36F4E}"/>
              </a:ext>
            </a:extLst>
          </p:cNvPr>
          <p:cNvSpPr txBox="1"/>
          <p:nvPr/>
        </p:nvSpPr>
        <p:spPr>
          <a:xfrm>
            <a:off x="228615" y="1360759"/>
            <a:ext cx="4343385" cy="418576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a&lt;-0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b&lt;-(-1)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H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rbind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c(a,b,0,0,0,b),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c(b,a,b,0,0,0),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c(0,b,a,b,0,0),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c(0,0,b,a,b,0),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c(0,0,0,b,a,b),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c(b,0,0,0,b,a))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H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es &lt;- eigen(H)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E 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es$values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Cm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es$vectors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round(E,1)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round(Cm,1)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24" name="Round Single Corner Rectangle 23">
            <a:extLst>
              <a:ext uri="{FF2B5EF4-FFF2-40B4-BE49-F238E27FC236}">
                <a16:creationId xmlns:a16="http://schemas.microsoft.com/office/drawing/2014/main" id="{01D889EB-C629-3645-A074-4137BF7045A5}"/>
              </a:ext>
            </a:extLst>
          </p:cNvPr>
          <p:cNvSpPr/>
          <p:nvPr/>
        </p:nvSpPr>
        <p:spPr>
          <a:xfrm>
            <a:off x="229775" y="1373361"/>
            <a:ext cx="1283136" cy="529192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ingle Corner Rectangle 24">
            <a:extLst>
              <a:ext uri="{FF2B5EF4-FFF2-40B4-BE49-F238E27FC236}">
                <a16:creationId xmlns:a16="http://schemas.microsoft.com/office/drawing/2014/main" id="{BCB29703-DE6E-1946-8903-81B548805F8A}"/>
              </a:ext>
            </a:extLst>
          </p:cNvPr>
          <p:cNvSpPr/>
          <p:nvPr/>
        </p:nvSpPr>
        <p:spPr>
          <a:xfrm>
            <a:off x="246170" y="2008904"/>
            <a:ext cx="1845060" cy="160807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ingle Corner Rectangle 25">
            <a:extLst>
              <a:ext uri="{FF2B5EF4-FFF2-40B4-BE49-F238E27FC236}">
                <a16:creationId xmlns:a16="http://schemas.microsoft.com/office/drawing/2014/main" id="{4203305C-CC5E-1745-A898-BD1398931555}"/>
              </a:ext>
            </a:extLst>
          </p:cNvPr>
          <p:cNvSpPr/>
          <p:nvPr/>
        </p:nvSpPr>
        <p:spPr>
          <a:xfrm>
            <a:off x="277815" y="3959376"/>
            <a:ext cx="1845060" cy="670278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A2A7308E-DC7C-5D40-A09B-3E9B9D8F1BD1}"/>
              </a:ext>
            </a:extLst>
          </p:cNvPr>
          <p:cNvSpPr/>
          <p:nvPr/>
        </p:nvSpPr>
        <p:spPr>
          <a:xfrm>
            <a:off x="246170" y="4787123"/>
            <a:ext cx="1428093" cy="54138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285B0-21D3-CB42-ACA4-12194CE38AF3}"/>
              </a:ext>
            </a:extLst>
          </p:cNvPr>
          <p:cNvCxnSpPr/>
          <p:nvPr/>
        </p:nvCxnSpPr>
        <p:spPr>
          <a:xfrm flipH="1" flipV="1">
            <a:off x="2054394" y="1640049"/>
            <a:ext cx="2804380" cy="26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86A05-23A0-7A42-979F-83F2D25F5032}"/>
              </a:ext>
            </a:extLst>
          </p:cNvPr>
          <p:cNvSpPr/>
          <p:nvPr/>
        </p:nvSpPr>
        <p:spPr>
          <a:xfrm>
            <a:off x="4799295" y="1352024"/>
            <a:ext cx="277852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451C90-FAC5-E541-875C-33795ED5233E}"/>
              </a:ext>
            </a:extLst>
          </p:cNvPr>
          <p:cNvCxnSpPr/>
          <p:nvPr/>
        </p:nvCxnSpPr>
        <p:spPr>
          <a:xfrm flipH="1">
            <a:off x="2854975" y="2449200"/>
            <a:ext cx="20170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215417-5571-034E-99FC-4A8CDDA0C2A1}"/>
              </a:ext>
            </a:extLst>
          </p:cNvPr>
          <p:cNvSpPr/>
          <p:nvPr/>
        </p:nvSpPr>
        <p:spPr>
          <a:xfrm>
            <a:off x="4799295" y="2117123"/>
            <a:ext cx="4030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for your molecule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7E99FB-475E-6743-BA96-BDE41A056806}"/>
              </a:ext>
            </a:extLst>
          </p:cNvPr>
          <p:cNvSpPr/>
          <p:nvPr/>
        </p:nvSpPr>
        <p:spPr>
          <a:xfrm>
            <a:off x="4799294" y="3188616"/>
            <a:ext cx="4030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Note how we </a:t>
            </a:r>
            <a:r>
              <a:rPr lang="en-GB" sz="2000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rows of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together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6D0E13-D0ED-474C-8AAA-776AA4547A98}"/>
              </a:ext>
            </a:extLst>
          </p:cNvPr>
          <p:cNvCxnSpPr>
            <a:cxnSpLocks/>
          </p:cNvCxnSpPr>
          <p:nvPr/>
        </p:nvCxnSpPr>
        <p:spPr>
          <a:xfrm flipH="1">
            <a:off x="2263698" y="4368752"/>
            <a:ext cx="2614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6815A-CDB0-204C-B25E-37A1E5B58CEC}"/>
              </a:ext>
            </a:extLst>
          </p:cNvPr>
          <p:cNvSpPr/>
          <p:nvPr/>
        </p:nvSpPr>
        <p:spPr>
          <a:xfrm>
            <a:off x="4799294" y="4044877"/>
            <a:ext cx="40306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Get 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eigenvects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vals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26BF3E-E199-8241-A26A-1FF279C218FC}"/>
              </a:ext>
            </a:extLst>
          </p:cNvPr>
          <p:cNvCxnSpPr/>
          <p:nvPr/>
        </p:nvCxnSpPr>
        <p:spPr>
          <a:xfrm flipH="1">
            <a:off x="2547075" y="5083824"/>
            <a:ext cx="23578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7BD4278-B7F6-2E43-A2B8-596BDBDB9D64}"/>
              </a:ext>
            </a:extLst>
          </p:cNvPr>
          <p:cNvSpPr/>
          <p:nvPr/>
        </p:nvSpPr>
        <p:spPr>
          <a:xfrm>
            <a:off x="4878662" y="4759949"/>
            <a:ext cx="3788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Make your output a little easier to read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/>
      <p:bldP spid="31" grpId="0"/>
      <p:bldP spid="32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1063</Words>
  <Application>Microsoft Macintosh PowerPoint</Application>
  <PresentationFormat>On-screen Show (4:3)</PresentationFormat>
  <Paragraphs>265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94</cp:revision>
  <dcterms:created xsi:type="dcterms:W3CDTF">2014-05-27T04:15:11Z</dcterms:created>
  <dcterms:modified xsi:type="dcterms:W3CDTF">2020-12-04T16:09:23Z</dcterms:modified>
</cp:coreProperties>
</file>