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88" r:id="rId4"/>
    <p:sldId id="272" r:id="rId5"/>
    <p:sldId id="279" r:id="rId6"/>
    <p:sldId id="287" r:id="rId7"/>
    <p:sldId id="278" r:id="rId8"/>
    <p:sldId id="281" r:id="rId9"/>
    <p:sldId id="280" r:id="rId10"/>
    <p:sldId id="283" r:id="rId11"/>
    <p:sldId id="284" r:id="rId12"/>
    <p:sldId id="285" r:id="rId13"/>
    <p:sldId id="28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0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236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5"/>
            <a:ext cx="8823657" cy="1109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Atomic Orbitals on a Computer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410436"/>
            <a:ext cx="8064500" cy="4864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11992" y="6156690"/>
            <a:ext cx="365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www.askamathematician.com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228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from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7265" r="7689" b="5610"/>
          <a:stretch/>
        </p:blipFill>
        <p:spPr>
          <a:xfrm>
            <a:off x="241692" y="2734477"/>
            <a:ext cx="3712469" cy="266800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602" y="2197622"/>
            <a:ext cx="4057826" cy="34904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74375" y="5596173"/>
            <a:ext cx="813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68293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2282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735" y="2183772"/>
            <a:ext cx="4396700" cy="42805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4375" y="5596173"/>
            <a:ext cx="813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aseline="-250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2848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150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Lets do a 3D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sample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form an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orbital probability density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1776" y="3516323"/>
            <a:ext cx="2050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What orbital is this?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556" y="1977200"/>
            <a:ext cx="4053407" cy="45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Courier"/>
                <a:cs typeface="Courier"/>
              </a:rPr>
              <a:t>density_control.R</a:t>
            </a:r>
            <a:endParaRPr lang="en-GB" sz="4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A8C34-5216-4991-98F8-B340973CEDF7}"/>
              </a:ext>
            </a:extLst>
          </p:cNvPr>
          <p:cNvSpPr txBox="1"/>
          <p:nvPr/>
        </p:nvSpPr>
        <p:spPr>
          <a:xfrm>
            <a:off x="374967" y="1459726"/>
            <a:ext cx="8321040" cy="4832092"/>
          </a:xfrm>
          <a:prstGeom prst="rect">
            <a:avLst/>
          </a:prstGeom>
          <a:solidFill>
            <a:srgbClr val="2807B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Pick an orbital: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&lt;- 1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&lt;- (0)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&lt;- (0)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squared orbital functions for sampling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orb.sq.funcs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&lt;-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splined.sqorb.functs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l, m,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r.max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80,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num.knots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1000)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Sample the orbital density: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density.samples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sample.density3a(n, l, m, orb.func.info =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orb.sq.funcs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num.samples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=50000,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num.thin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num.burnin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200)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         &lt;-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density.samples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[,1]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              &lt;-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density.samples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[,2]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              &lt;-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density.samples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[,3]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the sampled orbital density: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2D 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x,z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y,z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3D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plot3d(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x,y,z,type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s",radius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=0.3,xlab="x",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="y",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zlab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="z")</a:t>
            </a:r>
          </a:p>
        </p:txBody>
      </p:sp>
    </p:spTree>
    <p:extLst>
      <p:ext uri="{BB962C8B-B14F-4D97-AF65-F5344CB8AC3E}">
        <p14:creationId xmlns:p14="http://schemas.microsoft.com/office/powerpoint/2010/main" val="136372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The hydrogen atom is three systems in one: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H-Atom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46433" y="5338676"/>
            <a:ext cx="7627351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Setting up the Schrodinger equation we get new equations to solve for each “motion”</a:t>
            </a:r>
          </a:p>
        </p:txBody>
      </p:sp>
      <p:sp>
        <p:nvSpPr>
          <p:cNvPr id="8" name="Freeform 7"/>
          <p:cNvSpPr/>
          <p:nvPr/>
        </p:nvSpPr>
        <p:spPr>
          <a:xfrm>
            <a:off x="4374377" y="3489258"/>
            <a:ext cx="606777" cy="183491"/>
          </a:xfrm>
          <a:custGeom>
            <a:avLst/>
            <a:gdLst>
              <a:gd name="connsiteX0" fmla="*/ 0 w 606777"/>
              <a:gd name="connsiteY0" fmla="*/ 169380 h 183491"/>
              <a:gd name="connsiteX1" fmla="*/ 310444 w 606777"/>
              <a:gd name="connsiteY1" fmla="*/ 47 h 183491"/>
              <a:gd name="connsiteX2" fmla="*/ 606777 w 606777"/>
              <a:gd name="connsiteY2" fmla="*/ 183491 h 183491"/>
              <a:gd name="connsiteX3" fmla="*/ 606777 w 606777"/>
              <a:gd name="connsiteY3" fmla="*/ 183491 h 1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77" h="183491">
                <a:moveTo>
                  <a:pt x="0" y="169380"/>
                </a:moveTo>
                <a:cubicBezTo>
                  <a:pt x="104657" y="83537"/>
                  <a:pt x="209315" y="-2305"/>
                  <a:pt x="310444" y="47"/>
                </a:cubicBezTo>
                <a:cubicBezTo>
                  <a:pt x="411573" y="2399"/>
                  <a:pt x="606777" y="183491"/>
                  <a:pt x="606777" y="183491"/>
                </a:cubicBezTo>
                <a:lnTo>
                  <a:pt x="606777" y="183491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135350" y="4291989"/>
            <a:ext cx="564445" cy="186613"/>
          </a:xfrm>
          <a:custGeom>
            <a:avLst/>
            <a:gdLst>
              <a:gd name="connsiteX0" fmla="*/ 0 w 564445"/>
              <a:gd name="connsiteY0" fmla="*/ 98778 h 186613"/>
              <a:gd name="connsiteX1" fmla="*/ 296334 w 564445"/>
              <a:gd name="connsiteY1" fmla="*/ 183444 h 186613"/>
              <a:gd name="connsiteX2" fmla="*/ 564445 w 564445"/>
              <a:gd name="connsiteY2" fmla="*/ 0 h 18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445" h="186613">
                <a:moveTo>
                  <a:pt x="0" y="98778"/>
                </a:moveTo>
                <a:cubicBezTo>
                  <a:pt x="101130" y="149342"/>
                  <a:pt x="202260" y="199907"/>
                  <a:pt x="296334" y="183444"/>
                </a:cubicBezTo>
                <a:cubicBezTo>
                  <a:pt x="390408" y="166981"/>
                  <a:pt x="564445" y="0"/>
                  <a:pt x="564445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3857" y="317764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46307" y="425971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879106" y="2122718"/>
            <a:ext cx="2446637" cy="2472838"/>
            <a:chOff x="2288428" y="2252405"/>
            <a:chExt cx="2446637" cy="2472838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88428" y="4307937"/>
              <a:ext cx="487366" cy="417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5794" y="4307937"/>
              <a:ext cx="195927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75794" y="2252405"/>
              <a:ext cx="0" cy="2055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V="1">
            <a:off x="4366472" y="3313192"/>
            <a:ext cx="1161129" cy="8650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14605" y="3607672"/>
            <a:ext cx="380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2400" i="1" dirty="0"/>
          </a:p>
        </p:txBody>
      </p:sp>
      <p:sp>
        <p:nvSpPr>
          <p:cNvPr id="24" name="Smiley Face 23"/>
          <p:cNvSpPr/>
          <p:nvPr/>
        </p:nvSpPr>
        <p:spPr>
          <a:xfrm>
            <a:off x="5282998" y="3050680"/>
            <a:ext cx="536823" cy="4975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5619397" y="3541634"/>
            <a:ext cx="0" cy="97682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22005" y="4171407"/>
            <a:ext cx="1297392" cy="39885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28174" y="3408858"/>
            <a:ext cx="1838298" cy="7693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493857" y="4570260"/>
            <a:ext cx="108587" cy="4971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4712888" y="2705738"/>
            <a:ext cx="281359" cy="5550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5154722" y="3672749"/>
            <a:ext cx="1352624" cy="2345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766191" y="3008840"/>
            <a:ext cx="1124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nucleus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507346" y="3408858"/>
            <a:ext cx="24080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distance from the origin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4797852" y="2312597"/>
            <a:ext cx="24080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azimuthal angle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4078970" y="4952029"/>
            <a:ext cx="2428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equatorial angle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92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97" y="1794586"/>
            <a:ext cx="1478712" cy="55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1" y="2484011"/>
            <a:ext cx="2082967" cy="6031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85" y="4770278"/>
            <a:ext cx="7835900" cy="59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4188" y="4334529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3718" y="5957969"/>
            <a:ext cx="3271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want to visualize this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357609" y="5431514"/>
            <a:ext cx="2855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Radial Wave function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212627" y="5438684"/>
            <a:ext cx="3072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Angular Wave function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86812" y="5367178"/>
            <a:ext cx="0" cy="7230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200805" y="5260932"/>
            <a:ext cx="0" cy="285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</p:cNvCxnSpPr>
          <p:nvPr/>
        </p:nvCxnSpPr>
        <p:spPr>
          <a:xfrm flipH="1" flipV="1">
            <a:off x="4212627" y="5260932"/>
            <a:ext cx="1536489" cy="177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3001534"/>
            <a:ext cx="47117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Radial part of the Schrodinger equation: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42832" y="4944549"/>
            <a:ext cx="8040782" cy="19134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Just this again: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use the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program to solve it!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Radial wave function depends on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quantum numbers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" y="1977200"/>
            <a:ext cx="8877300" cy="10160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140944"/>
            <a:ext cx="8040782" cy="10263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can be reformed to look like: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191" y="4847747"/>
            <a:ext cx="2420654" cy="563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939" y="3793647"/>
            <a:ext cx="51943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4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6848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radial wave functions tell you what is happening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inside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the orbital: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1599" y="6109915"/>
            <a:ext cx="7588078" cy="5025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# radial nodes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–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– 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6515" b="4762"/>
          <a:stretch/>
        </p:blipFill>
        <p:spPr>
          <a:xfrm>
            <a:off x="1071485" y="2301159"/>
            <a:ext cx="7212037" cy="38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Courier"/>
                <a:cs typeface="Courier"/>
              </a:rPr>
              <a:t>numerov_control.R</a:t>
            </a:r>
            <a:endParaRPr lang="en-GB" sz="4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4EA7A-A151-4AE9-80B1-28011E4B1377}"/>
              </a:ext>
            </a:extLst>
          </p:cNvPr>
          <p:cNvSpPr txBox="1"/>
          <p:nvPr/>
        </p:nvSpPr>
        <p:spPr>
          <a:xfrm>
            <a:off x="518160" y="1505446"/>
            <a:ext cx="8321040" cy="4832092"/>
          </a:xfrm>
          <a:prstGeom prst="rect">
            <a:avLst/>
          </a:prstGeom>
          <a:solidFill>
            <a:srgbClr val="2807B5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Domain (x-axis):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&lt;- 0.1                           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Increment on r-axis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r.min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&lt;- 1e-15                         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Start of r-axis.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r.max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&lt;- 180                           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End of r-axis.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    &lt;- seq(from=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r.min,to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r.max,by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r-axis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Numerov's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procedure to solve the (almost) Radial Schrodinger Equation: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           &lt;- 6    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 = 1,2,3,...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           &lt;- 4     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 = 0, ... , n-1 (e.g. </a:t>
            </a:r>
            <a:r>
              <a:rPr lang="en-US" sz="14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s,p,d,f,g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,.....)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Guess.Energy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(-0.5) </a:t>
            </a:r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guess for energy of the state</a:t>
            </a:r>
          </a:p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max.iter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&lt;- 50                  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state        &lt;- (n-l-1)                  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Fr.info      &lt;-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numerov.procedure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(r,dr,"radial",state,Guess.Energy,max.iter,0.00)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Transform F(r) back into R(r), the proper radial wave function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psi.info     &lt;- Fr.info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psi.info[,2] &lt;- (r^-1)*Fr.info[,2]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plot(r, r^2 * psi.info[,2],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="l")</a:t>
            </a:r>
          </a:p>
          <a:p>
            <a:endParaRPr lang="en-US" sz="14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#Approximately Normalize Psi:</a:t>
            </a:r>
          </a:p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Npsi.info&lt;-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approx.normalize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(psi.info,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include.jacobian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TRUE)</a:t>
            </a:r>
          </a:p>
        </p:txBody>
      </p:sp>
    </p:spTree>
    <p:extLst>
      <p:ext uri="{BB962C8B-B14F-4D97-AF65-F5344CB8AC3E}">
        <p14:creationId xmlns:p14="http://schemas.microsoft.com/office/powerpoint/2010/main" val="113733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the angular parts of the Schrodinger equation: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Doh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129471"/>
            <a:ext cx="8040782" cy="16498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get an equation that we can’t solve with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So, we will just “look-up” the solutions: 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78812" y="2145523"/>
            <a:ext cx="4707092" cy="7453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516" y="4906959"/>
            <a:ext cx="3937000" cy="723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0418" y="6004189"/>
            <a:ext cx="2962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Legendre Polynomials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514" y="5709423"/>
            <a:ext cx="3213100" cy="990600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0"/>
          </p:cNvCxnSpPr>
          <p:nvPr/>
        </p:nvCxnSpPr>
        <p:spPr>
          <a:xfrm flipV="1">
            <a:off x="2601728" y="5407836"/>
            <a:ext cx="1614299" cy="59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31236" y="5407836"/>
            <a:ext cx="154837" cy="59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0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19409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is a probability density.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To “look” at a probability density, we can sample from it: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Let’s sample from the “bell curve”: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341" r="7885"/>
          <a:stretch/>
        </p:blipFill>
        <p:spPr>
          <a:xfrm>
            <a:off x="672533" y="2850752"/>
            <a:ext cx="7191804" cy="3691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542" y="1264452"/>
            <a:ext cx="48387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51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2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So, let’s try to “look” at the orbitals as a probability density.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Let’s sample from it: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Well, … lets try something else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8796" r="8103" b="4258"/>
          <a:stretch/>
        </p:blipFill>
        <p:spPr>
          <a:xfrm>
            <a:off x="1937804" y="2853165"/>
            <a:ext cx="5302767" cy="3819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7949" r="8322" b="3788"/>
          <a:stretch/>
        </p:blipFill>
        <p:spPr>
          <a:xfrm>
            <a:off x="1745015" y="2822581"/>
            <a:ext cx="5495556" cy="40354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19024" b="3305"/>
          <a:stretch/>
        </p:blipFill>
        <p:spPr>
          <a:xfrm>
            <a:off x="1745015" y="2853165"/>
            <a:ext cx="5994400" cy="40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6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729</Words>
  <Application>Microsoft Office PowerPoint</Application>
  <PresentationFormat>On-screen Show (4:3)</PresentationFormat>
  <Paragraphs>102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72</cp:revision>
  <dcterms:created xsi:type="dcterms:W3CDTF">2014-05-27T04:15:11Z</dcterms:created>
  <dcterms:modified xsi:type="dcterms:W3CDTF">2019-10-29T02:36:34Z</dcterms:modified>
</cp:coreProperties>
</file>