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8" r:id="rId2"/>
    <p:sldId id="280" r:id="rId3"/>
    <p:sldId id="281" r:id="rId4"/>
    <p:sldId id="282" r:id="rId5"/>
    <p:sldId id="291" r:id="rId6"/>
    <p:sldId id="283" r:id="rId7"/>
    <p:sldId id="292" r:id="rId8"/>
    <p:sldId id="285" r:id="rId9"/>
    <p:sldId id="286" r:id="rId10"/>
    <p:sldId id="288" r:id="rId11"/>
    <p:sldId id="289" r:id="rId12"/>
    <p:sldId id="290" r:id="rId13"/>
    <p:sldId id="287" r:id="rId14"/>
    <p:sldId id="295" r:id="rId15"/>
    <p:sldId id="296" r:id="rId16"/>
    <p:sldId id="293" r:id="rId17"/>
    <p:sldId id="29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FC"/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32"/>
    <p:restoredTop sz="94661"/>
  </p:normalViewPr>
  <p:slideViewPr>
    <p:cSldViewPr snapToGrid="0" snapToObjects="1">
      <p:cViewPr varScale="1">
        <p:scale>
          <a:sx n="109" d="100"/>
          <a:sy n="109" d="100"/>
        </p:scale>
        <p:origin x="3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9/4/23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Quantum Theory I</a:t>
            </a:r>
          </a:p>
          <a:p>
            <a:pPr algn="ctr"/>
            <a:r>
              <a:rPr lang="en-US" sz="3600" dirty="0">
                <a:latin typeface="Times New Roman"/>
                <a:cs typeface="Times New Roman"/>
              </a:rPr>
              <a:t>An Overview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46249"/>
              </p:ext>
            </p:extLst>
          </p:nvPr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23960" imgH="361800" progId="">
                  <p:embed/>
                </p:oleObj>
              </mc:Choice>
              <mc:Fallback>
                <p:oleObj r:id="rId4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6320" imgH="181080" progId="">
                  <p:embed/>
                </p:oleObj>
              </mc:Choice>
              <mc:Fallback>
                <p:oleObj r:id="rId6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456112" y="2814637"/>
            <a:ext cx="4238625" cy="28321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60625" y="2682875"/>
            <a:ext cx="18288" cy="88899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89200" y="4796472"/>
            <a:ext cx="0" cy="88900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79675" y="3740150"/>
            <a:ext cx="0" cy="8890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Block Arc 10"/>
          <p:cNvSpPr/>
          <p:nvPr/>
        </p:nvSpPr>
        <p:spPr>
          <a:xfrm rot="5400000">
            <a:off x="1603375" y="23139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lock Arc 19"/>
          <p:cNvSpPr/>
          <p:nvPr/>
        </p:nvSpPr>
        <p:spPr>
          <a:xfrm rot="5400000">
            <a:off x="1533525" y="34188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lock Arc 20"/>
          <p:cNvSpPr/>
          <p:nvPr/>
        </p:nvSpPr>
        <p:spPr>
          <a:xfrm rot="5400000">
            <a:off x="1998133" y="3099715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lock Arc 21"/>
          <p:cNvSpPr/>
          <p:nvPr/>
        </p:nvSpPr>
        <p:spPr>
          <a:xfrm rot="5400000">
            <a:off x="1998133" y="4316020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lock Arc 22"/>
          <p:cNvSpPr/>
          <p:nvPr/>
        </p:nvSpPr>
        <p:spPr>
          <a:xfrm rot="5400000">
            <a:off x="1868150" y="27384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5400000">
            <a:off x="1893550" y="38433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238375" y="26193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98650" y="26130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57400" y="26289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17675" y="26225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49400" y="26447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09675" y="26384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68425" y="26543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28700" y="26479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1126441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Planck’s distribution 			     is like: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750" y="2416175"/>
            <a:ext cx="3162300" cy="2044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35468" y="4898341"/>
            <a:ext cx="8686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Limit as 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0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??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1625" y="4524375"/>
            <a:ext cx="622300" cy="1358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00BC108-5A65-734F-8ADE-986B1F5F7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9775" y="1020063"/>
            <a:ext cx="2615751" cy="78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7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44750" y="1238250"/>
            <a:ext cx="424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Use </a:t>
            </a:r>
            <a:r>
              <a:rPr lang="en-US" sz="3600" dirty="0" err="1">
                <a:latin typeface="Times New Roman"/>
                <a:cs typeface="Times New Roman"/>
              </a:rPr>
              <a:t>L’Hopital’s</a:t>
            </a:r>
            <a:r>
              <a:rPr lang="en-US" sz="3600" dirty="0">
                <a:latin typeface="Times New Roman"/>
                <a:cs typeface="Times New Roman"/>
              </a:rPr>
              <a:t> Rule!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2424"/>
          <a:stretch/>
        </p:blipFill>
        <p:spPr>
          <a:xfrm>
            <a:off x="-3175" y="2263775"/>
            <a:ext cx="1447800" cy="1346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2879"/>
          <a:stretch/>
        </p:blipFill>
        <p:spPr>
          <a:xfrm>
            <a:off x="1609725" y="2279650"/>
            <a:ext cx="933450" cy="1346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r="42120"/>
          <a:stretch/>
        </p:blipFill>
        <p:spPr>
          <a:xfrm>
            <a:off x="15875" y="4016375"/>
            <a:ext cx="3381375" cy="14605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l="58967"/>
          <a:stretch/>
        </p:blipFill>
        <p:spPr>
          <a:xfrm>
            <a:off x="3524249" y="4016375"/>
            <a:ext cx="2397125" cy="14605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32464" y="2739419"/>
            <a:ext cx="36115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Derivative of the numerator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294339" y="5146069"/>
            <a:ext cx="3903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Derivative of the denominator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378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44750" y="1238250"/>
            <a:ext cx="4245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Use </a:t>
            </a:r>
            <a:r>
              <a:rPr lang="en-US" sz="3600" dirty="0" err="1">
                <a:latin typeface="Times New Roman"/>
                <a:cs typeface="Times New Roman"/>
              </a:rPr>
              <a:t>L’Hopital’s</a:t>
            </a:r>
            <a:r>
              <a:rPr lang="en-US" sz="3600" dirty="0">
                <a:latin typeface="Times New Roman"/>
                <a:cs typeface="Times New Roman"/>
              </a:rPr>
              <a:t> Rule!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350" y="2571750"/>
            <a:ext cx="2971800" cy="1384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63185"/>
          <a:stretch/>
        </p:blipFill>
        <p:spPr>
          <a:xfrm>
            <a:off x="2241773" y="4343400"/>
            <a:ext cx="1631727" cy="18288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6122549" y="4495800"/>
            <a:ext cx="3005576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Rayleigh-Jeans eq.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Derived entirely from classical mechanics!</a:t>
            </a:r>
            <a:endParaRPr lang="en-US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14BFE8-96B4-2D43-A398-55225FF395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584"/>
          <a:stretch/>
        </p:blipFill>
        <p:spPr>
          <a:xfrm>
            <a:off x="4002502" y="4698974"/>
            <a:ext cx="1771899" cy="89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44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093" y="465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Handy Constants and Symbols To Know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1745566"/>
            <a:ext cx="8686800" cy="3559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 = 6.626 ×10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-34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J s 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Planck’s constant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ħ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1.055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×10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-34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J s 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Reduced Planck’s constant</a:t>
            </a:r>
            <a:endParaRPr lang="en-US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3200" i="1" baseline="-2500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3200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1.381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×10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-23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J/K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Boltzmann’s constant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2.998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×10</a:t>
            </a:r>
            <a:r>
              <a:rPr lang="en-US" sz="3200" baseline="30000" dirty="0">
                <a:solidFill>
                  <a:srgbClr val="000000"/>
                </a:solidFill>
                <a:latin typeface="Times New Roman" pitchFamily="18" charset="0"/>
              </a:rPr>
              <a:t>8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</a:rPr>
              <a:t>m/s</a:t>
            </a: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 speed of light in a vacuum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= wavelength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</a:rPr>
              <a:t> = frequency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468" y="1676800"/>
            <a:ext cx="8686800" cy="3815950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9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F612DB8-088B-256D-7D6E-48DC9173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3D8279-BE12-3745-C62B-ADFDEED0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3" y="360160"/>
            <a:ext cx="8991601" cy="51907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3F9D71-CAE7-B21F-E8F6-8F09C3C935F1}"/>
              </a:ext>
            </a:extLst>
          </p:cNvPr>
          <p:cNvSpPr/>
          <p:nvPr/>
        </p:nvSpPr>
        <p:spPr>
          <a:xfrm>
            <a:off x="135468" y="1026306"/>
            <a:ext cx="868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According to the Rayleigh-Jeans eq., how many times more intense should the emitted radiation intensity be at </a:t>
            </a:r>
            <a:r>
              <a:rPr lang="en-US" sz="2400" dirty="0">
                <a:solidFill>
                  <a:srgbClr val="000000"/>
                </a:solidFill>
                <a:latin typeface="Symbol" pitchFamily="2" charset="2"/>
              </a:rPr>
              <a:t>l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300nm (in the UVA), 250nm (in the UVB) and 100nm (in the UVC) vs. </a:t>
            </a:r>
            <a:r>
              <a:rPr lang="en-US" sz="2400" dirty="0">
                <a:solidFill>
                  <a:srgbClr val="000000"/>
                </a:solidFill>
                <a:latin typeface="Symbol" pitchFamily="2" charset="2"/>
              </a:rPr>
              <a:t>l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700nm (red)? The thing emitting radiation is at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2000K.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291C9-3440-5BAC-D25F-4FFEA91AE778}"/>
              </a:ext>
            </a:extLst>
          </p:cNvPr>
          <p:cNvSpPr/>
          <p:nvPr/>
        </p:nvSpPr>
        <p:spPr>
          <a:xfrm>
            <a:off x="875791" y="2778210"/>
            <a:ext cx="7517930" cy="2462213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Rayleigh-Jeans. Really starts to blow up in the UV: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TT &lt;- 2000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(2*cl*kB*TT/((300*1e-9)^4))/(2*cl*kB*TT/((700*1e-9)^4))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UVA vs red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(2*cl*kB*TT/((250*1e-9)^4))/(2*cl*kB*TT/((700*1e-9)^4))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UVB vs red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(2*cl*kB*TT/((100*1e-9)^4))/(2*cl*kB*TT/((700*1e-9)^4))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UVC vs red</a:t>
            </a:r>
          </a:p>
          <a:p>
            <a:endParaRPr lang="en-US" sz="14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lam.ax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 &lt;- seq(from=250, 830,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=1000) </a:t>
            </a:r>
            <a:r>
              <a:rPr lang="en-US" sz="1400" dirty="0">
                <a:solidFill>
                  <a:srgbClr val="FFFF00"/>
                </a:solidFill>
                <a:latin typeface="Courier"/>
                <a:cs typeface="Courier"/>
              </a:rPr>
              <a:t># lambda in nm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rho    &lt;- 2*cl*kB*TT/((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lam.ax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*1e-9)^4)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plot(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lam.ax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, rho, </a:t>
            </a:r>
            <a:r>
              <a:rPr lang="en-US" sz="1400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00B050"/>
                </a:solidFill>
                <a:latin typeface="Courier"/>
                <a:cs typeface="Courier"/>
              </a:rPr>
              <a:t>"lambda"</a:t>
            </a:r>
            <a:r>
              <a:rPr lang="en-US" sz="1400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F6916B-18D5-97C9-1540-6081B7539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158" y="5560681"/>
            <a:ext cx="4525596" cy="93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4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6478CBB3-AEDC-AD39-A824-16FC23EEE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0B9CCD-B125-272F-096D-9C5682CCC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47" y="1554161"/>
            <a:ext cx="6836011" cy="461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876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F612DB8-088B-256D-7D6E-48DC9173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3D8279-BE12-3745-C62B-ADFDEED00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3" y="465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3F9D71-CAE7-B21F-E8F6-8F09C3C935F1}"/>
              </a:ext>
            </a:extLst>
          </p:cNvPr>
          <p:cNvSpPr/>
          <p:nvPr/>
        </p:nvSpPr>
        <p:spPr>
          <a:xfrm>
            <a:off x="135468" y="1659348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According to Wein’s eq.,  at any temperature T </a:t>
            </a:r>
            <a:r>
              <a:rPr lang="en-US" sz="2400" dirty="0" err="1">
                <a:solidFill>
                  <a:srgbClr val="000000"/>
                </a:solidFill>
                <a:latin typeface="Symbol" pitchFamily="2" charset="2"/>
              </a:rPr>
              <a:t>l</a:t>
            </a:r>
            <a:r>
              <a:rPr lang="en-US" sz="2400" baseline="-25000" dirty="0" err="1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occurs at: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23D61D-89BB-1983-0C01-39226C78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613" y="2358111"/>
            <a:ext cx="1813610" cy="6779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352098-108B-63B9-23BA-8EE91B41C9CF}"/>
              </a:ext>
            </a:extLst>
          </p:cNvPr>
          <p:cNvSpPr/>
          <p:nvPr/>
        </p:nvSpPr>
        <p:spPr>
          <a:xfrm>
            <a:off x="255385" y="3606461"/>
            <a:ext cx="8279015" cy="1313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3563" indent="-457200">
              <a:lnSpc>
                <a:spcPct val="100000"/>
              </a:lnSpc>
              <a:spcBef>
                <a:spcPts val="800"/>
              </a:spcBef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What are the steps involved for getting the above from Wein’s eq.?</a:t>
            </a:r>
          </a:p>
          <a:p>
            <a:pPr marL="563563" indent="-457200">
              <a:lnSpc>
                <a:spcPct val="100000"/>
              </a:lnSpc>
              <a:spcBef>
                <a:spcPts val="800"/>
              </a:spcBef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What is </a:t>
            </a:r>
            <a:r>
              <a:rPr lang="en-US" sz="2000" dirty="0" err="1">
                <a:solidFill>
                  <a:srgbClr val="000000"/>
                </a:solidFill>
                <a:latin typeface="Symbol" pitchFamily="2" charset="2"/>
              </a:rPr>
              <a:t>l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 for </a:t>
            </a:r>
            <a:r>
              <a:rPr lang="en-US" sz="22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 = 5K, 50K, 500K, 5000K? Units too!</a:t>
            </a:r>
          </a:p>
          <a:p>
            <a:pPr marL="563563" indent="-457200">
              <a:lnSpc>
                <a:spcPct val="100000"/>
              </a:lnSpc>
              <a:spcBef>
                <a:spcPts val="800"/>
              </a:spcBef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What does </a:t>
            </a:r>
            <a:r>
              <a:rPr lang="en-US" sz="2000" dirty="0" err="1">
                <a:solidFill>
                  <a:srgbClr val="000000"/>
                </a:solidFill>
                <a:latin typeface="Symbol" pitchFamily="2" charset="2"/>
              </a:rPr>
              <a:t>l</a:t>
            </a:r>
            <a:r>
              <a:rPr lang="en-US" sz="2000" baseline="-25000" dirty="0" err="1">
                <a:solidFill>
                  <a:srgbClr val="000000"/>
                </a:solidFill>
                <a:latin typeface="Times New Roman" pitchFamily="18" charset="0"/>
              </a:rPr>
              <a:t>max</a:t>
            </a:r>
            <a:r>
              <a:rPr lang="en-US" sz="2200" dirty="0">
                <a:solidFill>
                  <a:srgbClr val="000000"/>
                </a:solidFill>
                <a:latin typeface="Times New Roman" pitchFamily="18" charset="0"/>
              </a:rPr>
              <a:t> appear to be doing as temperature increases?</a:t>
            </a:r>
          </a:p>
        </p:txBody>
      </p:sp>
    </p:spTree>
    <p:extLst>
      <p:ext uri="{BB962C8B-B14F-4D97-AF65-F5344CB8AC3E}">
        <p14:creationId xmlns:p14="http://schemas.microsoft.com/office/powerpoint/2010/main" val="3820561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F612DB8-088B-256D-7D6E-48DC9173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7D344C5-0CCD-37DE-2B99-8A046BCF4BD3}"/>
              </a:ext>
            </a:extLst>
          </p:cNvPr>
          <p:cNvSpPr/>
          <p:nvPr/>
        </p:nvSpPr>
        <p:spPr>
          <a:xfrm>
            <a:off x="449019" y="454402"/>
            <a:ext cx="8308119" cy="341632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library(che302r)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b  &lt;- (h * cl)/(5 * kB)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Ts &lt;- c(5, 50, 500, 5000)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Wein's "displacement" law: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b/Ts * 1e9 </a:t>
            </a:r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lambda units: nm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rgbClr val="FFFF00"/>
                </a:solidFill>
                <a:latin typeface="Courier"/>
                <a:cs typeface="Courier"/>
              </a:rPr>
              <a:t># Plot Wein's "displacement" law: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Tax     &lt;- seq(from=1, to=2000,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=1000)</a:t>
            </a:r>
          </a:p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lam.max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&lt;- b/Tax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plot(Tax,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lam.max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dirty="0">
                <a:solidFill>
                  <a:srgbClr val="00B050"/>
                </a:solidFill>
                <a:latin typeface="Courier"/>
                <a:cs typeface="Courier"/>
              </a:rPr>
              <a:t>"T"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B2A687-FC31-5A80-6F40-2DC30A9CA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078" y="1847993"/>
            <a:ext cx="4508500" cy="558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67F259-3848-54A7-474F-96D4BE549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277" y="3929338"/>
            <a:ext cx="4257861" cy="291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1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Introduction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1558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development of classical physics (based on Newton’s laws) culminated in James Clerk Maxwell’s equations: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4895850"/>
            <a:ext cx="8686800" cy="173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Maxwell’s equations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cannot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however: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…explain the constant speed of light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…reproduce the black-body distribution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5123" y="3448440"/>
            <a:ext cx="2698751" cy="4881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50" y="2682875"/>
            <a:ext cx="1663700" cy="1028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0" y="3791982"/>
            <a:ext cx="1384300" cy="673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374" y="2581275"/>
            <a:ext cx="2387600" cy="11303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9400" y="3833257"/>
            <a:ext cx="3327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Introduction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5468" y="1211792"/>
            <a:ext cx="8686800" cy="10265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constant speed of light lead to Einstein’s special theory of relativity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29118" y="4904317"/>
            <a:ext cx="8686800" cy="15726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The explanation of the black body distribution was much more profound!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So what</a:t>
            </a:r>
            <a:r>
              <a:rPr lang="fr-FR" sz="2800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 a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black body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…?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2019" y="3408749"/>
            <a:ext cx="16837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6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3600" i="1" dirty="0">
                <a:solidFill>
                  <a:srgbClr val="000000"/>
                </a:solidFill>
                <a:latin typeface="Times New Roman" pitchFamily="18" charset="0"/>
              </a:rPr>
              <a:t>mc</a:t>
            </a:r>
            <a:r>
              <a:rPr lang="en-GB" sz="36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3600" baseline="30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959" y="2762250"/>
            <a:ext cx="1588165" cy="197484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1625" y="2212628"/>
            <a:ext cx="86995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won’t need to use relativity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directly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for the spectroscopies we study</a:t>
            </a:r>
          </a:p>
        </p:txBody>
      </p:sp>
    </p:spTree>
    <p:extLst>
      <p:ext uri="{BB962C8B-B14F-4D97-AF65-F5344CB8AC3E}">
        <p14:creationId xmlns:p14="http://schemas.microsoft.com/office/powerpoint/2010/main" val="1211892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5468" y="1037166"/>
            <a:ext cx="8686800" cy="16457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Think of electro-magnetic (e-m) radiation as a “wave”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Wave energy        frequency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6050" y="1616075"/>
            <a:ext cx="431800" cy="355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" y="3019425"/>
            <a:ext cx="6838950" cy="202435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1800226" y="2714625"/>
            <a:ext cx="168274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6191251" y="3429000"/>
            <a:ext cx="1015999" cy="55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00125" y="2355334"/>
            <a:ext cx="4660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Lower freq. (longer wavelength) = lower energy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511927" y="2505670"/>
            <a:ext cx="2174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Higher freq. (shorter wavelength) = higher energy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22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1322917"/>
            <a:ext cx="8686800" cy="1897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Black body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: An (idealized) absorber and emitter of e-m radiation at all frequencies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Absorbs, so is “hot” (not 0 K)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Emits an amount (intensity) of e-m at all frequencies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824059" y="3698507"/>
            <a:ext cx="3270250" cy="2827503"/>
            <a:chOff x="523875" y="3522497"/>
            <a:chExt cx="3270250" cy="2827503"/>
          </a:xfrm>
        </p:grpSpPr>
        <p:sp>
          <p:nvSpPr>
            <p:cNvPr id="14" name="Donut 13"/>
            <p:cNvSpPr/>
            <p:nvPr/>
          </p:nvSpPr>
          <p:spPr>
            <a:xfrm>
              <a:off x="523875" y="3522497"/>
              <a:ext cx="3079750" cy="2827503"/>
            </a:xfrm>
            <a:prstGeom prst="donut">
              <a:avLst>
                <a:gd name="adj" fmla="val 420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286125" y="4762500"/>
              <a:ext cx="508000" cy="349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 rot="2657910">
            <a:off x="146339" y="3938846"/>
            <a:ext cx="3180590" cy="905075"/>
            <a:chOff x="4810125" y="4222729"/>
            <a:chExt cx="2518036" cy="1184316"/>
          </a:xfrm>
        </p:grpSpPr>
        <p:sp>
          <p:nvSpPr>
            <p:cNvPr id="18" name="Freeform 17"/>
            <p:cNvSpPr/>
            <p:nvPr/>
          </p:nvSpPr>
          <p:spPr>
            <a:xfrm>
              <a:off x="4810125" y="4222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4962525" y="4375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114925" y="45275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5267325" y="46799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5419725" y="48323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5572125" y="4984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5724525" y="5137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 rot="10800000">
            <a:off x="5568850" y="3429194"/>
            <a:ext cx="1085347" cy="1184316"/>
            <a:chOff x="4810125" y="4222729"/>
            <a:chExt cx="2518036" cy="1184316"/>
          </a:xfrm>
        </p:grpSpPr>
        <p:sp>
          <p:nvSpPr>
            <p:cNvPr id="28" name="Freeform 27"/>
            <p:cNvSpPr/>
            <p:nvPr/>
          </p:nvSpPr>
          <p:spPr>
            <a:xfrm>
              <a:off x="4810125" y="4222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4962525" y="4375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5114925" y="45275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5267325" y="46799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5419725" y="48323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5572125" y="4984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5724525" y="5137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 rot="12160445">
            <a:off x="6023306" y="5198888"/>
            <a:ext cx="2518036" cy="1184316"/>
            <a:chOff x="4810125" y="4222729"/>
            <a:chExt cx="2518036" cy="1184316"/>
          </a:xfrm>
        </p:grpSpPr>
        <p:sp>
          <p:nvSpPr>
            <p:cNvPr id="36" name="Freeform 35"/>
            <p:cNvSpPr/>
            <p:nvPr/>
          </p:nvSpPr>
          <p:spPr>
            <a:xfrm>
              <a:off x="4810125" y="4222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4962525" y="4375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5114925" y="45275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5267325" y="46799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 39"/>
            <p:cNvSpPr/>
            <p:nvPr/>
          </p:nvSpPr>
          <p:spPr>
            <a:xfrm>
              <a:off x="5419725" y="48323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/>
            <p:cNvSpPr/>
            <p:nvPr/>
          </p:nvSpPr>
          <p:spPr>
            <a:xfrm>
              <a:off x="5572125" y="49847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/>
            <p:cNvSpPr/>
            <p:nvPr/>
          </p:nvSpPr>
          <p:spPr>
            <a:xfrm>
              <a:off x="5724525" y="5137129"/>
              <a:ext cx="1603636" cy="269916"/>
            </a:xfrm>
            <a:custGeom>
              <a:avLst/>
              <a:gdLst>
                <a:gd name="connsiteX0" fmla="*/ 0 w 1603636"/>
                <a:gd name="connsiteY0" fmla="*/ 269896 h 269916"/>
                <a:gd name="connsiteX1" fmla="*/ 349250 w 1603636"/>
                <a:gd name="connsiteY1" fmla="*/ 15896 h 269916"/>
                <a:gd name="connsiteX2" fmla="*/ 682625 w 1603636"/>
                <a:gd name="connsiteY2" fmla="*/ 269896 h 269916"/>
                <a:gd name="connsiteX3" fmla="*/ 1031875 w 1603636"/>
                <a:gd name="connsiteY3" fmla="*/ 21 h 269916"/>
                <a:gd name="connsiteX4" fmla="*/ 1381125 w 1603636"/>
                <a:gd name="connsiteY4" fmla="*/ 254021 h 269916"/>
                <a:gd name="connsiteX5" fmla="*/ 1571625 w 1603636"/>
                <a:gd name="connsiteY5" fmla="*/ 95271 h 269916"/>
                <a:gd name="connsiteX6" fmla="*/ 1603375 w 1603636"/>
                <a:gd name="connsiteY6" fmla="*/ 63521 h 269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3636" h="269916">
                  <a:moveTo>
                    <a:pt x="0" y="269896"/>
                  </a:moveTo>
                  <a:cubicBezTo>
                    <a:pt x="117739" y="142896"/>
                    <a:pt x="235479" y="15896"/>
                    <a:pt x="349250" y="15896"/>
                  </a:cubicBezTo>
                  <a:cubicBezTo>
                    <a:pt x="463021" y="15896"/>
                    <a:pt x="568854" y="272542"/>
                    <a:pt x="682625" y="269896"/>
                  </a:cubicBezTo>
                  <a:cubicBezTo>
                    <a:pt x="796396" y="267250"/>
                    <a:pt x="915458" y="2667"/>
                    <a:pt x="1031875" y="21"/>
                  </a:cubicBezTo>
                  <a:cubicBezTo>
                    <a:pt x="1148292" y="-2625"/>
                    <a:pt x="1291167" y="238146"/>
                    <a:pt x="1381125" y="254021"/>
                  </a:cubicBezTo>
                  <a:cubicBezTo>
                    <a:pt x="1471083" y="269896"/>
                    <a:pt x="1534583" y="127021"/>
                    <a:pt x="1571625" y="95271"/>
                  </a:cubicBezTo>
                  <a:cubicBezTo>
                    <a:pt x="1608667" y="63521"/>
                    <a:pt x="1603375" y="63521"/>
                    <a:pt x="1603375" y="63521"/>
                  </a:cubicBez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2201402" y="3329778"/>
            <a:ext cx="864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Absorb</a:t>
            </a:r>
            <a:endParaRPr lang="en-US" dirty="0"/>
          </a:p>
        </p:txBody>
      </p:sp>
      <p:grpSp>
        <p:nvGrpSpPr>
          <p:cNvPr id="57" name="Group 56"/>
          <p:cNvGrpSpPr/>
          <p:nvPr/>
        </p:nvGrpSpPr>
        <p:grpSpPr>
          <a:xfrm>
            <a:off x="3065717" y="4030168"/>
            <a:ext cx="2220658" cy="2021386"/>
            <a:chOff x="3065717" y="4003910"/>
            <a:chExt cx="2220658" cy="2021386"/>
          </a:xfrm>
        </p:grpSpPr>
        <p:cxnSp>
          <p:nvCxnSpPr>
            <p:cNvPr id="45" name="Straight Arrow Connector 44"/>
            <p:cNvCxnSpPr/>
            <p:nvPr/>
          </p:nvCxnSpPr>
          <p:spPr>
            <a:xfrm>
              <a:off x="3540125" y="4156310"/>
              <a:ext cx="1524000" cy="186898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3190875" y="4003910"/>
              <a:ext cx="871434" cy="1752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5094184" y="4343594"/>
              <a:ext cx="192191" cy="143919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H="1" flipV="1">
              <a:off x="3065717" y="4958687"/>
              <a:ext cx="2220658" cy="79747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60" idx="2"/>
          </p:cNvCxnSpPr>
          <p:nvPr/>
        </p:nvCxnSpPr>
        <p:spPr>
          <a:xfrm>
            <a:off x="5943354" y="5158057"/>
            <a:ext cx="1585431" cy="3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212031" y="479236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Emit</a:t>
            </a: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3"/>
          <a:srcRect l="13417" t="20762" r="13431" b="13925"/>
          <a:stretch/>
        </p:blipFill>
        <p:spPr>
          <a:xfrm>
            <a:off x="7766163" y="4724637"/>
            <a:ext cx="1273457" cy="8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967691"/>
            <a:ext cx="8686800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Theoretical black bodies don</a:t>
            </a:r>
            <a:r>
              <a:rPr lang="fr-FR" sz="2800" dirty="0">
                <a:solidFill>
                  <a:srgbClr val="000000"/>
                </a:solidFill>
                <a:latin typeface="Times New Roman" pitchFamily="18" charset="0"/>
              </a:rPr>
              <a:t>’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 exist…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BUT… pretty much anything that can absorb and emit a wide range of e-m radiation will approximately behave as a black body!</a:t>
            </a:r>
          </a:p>
        </p:txBody>
      </p:sp>
      <p:sp>
        <p:nvSpPr>
          <p:cNvPr id="7" name="Rectangle 6"/>
          <p:cNvSpPr/>
          <p:nvPr/>
        </p:nvSpPr>
        <p:spPr>
          <a:xfrm>
            <a:off x="135468" y="5866716"/>
            <a:ext cx="8686800" cy="995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Pretty much anything then is an approximate black body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Light bulbs and electric kitchen stoves are good examples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8" name="Picture 7" descr="Nernst_source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43"/>
          <a:stretch/>
        </p:blipFill>
        <p:spPr>
          <a:xfrm>
            <a:off x="4796435" y="2524124"/>
            <a:ext cx="4009958" cy="3127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3417" t="20762" r="13431" b="13925"/>
          <a:stretch/>
        </p:blipFill>
        <p:spPr>
          <a:xfrm>
            <a:off x="135468" y="2771090"/>
            <a:ext cx="4398164" cy="280987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589302" y="3071336"/>
            <a:ext cx="1011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Ideal BB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@ 600K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49700" y="2964069"/>
            <a:ext cx="17561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/>
                <a:cs typeface="Times New Roman"/>
              </a:rPr>
              <a:t>Nernst element</a:t>
            </a:r>
            <a:r>
              <a:rPr lang="en-US" dirty="0">
                <a:latin typeface="Times New Roman"/>
                <a:cs typeface="Times New Roman"/>
              </a:rPr>
              <a:t> in an FT-IR</a:t>
            </a:r>
            <a:endParaRPr lang="en-GB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4132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967691"/>
            <a:ext cx="8686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Maxwell’s equations/Classical mechanics could not model the BB curve in its entirety 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5648" t="19913" r="9178" b="20872"/>
          <a:stretch/>
        </p:blipFill>
        <p:spPr>
          <a:xfrm>
            <a:off x="702759" y="2098251"/>
            <a:ext cx="8119509" cy="38008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6044230" y="2497008"/>
            <a:ext cx="2629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Rayleigh-Jeans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eq.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2643108" y="6032500"/>
            <a:ext cx="36120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l (</a:t>
            </a: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wavelength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US" sz="4400" dirty="0">
              <a:latin typeface="Symbol" charset="2"/>
              <a:cs typeface="Symbol" charset="2"/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1199945" y="3947752"/>
            <a:ext cx="30275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r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 (</a:t>
            </a: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Intensity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US" sz="4400" dirty="0">
              <a:latin typeface="Symbol" charset="2"/>
              <a:cs typeface="Symbol" charset="2"/>
            </a:endParaRPr>
          </a:p>
        </p:txBody>
      </p:sp>
      <p:sp>
        <p:nvSpPr>
          <p:cNvPr id="24" name="Donut 23"/>
          <p:cNvSpPr/>
          <p:nvPr/>
        </p:nvSpPr>
        <p:spPr>
          <a:xfrm rot="439616">
            <a:off x="5681768" y="4967710"/>
            <a:ext cx="2987200" cy="827827"/>
          </a:xfrm>
          <a:prstGeom prst="donut">
            <a:avLst>
              <a:gd name="adj" fmla="val 5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318375" y="3937000"/>
            <a:ext cx="111125" cy="968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Donut 26"/>
          <p:cNvSpPr/>
          <p:nvPr/>
        </p:nvSpPr>
        <p:spPr>
          <a:xfrm rot="6298527">
            <a:off x="86755" y="3397807"/>
            <a:ext cx="3935124" cy="837249"/>
          </a:xfrm>
          <a:prstGeom prst="donut">
            <a:avLst>
              <a:gd name="adj" fmla="val 534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547858" y="4182933"/>
            <a:ext cx="15312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rgbClr val="000000"/>
                </a:solidFill>
                <a:latin typeface="Times New Roman" pitchFamily="18" charset="0"/>
              </a:rPr>
              <a:t>Wein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</a:rPr>
              <a:t>’s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eq.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5972174" y="2497008"/>
            <a:ext cx="2701651" cy="1439992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124074" y="4105275"/>
            <a:ext cx="2701651" cy="1740956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F2DD77-6C6E-B243-BE04-D90DABF39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309" y="3035861"/>
            <a:ext cx="1718527" cy="740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E2A0D8-1ED3-CD4B-889F-EE68ACB07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1458" y="4777948"/>
            <a:ext cx="1993106" cy="75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1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23" grpId="0"/>
      <p:bldP spid="24" grpId="0" animBg="1"/>
      <p:bldP spid="27" grpId="0" animBg="1"/>
      <p:bldP spid="28" grpId="0"/>
      <p:bldP spid="2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Black Body Radiation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967691"/>
            <a:ext cx="86868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Using Rayleigh-Jeans (theory),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</a:rPr>
              <a:t>Wein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(empirical) </a:t>
            </a:r>
            <a:r>
              <a:rPr lang="en-US" sz="2400" i="1" u="sng" dirty="0">
                <a:solidFill>
                  <a:srgbClr val="000000"/>
                </a:solidFill>
                <a:latin typeface="Times New Roman" pitchFamily="18" charset="0"/>
              </a:rPr>
              <a:t>and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assuming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energy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is discrete (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quantized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) Max Planck modeled the whole curve!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5648" t="19913" r="9178" b="20872"/>
          <a:stretch/>
        </p:blipFill>
        <p:spPr>
          <a:xfrm>
            <a:off x="793784" y="2485339"/>
            <a:ext cx="8119509" cy="380089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643108" y="6032500"/>
            <a:ext cx="36120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l (</a:t>
            </a: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wavelength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US" sz="4400" dirty="0">
              <a:latin typeface="Symbol" charset="2"/>
              <a:cs typeface="Symbol" charset="2"/>
            </a:endParaRPr>
          </a:p>
        </p:txBody>
      </p:sp>
      <p:sp>
        <p:nvSpPr>
          <p:cNvPr id="17" name="Rectangle 16"/>
          <p:cNvSpPr/>
          <p:nvPr/>
        </p:nvSpPr>
        <p:spPr>
          <a:xfrm rot="16200000">
            <a:off x="-1199945" y="3947752"/>
            <a:ext cx="30275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r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 (</a:t>
            </a:r>
            <a:r>
              <a:rPr lang="en-US" sz="4400" dirty="0">
                <a:solidFill>
                  <a:srgbClr val="000000"/>
                </a:solidFill>
                <a:latin typeface="Times New Roman"/>
                <a:cs typeface="Times New Roman"/>
              </a:rPr>
              <a:t>Intensity</a:t>
            </a:r>
            <a:r>
              <a:rPr lang="en-US" sz="4400" dirty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  <a:endParaRPr lang="en-US" sz="4400" dirty="0">
              <a:latin typeface="Symbol" charset="2"/>
              <a:cs typeface="Symbol" charset="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72730" y="3116133"/>
            <a:ext cx="2724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Planck distribution</a:t>
            </a:r>
            <a:endParaRPr lang="en-US" sz="2400" b="1" dirty="0"/>
          </a:p>
        </p:txBody>
      </p:sp>
      <p:sp>
        <p:nvSpPr>
          <p:cNvPr id="19" name="Rectangle 18"/>
          <p:cNvSpPr/>
          <p:nvPr/>
        </p:nvSpPr>
        <p:spPr>
          <a:xfrm>
            <a:off x="587409" y="2055425"/>
            <a:ext cx="72865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We’ll get a better idea where this is from after particle in a box</a:t>
            </a: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25105" y="3116133"/>
            <a:ext cx="3325195" cy="1909038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B20DFF-2043-AE45-B00A-1D2062E6C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368" y="3833193"/>
            <a:ext cx="2872309" cy="8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41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19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468" y="967691"/>
            <a:ext cx="8686800" cy="1774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is the “fudge factor” that turns classical mechanics into quantum mechanics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6.626 ×10</a:t>
            </a:r>
            <a:r>
              <a:rPr lang="en-US" sz="2400" baseline="30000" dirty="0">
                <a:solidFill>
                  <a:srgbClr val="000000"/>
                </a:solidFill>
                <a:latin typeface="Times New Roman" pitchFamily="18" charset="0"/>
              </a:rPr>
              <a:t>-34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J s </a:t>
            </a: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Planck’s constant </a:t>
            </a:r>
            <a:endParaRPr lang="en-US" sz="24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Small BUT not = 0!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7218" y="3072716"/>
            <a:ext cx="868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What happens to </a:t>
            </a:r>
            <a:r>
              <a:rPr lang="en-US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as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0??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77112"/>
          <a:stretch/>
        </p:blipFill>
        <p:spPr>
          <a:xfrm>
            <a:off x="2686050" y="3975100"/>
            <a:ext cx="715072" cy="157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CF0404-F149-8E45-89BF-D9F17CD48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519" y="1664945"/>
            <a:ext cx="3216499" cy="9670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1FAEC1-3080-8042-AE99-34EF85C822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371" b="-4037"/>
          <a:stretch/>
        </p:blipFill>
        <p:spPr>
          <a:xfrm>
            <a:off x="3532437" y="4234805"/>
            <a:ext cx="2079125" cy="8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3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821</Words>
  <Application>Microsoft Macintosh PowerPoint</Application>
  <PresentationFormat>On-screen Show (4:3)</PresentationFormat>
  <Paragraphs>97</Paragraphs>
  <Slides>17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151</cp:revision>
  <dcterms:created xsi:type="dcterms:W3CDTF">2011-09-22T13:36:22Z</dcterms:created>
  <dcterms:modified xsi:type="dcterms:W3CDTF">2023-09-05T02:02:28Z</dcterms:modified>
</cp:coreProperties>
</file>