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96" r:id="rId13"/>
    <p:sldId id="297" r:id="rId14"/>
    <p:sldId id="268" r:id="rId15"/>
    <p:sldId id="298" r:id="rId16"/>
    <p:sldId id="272" r:id="rId17"/>
    <p:sldId id="273" r:id="rId18"/>
    <p:sldId id="274" r:id="rId19"/>
    <p:sldId id="270" r:id="rId20"/>
    <p:sldId id="271" r:id="rId21"/>
    <p:sldId id="269" r:id="rId22"/>
    <p:sldId id="279" r:id="rId23"/>
    <p:sldId id="277" r:id="rId24"/>
    <p:sldId id="278" r:id="rId25"/>
    <p:sldId id="275" r:id="rId26"/>
    <p:sldId id="281" r:id="rId27"/>
    <p:sldId id="280" r:id="rId28"/>
    <p:sldId id="282" r:id="rId29"/>
    <p:sldId id="283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/>
    <p:restoredTop sz="94684"/>
  </p:normalViewPr>
  <p:slideViewPr>
    <p:cSldViewPr snapToGrid="0" snapToObjects="1">
      <p:cViewPr varScale="1">
        <p:scale>
          <a:sx n="114" d="100"/>
          <a:sy n="114" d="100"/>
        </p:scale>
        <p:origin x="239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0EA89-28A1-B243-977E-6A31A2C6F750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03973-D72D-C444-B192-E465228F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3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8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D364-E2AF-6144-9050-EED35606F0A6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Vibrational Spectroscopy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745054" y="3355677"/>
            <a:ext cx="702733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881515" y="3339851"/>
            <a:ext cx="688622" cy="762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645385" y="3385498"/>
            <a:ext cx="0" cy="3951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753564" y="3355677"/>
            <a:ext cx="663223" cy="7620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85277" y="3355677"/>
            <a:ext cx="694265" cy="76200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91343" y="3933011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5424321" y="3933011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4360343" y="2719455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sz="4000" dirty="0"/>
          </a:p>
        </p:txBody>
      </p:sp>
      <p:sp>
        <p:nvSpPr>
          <p:cNvPr id="13" name="Rectangle 12"/>
          <p:cNvSpPr/>
          <p:nvPr/>
        </p:nvSpPr>
        <p:spPr>
          <a:xfrm>
            <a:off x="4215923" y="2456564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7363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Spectrum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1286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collection of </a:t>
            </a:r>
            <a:r>
              <a:rPr lang="en-GB" sz="32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32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called the (harmonic) vibrational spectrum of the molecule!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is what we (basically) see in FT-IR for molecules with IR active normal modes (vibrations)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142" y="3037416"/>
            <a:ext cx="4811889" cy="3608917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2413000" y="5729111"/>
            <a:ext cx="1509890" cy="338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88384" y="3041723"/>
            <a:ext cx="4535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O: 3 normal modes, all IR active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188384" y="5428944"/>
            <a:ext cx="31382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 more normal modes overlapped here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188384" y="3889612"/>
            <a:ext cx="2114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1 normal mode</a:t>
            </a:r>
            <a:endParaRPr lang="en-US" sz="2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215445" y="4162778"/>
            <a:ext cx="3824111" cy="296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275699" y="4351277"/>
            <a:ext cx="471301" cy="61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399187" y="3482691"/>
            <a:ext cx="17589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Stuff not accounted for by harmonic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7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Spectrum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1286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What do the (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approx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 normal modes look like?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Here theory helps us a lot. Modern quantum chemistry programs can easily spit out the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i,j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force constants,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Called the (mass weighted)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Hessian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matrix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03718" y="3200398"/>
            <a:ext cx="8686800" cy="1159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3N×3N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y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z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…,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y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z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…,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3718" y="4329288"/>
            <a:ext cx="8686800" cy="15973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Diagonalizing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gives: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Eigenvectors. What the normal modes look like!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Eigenvalues. Square root of these are the </a:t>
            </a:r>
            <a:r>
              <a:rPr lang="en-GB" sz="24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86781" y="5926667"/>
            <a:ext cx="23958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GB" sz="4000" baseline="30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FQ = </a:t>
            </a:r>
            <a:r>
              <a:rPr lang="en-GB" sz="4000" b="1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endParaRPr lang="en-US" sz="4000" dirty="0">
              <a:latin typeface="Symbol" charset="2"/>
              <a:cs typeface="Symbol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445" y="5746044"/>
            <a:ext cx="1511300" cy="81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41285" y="6449887"/>
            <a:ext cx="171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In wavenumbers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79D7FF2-8661-064E-B247-D4A3AF953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706166-BF34-D643-A66A-7BD4221AB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Spectrum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609AA-6424-4E4F-9616-17272761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060453"/>
            <a:ext cx="8686800" cy="21286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do the (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approx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normal modes look like?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Approximate Hessian for H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DD033D-51E4-0B44-B4B8-D08EC32BD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5815"/>
              </p:ext>
            </p:extLst>
          </p:nvPr>
        </p:nvGraphicFramePr>
        <p:xfrm>
          <a:off x="1992165" y="2965152"/>
          <a:ext cx="6255332" cy="2611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696">
                  <a:extLst>
                    <a:ext uri="{9D8B030D-6E8A-4147-A177-3AD203B41FA5}">
                      <a16:colId xmlns:a16="http://schemas.microsoft.com/office/drawing/2014/main" val="3712594630"/>
                    </a:ext>
                  </a:extLst>
                </a:gridCol>
                <a:gridCol w="600144">
                  <a:extLst>
                    <a:ext uri="{9D8B030D-6E8A-4147-A177-3AD203B41FA5}">
                      <a16:colId xmlns:a16="http://schemas.microsoft.com/office/drawing/2014/main" val="3106654060"/>
                    </a:ext>
                  </a:extLst>
                </a:gridCol>
                <a:gridCol w="600144">
                  <a:extLst>
                    <a:ext uri="{9D8B030D-6E8A-4147-A177-3AD203B41FA5}">
                      <a16:colId xmlns:a16="http://schemas.microsoft.com/office/drawing/2014/main" val="332656873"/>
                    </a:ext>
                  </a:extLst>
                </a:gridCol>
                <a:gridCol w="547184">
                  <a:extLst>
                    <a:ext uri="{9D8B030D-6E8A-4147-A177-3AD203B41FA5}">
                      <a16:colId xmlns:a16="http://schemas.microsoft.com/office/drawing/2014/main" val="2728005833"/>
                    </a:ext>
                  </a:extLst>
                </a:gridCol>
                <a:gridCol w="600144">
                  <a:extLst>
                    <a:ext uri="{9D8B030D-6E8A-4147-A177-3AD203B41FA5}">
                      <a16:colId xmlns:a16="http://schemas.microsoft.com/office/drawing/2014/main" val="1888050307"/>
                    </a:ext>
                  </a:extLst>
                </a:gridCol>
                <a:gridCol w="600144">
                  <a:extLst>
                    <a:ext uri="{9D8B030D-6E8A-4147-A177-3AD203B41FA5}">
                      <a16:colId xmlns:a16="http://schemas.microsoft.com/office/drawing/2014/main" val="3269037275"/>
                    </a:ext>
                  </a:extLst>
                </a:gridCol>
                <a:gridCol w="547184">
                  <a:extLst>
                    <a:ext uri="{9D8B030D-6E8A-4147-A177-3AD203B41FA5}">
                      <a16:colId xmlns:a16="http://schemas.microsoft.com/office/drawing/2014/main" val="4290782435"/>
                    </a:ext>
                  </a:extLst>
                </a:gridCol>
                <a:gridCol w="600144">
                  <a:extLst>
                    <a:ext uri="{9D8B030D-6E8A-4147-A177-3AD203B41FA5}">
                      <a16:colId xmlns:a16="http://schemas.microsoft.com/office/drawing/2014/main" val="890431554"/>
                    </a:ext>
                  </a:extLst>
                </a:gridCol>
                <a:gridCol w="600144">
                  <a:extLst>
                    <a:ext uri="{9D8B030D-6E8A-4147-A177-3AD203B41FA5}">
                      <a16:colId xmlns:a16="http://schemas.microsoft.com/office/drawing/2014/main" val="479528385"/>
                    </a:ext>
                  </a:extLst>
                </a:gridCol>
                <a:gridCol w="733404">
                  <a:extLst>
                    <a:ext uri="{9D8B030D-6E8A-4147-A177-3AD203B41FA5}">
                      <a16:colId xmlns:a16="http://schemas.microsoft.com/office/drawing/2014/main" val="1689277510"/>
                    </a:ext>
                  </a:extLst>
                </a:gridCol>
              </a:tblGrid>
              <a:tr h="261181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O1y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O1z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H2y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H2z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967838013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0.0347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2368534910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O1y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-0.1352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2664237844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O1z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3385897738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1604093407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H2y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-0.1352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511242652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H2z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2030492184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0.5098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47089506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-0.0172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-0.1454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31884350"/>
                  </a:ext>
                </a:extLst>
              </a:tr>
              <a:tr h="26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6" marR="9496" marT="9496" marB="0" anchor="b"/>
                </a:tc>
                <a:extLst>
                  <a:ext uri="{0D108BD9-81ED-4DB2-BD59-A6C34878D82A}">
                    <a16:rowId xmlns:a16="http://schemas.microsoft.com/office/drawing/2014/main" val="12035839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C60ABB8-CF2E-0045-813B-B64B3E12444F}"/>
              </a:ext>
            </a:extLst>
          </p:cNvPr>
          <p:cNvSpPr/>
          <p:nvPr/>
        </p:nvSpPr>
        <p:spPr>
          <a:xfrm>
            <a:off x="484188" y="3889902"/>
            <a:ext cx="11464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GB" sz="54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01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79D7FF2-8661-064E-B247-D4A3AF953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706166-BF34-D643-A66A-7BD4221AB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Spectrum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5609AA-6424-4E4F-9616-17272761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060453"/>
            <a:ext cx="8686800" cy="21286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do the (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approx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normal modes look like?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Diagonalizing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we get the 3N-6 = 3 normal modes that correspond to non-zero eigenvalues: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60ABB8-CF2E-0045-813B-B64B3E12444F}"/>
              </a:ext>
            </a:extLst>
          </p:cNvPr>
          <p:cNvSpPr/>
          <p:nvPr/>
        </p:nvSpPr>
        <p:spPr>
          <a:xfrm>
            <a:off x="268750" y="5017291"/>
            <a:ext cx="12875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>
                <a:solidFill>
                  <a:srgbClr val="000000"/>
                </a:solidFill>
                <a:latin typeface="Times New Roman" pitchFamily="18" charset="0"/>
              </a:rPr>
              <a:t>Q </a:t>
            </a:r>
            <a:r>
              <a:rPr lang="en-GB" sz="54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94BA06-E805-A149-9D54-FFF757B78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45362"/>
              </p:ext>
            </p:extLst>
          </p:nvPr>
        </p:nvGraphicFramePr>
        <p:xfrm>
          <a:off x="1768860" y="4272750"/>
          <a:ext cx="3591312" cy="2533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7828">
                  <a:extLst>
                    <a:ext uri="{9D8B030D-6E8A-4147-A177-3AD203B41FA5}">
                      <a16:colId xmlns:a16="http://schemas.microsoft.com/office/drawing/2014/main" val="3173927155"/>
                    </a:ext>
                  </a:extLst>
                </a:gridCol>
                <a:gridCol w="897828">
                  <a:extLst>
                    <a:ext uri="{9D8B030D-6E8A-4147-A177-3AD203B41FA5}">
                      <a16:colId xmlns:a16="http://schemas.microsoft.com/office/drawing/2014/main" val="1875518747"/>
                    </a:ext>
                  </a:extLst>
                </a:gridCol>
                <a:gridCol w="897828">
                  <a:extLst>
                    <a:ext uri="{9D8B030D-6E8A-4147-A177-3AD203B41FA5}">
                      <a16:colId xmlns:a16="http://schemas.microsoft.com/office/drawing/2014/main" val="2025249911"/>
                    </a:ext>
                  </a:extLst>
                </a:gridCol>
                <a:gridCol w="897828">
                  <a:extLst>
                    <a:ext uri="{9D8B030D-6E8A-4147-A177-3AD203B41FA5}">
                      <a16:colId xmlns:a16="http://schemas.microsoft.com/office/drawing/2014/main" val="335930289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3998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3894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850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O1x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5188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O1y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58763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O1z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19053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H2x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71360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H2y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60472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H2z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5177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H3x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7687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H3y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89031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H3z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9301958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0A4B4B-2FA5-1347-8ED2-7912CDE2AE01}"/>
              </a:ext>
            </a:extLst>
          </p:cNvPr>
          <p:cNvCxnSpPr/>
          <p:nvPr/>
        </p:nvCxnSpPr>
        <p:spPr>
          <a:xfrm>
            <a:off x="1652082" y="4512640"/>
            <a:ext cx="38248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70B4DFA-C415-FD4C-A85E-9AE6EDA64D62}"/>
              </a:ext>
            </a:extLst>
          </p:cNvPr>
          <p:cNvSpPr/>
          <p:nvPr/>
        </p:nvSpPr>
        <p:spPr>
          <a:xfrm>
            <a:off x="573889" y="3391926"/>
            <a:ext cx="660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5400" b="1" dirty="0">
                <a:solidFill>
                  <a:srgbClr val="000000"/>
                </a:solidFill>
                <a:latin typeface="Symbol" pitchFamily="2" charset="2"/>
              </a:rPr>
              <a:t>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62D41A-A8B6-4B40-90FA-6B72E7AD88FF}"/>
              </a:ext>
            </a:extLst>
          </p:cNvPr>
          <p:cNvSpPr/>
          <p:nvPr/>
        </p:nvSpPr>
        <p:spPr>
          <a:xfrm>
            <a:off x="1286033" y="3701286"/>
            <a:ext cx="1252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 cm</a:t>
            </a:r>
            <a:r>
              <a:rPr lang="en-GB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0F5CD2-EEE6-EF45-8766-390C80824167}"/>
              </a:ext>
            </a:extLst>
          </p:cNvPr>
          <p:cNvCxnSpPr>
            <a:cxnSpLocks/>
          </p:cNvCxnSpPr>
          <p:nvPr/>
        </p:nvCxnSpPr>
        <p:spPr>
          <a:xfrm>
            <a:off x="2074127" y="4133146"/>
            <a:ext cx="687810" cy="191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F023205-61F7-C640-B869-E097CF51D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651" y="1962651"/>
            <a:ext cx="3540978" cy="26557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7B59FF-20E7-9D49-AD96-08FFF3FC602D}"/>
              </a:ext>
            </a:extLst>
          </p:cNvPr>
          <p:cNvCxnSpPr>
            <a:cxnSpLocks/>
          </p:cNvCxnSpPr>
          <p:nvPr/>
        </p:nvCxnSpPr>
        <p:spPr>
          <a:xfrm flipV="1">
            <a:off x="6835697" y="3667154"/>
            <a:ext cx="1148576" cy="737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8F0A02-6062-A641-A6BF-D9761A125599}"/>
              </a:ext>
            </a:extLst>
          </p:cNvPr>
          <p:cNvCxnSpPr>
            <a:cxnSpLocks/>
          </p:cNvCxnSpPr>
          <p:nvPr/>
        </p:nvCxnSpPr>
        <p:spPr>
          <a:xfrm flipV="1">
            <a:off x="3419445" y="3947508"/>
            <a:ext cx="2957179" cy="3772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731009-B465-7F47-A0A0-FD817DC51973}"/>
              </a:ext>
            </a:extLst>
          </p:cNvPr>
          <p:cNvCxnSpPr>
            <a:cxnSpLocks/>
          </p:cNvCxnSpPr>
          <p:nvPr/>
        </p:nvCxnSpPr>
        <p:spPr>
          <a:xfrm flipV="1">
            <a:off x="4275530" y="4040327"/>
            <a:ext cx="2228795" cy="284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576538D-D19A-BF43-AF36-3FE9908D5CAF}"/>
              </a:ext>
            </a:extLst>
          </p:cNvPr>
          <p:cNvCxnSpPr/>
          <p:nvPr/>
        </p:nvCxnSpPr>
        <p:spPr>
          <a:xfrm>
            <a:off x="5140712" y="4404732"/>
            <a:ext cx="16949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6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Spectrum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170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Actually looking at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to sketch the vibrations is a little difficult…. Best left to a computer.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For H</a:t>
            </a:r>
            <a:r>
              <a:rPr lang="en-GB" sz="20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O: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60726" y="3325689"/>
            <a:ext cx="663223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192439" y="3325689"/>
            <a:ext cx="694265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858891" y="3327403"/>
            <a:ext cx="702733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995352" y="3311577"/>
            <a:ext cx="688622" cy="762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759222" y="3357224"/>
            <a:ext cx="0" cy="3951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98505" y="3903023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27" name="Rectangle 26"/>
          <p:cNvSpPr/>
          <p:nvPr/>
        </p:nvSpPr>
        <p:spPr>
          <a:xfrm>
            <a:off x="2731483" y="3903023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28" name="Rectangle 27"/>
          <p:cNvSpPr/>
          <p:nvPr/>
        </p:nvSpPr>
        <p:spPr>
          <a:xfrm>
            <a:off x="1695727" y="2703578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sz="40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867401" y="3327403"/>
            <a:ext cx="663223" cy="7620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999114" y="3327403"/>
            <a:ext cx="694265" cy="76200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505180" y="3904737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32" name="Rectangle 31"/>
          <p:cNvSpPr/>
          <p:nvPr/>
        </p:nvSpPr>
        <p:spPr>
          <a:xfrm>
            <a:off x="7538158" y="3904737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33" name="Rectangle 32"/>
          <p:cNvSpPr/>
          <p:nvPr/>
        </p:nvSpPr>
        <p:spPr>
          <a:xfrm>
            <a:off x="6474180" y="2691181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sz="40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401325" y="5205293"/>
            <a:ext cx="663223" cy="7620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533038" y="5205293"/>
            <a:ext cx="694265" cy="7620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039104" y="5782627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37" name="Rectangle 36"/>
          <p:cNvSpPr/>
          <p:nvPr/>
        </p:nvSpPr>
        <p:spPr>
          <a:xfrm>
            <a:off x="5072082" y="5782627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38" name="Rectangle 37"/>
          <p:cNvSpPr/>
          <p:nvPr/>
        </p:nvSpPr>
        <p:spPr>
          <a:xfrm>
            <a:off x="4036326" y="4583182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sz="4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790793" y="4665645"/>
            <a:ext cx="54751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26727" y="2506723"/>
            <a:ext cx="2483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Symmetric Stretch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6329760" y="2428290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Bend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3024993" y="6396335"/>
            <a:ext cx="2672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Asymmetric Stretch</a:t>
            </a: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B3D0AD-27CD-CC4A-80E0-47DE8164E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181629"/>
              </p:ext>
            </p:extLst>
          </p:nvPr>
        </p:nvGraphicFramePr>
        <p:xfrm>
          <a:off x="3762385" y="2428290"/>
          <a:ext cx="620713" cy="20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813">
                  <a:extLst>
                    <a:ext uri="{9D8B030D-6E8A-4147-A177-3AD203B41FA5}">
                      <a16:colId xmlns:a16="http://schemas.microsoft.com/office/drawing/2014/main" val="3278501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34420646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3998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70586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20779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O1y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40408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O1z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9274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H2x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20049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H2y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49572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H2z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92137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37496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16521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H3z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59536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0EBA85-538D-C044-B2C7-2405B59AB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1971"/>
              </p:ext>
            </p:extLst>
          </p:nvPr>
        </p:nvGraphicFramePr>
        <p:xfrm>
          <a:off x="1629981" y="3829848"/>
          <a:ext cx="620713" cy="2875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813">
                  <a:extLst>
                    <a:ext uri="{9D8B030D-6E8A-4147-A177-3AD203B41FA5}">
                      <a16:colId xmlns:a16="http://schemas.microsoft.com/office/drawing/2014/main" val="151059264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20371688"/>
                    </a:ext>
                  </a:extLst>
                </a:gridCol>
              </a:tblGrid>
              <a:tr h="246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3894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883678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O1x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-0.16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49353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O1y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47993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O1z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332495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H2x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-0.03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288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H2y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96824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H2z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479444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H3x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827272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H3y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421947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H3z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859263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B1D646-431D-D445-B5AD-711FE8F6E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101161"/>
              </p:ext>
            </p:extLst>
          </p:nvPr>
        </p:nvGraphicFramePr>
        <p:xfrm>
          <a:off x="6467495" y="3829848"/>
          <a:ext cx="620713" cy="293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813">
                  <a:extLst>
                    <a:ext uri="{9D8B030D-6E8A-4147-A177-3AD203B41FA5}">
                      <a16:colId xmlns:a16="http://schemas.microsoft.com/office/drawing/2014/main" val="306849568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38154298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1677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980967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O1x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254864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O1y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17048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O1z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166537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H2x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336852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H2y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452963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H2z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13068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H3x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-0.19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711336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H3y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289095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H3z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23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90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1" grpId="0"/>
      <p:bldP spid="32" grpId="0"/>
      <p:bldP spid="33" grpId="0"/>
      <p:bldP spid="36" grpId="0"/>
      <p:bldP spid="37" grpId="0"/>
      <p:bldP spid="38" grpId="0"/>
      <p:bldP spid="43" grpId="0"/>
      <p:bldP spid="44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Spectrum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35B902-C846-2F45-9C6C-62AA4D813EF6}"/>
              </a:ext>
            </a:extLst>
          </p:cNvPr>
          <p:cNvCxnSpPr/>
          <p:nvPr/>
        </p:nvCxnSpPr>
        <p:spPr>
          <a:xfrm flipV="1">
            <a:off x="3401325" y="5205293"/>
            <a:ext cx="663223" cy="7620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829E23-5057-0842-818C-E3F25F3507D9}"/>
              </a:ext>
            </a:extLst>
          </p:cNvPr>
          <p:cNvCxnSpPr/>
          <p:nvPr/>
        </p:nvCxnSpPr>
        <p:spPr>
          <a:xfrm flipH="1" flipV="1">
            <a:off x="4533038" y="5205293"/>
            <a:ext cx="694265" cy="7620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A8DC124-34F9-084A-9676-43106A6F2210}"/>
              </a:ext>
            </a:extLst>
          </p:cNvPr>
          <p:cNvSpPr/>
          <p:nvPr/>
        </p:nvSpPr>
        <p:spPr>
          <a:xfrm>
            <a:off x="3039104" y="5782627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1A5CAC-C68F-6E44-90B9-7EDFA4A1E9D0}"/>
              </a:ext>
            </a:extLst>
          </p:cNvPr>
          <p:cNvSpPr/>
          <p:nvPr/>
        </p:nvSpPr>
        <p:spPr>
          <a:xfrm>
            <a:off x="5072082" y="5782627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3C1F2C-6FFF-824E-B4CD-EC2AEBD6FFCC}"/>
              </a:ext>
            </a:extLst>
          </p:cNvPr>
          <p:cNvSpPr/>
          <p:nvPr/>
        </p:nvSpPr>
        <p:spPr>
          <a:xfrm>
            <a:off x="4036326" y="4583182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sz="4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FBF09D-E46C-1543-ADA1-2EBB6137D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14017"/>
              </p:ext>
            </p:extLst>
          </p:nvPr>
        </p:nvGraphicFramePr>
        <p:xfrm>
          <a:off x="3937335" y="1607332"/>
          <a:ext cx="620713" cy="2875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813">
                  <a:extLst>
                    <a:ext uri="{9D8B030D-6E8A-4147-A177-3AD203B41FA5}">
                      <a16:colId xmlns:a16="http://schemas.microsoft.com/office/drawing/2014/main" val="151059264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20371688"/>
                    </a:ext>
                  </a:extLst>
                </a:gridCol>
              </a:tblGrid>
              <a:tr h="246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3894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883678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O1x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-0.16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49353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O1y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47993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O1z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332495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H2x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-0.03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288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H2y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96824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H2z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479444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H3x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827272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H3y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-0.23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421947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H3z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8592633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39FDD2-9757-D746-B5A3-F7ACBF53361B}"/>
              </a:ext>
            </a:extLst>
          </p:cNvPr>
          <p:cNvCxnSpPr/>
          <p:nvPr/>
        </p:nvCxnSpPr>
        <p:spPr>
          <a:xfrm flipH="1">
            <a:off x="3732936" y="4937125"/>
            <a:ext cx="580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3B38B1-8E74-6A49-AAAD-6176D203ED77}"/>
              </a:ext>
            </a:extLst>
          </p:cNvPr>
          <p:cNvCxnSpPr>
            <a:cxnSpLocks/>
          </p:cNvCxnSpPr>
          <p:nvPr/>
        </p:nvCxnSpPr>
        <p:spPr>
          <a:xfrm flipH="1">
            <a:off x="4313880" y="4971271"/>
            <a:ext cx="1" cy="496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6E5AC4-F653-304D-8799-7A3949580EC1}"/>
              </a:ext>
            </a:extLst>
          </p:cNvPr>
          <p:cNvCxnSpPr>
            <a:cxnSpLocks/>
          </p:cNvCxnSpPr>
          <p:nvPr/>
        </p:nvCxnSpPr>
        <p:spPr>
          <a:xfrm flipH="1" flipV="1">
            <a:off x="3316657" y="5703953"/>
            <a:ext cx="2" cy="432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4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Mechanisms of Vibration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Typical fundamental vibrations of normal modes (v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0 </a:t>
            </a:r>
            <a:r>
              <a:rPr lang="en-GB" sz="32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1) have energies in the chunk of the infrared region: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400 cm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– 4,000 cm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94" y="3062004"/>
            <a:ext cx="6858000" cy="346675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847894" y="3131165"/>
            <a:ext cx="0" cy="3328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47894" y="6486638"/>
            <a:ext cx="67015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28780" y="6449038"/>
            <a:ext cx="175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Normal mode</a:t>
            </a:r>
            <a:r>
              <a:rPr lang="en-US" i="1" dirty="0">
                <a:latin typeface="Times New Roman"/>
                <a:cs typeface="Times New Roman"/>
              </a:rPr>
              <a:t> Q</a:t>
            </a:r>
            <a:r>
              <a:rPr lang="en-US" i="1" baseline="-25000" dirty="0">
                <a:latin typeface="Times New Roman"/>
                <a:cs typeface="Times New Roman"/>
              </a:rPr>
              <a:t>i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17455" y="4491910"/>
            <a:ext cx="5223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/>
                <a:cs typeface="Times New Roman"/>
              </a:rPr>
              <a:t>V</a:t>
            </a:r>
            <a:endParaRPr lang="en-US" sz="3200" dirty="0">
              <a:latin typeface="Times New Roman"/>
              <a:cs typeface="Times New Roman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906889" y="5827889"/>
            <a:ext cx="2723444" cy="14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453444" y="3937000"/>
            <a:ext cx="5700889" cy="14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36996" y="5518834"/>
            <a:ext cx="1265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36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= 0</a:t>
            </a:r>
            <a:endParaRPr lang="en-US" sz="3600" dirty="0"/>
          </a:p>
        </p:txBody>
      </p:sp>
      <p:sp>
        <p:nvSpPr>
          <p:cNvPr id="24" name="Rectangle 23"/>
          <p:cNvSpPr/>
          <p:nvPr/>
        </p:nvSpPr>
        <p:spPr>
          <a:xfrm>
            <a:off x="7355187" y="3613834"/>
            <a:ext cx="1265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36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= 1</a:t>
            </a:r>
            <a:endParaRPr lang="en-US" sz="36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241" y="5045481"/>
            <a:ext cx="914400" cy="685800"/>
          </a:xfrm>
          <a:prstGeom prst="rect">
            <a:avLst/>
          </a:prstGeom>
        </p:spPr>
      </p:pic>
      <p:pic>
        <p:nvPicPr>
          <p:cNvPr id="27" name="Picture 26" descr="wave2.pdf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812" t="19802" r="19286" b="26438"/>
          <a:stretch/>
        </p:blipFill>
        <p:spPr>
          <a:xfrm rot="2166635">
            <a:off x="1894471" y="4825216"/>
            <a:ext cx="1927289" cy="4715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180" y="4091278"/>
            <a:ext cx="736331" cy="552248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3789702" y="4078111"/>
            <a:ext cx="0" cy="1749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33333" y="4131697"/>
            <a:ext cx="2447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is absorbed by the mode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3405" y="3951111"/>
            <a:ext cx="37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Symbol" charset="2"/>
                <a:cs typeface="Symbol" charset="2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6066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Mechanisms of Vibration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Typical fundamental vibrations of normal modes (v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0 </a:t>
            </a:r>
            <a:r>
              <a:rPr lang="en-GB" sz="32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1) have energies in the chunk of the infrared region: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400 cm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– 4,000 cm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2" name="Rectangle 1"/>
          <p:cNvSpPr/>
          <p:nvPr/>
        </p:nvSpPr>
        <p:spPr>
          <a:xfrm>
            <a:off x="254102" y="6052445"/>
            <a:ext cx="2244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Source spectrum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6158746" y="6002066"/>
            <a:ext cx="29365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Spectrum reaching the detector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668889" y="3443111"/>
            <a:ext cx="1890889" cy="182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27211" y="4074067"/>
            <a:ext cx="1107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8619" r="7846" b="5386"/>
          <a:stretch/>
        </p:blipFill>
        <p:spPr>
          <a:xfrm>
            <a:off x="5736874" y="3364798"/>
            <a:ext cx="3400778" cy="2341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7751" r="7744" b="5981"/>
          <a:stretch/>
        </p:blipFill>
        <p:spPr>
          <a:xfrm>
            <a:off x="0" y="3443111"/>
            <a:ext cx="3349272" cy="23121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3" idx="1"/>
          </p:cNvCxnSpPr>
          <p:nvPr/>
        </p:nvCxnSpPr>
        <p:spPr>
          <a:xfrm flipV="1">
            <a:off x="2314222" y="4353278"/>
            <a:ext cx="1354667" cy="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3"/>
          </p:cNvCxnSpPr>
          <p:nvPr/>
        </p:nvCxnSpPr>
        <p:spPr>
          <a:xfrm>
            <a:off x="5559778" y="4353278"/>
            <a:ext cx="11571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9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3" grpId="0" animBg="1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Mechanisms of Vibration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534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Raman Vibrational Scattering</a:t>
            </a:r>
            <a:endParaRPr lang="en-GB" sz="2800" baseline="30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556002" y="6223003"/>
            <a:ext cx="20884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382" y="6220182"/>
            <a:ext cx="20884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1536" y="6220182"/>
            <a:ext cx="20884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 flipV="1">
            <a:off x="6389516" y="2274710"/>
            <a:ext cx="1340554" cy="191908"/>
          </a:xfrm>
          <a:custGeom>
            <a:avLst/>
            <a:gdLst>
              <a:gd name="connsiteX0" fmla="*/ 0 w 2963333"/>
              <a:gd name="connsiteY0" fmla="*/ 338684 h 338684"/>
              <a:gd name="connsiteX1" fmla="*/ 254000 w 2963333"/>
              <a:gd name="connsiteY1" fmla="*/ 42350 h 338684"/>
              <a:gd name="connsiteX2" fmla="*/ 522111 w 2963333"/>
              <a:gd name="connsiteY2" fmla="*/ 310461 h 338684"/>
              <a:gd name="connsiteX3" fmla="*/ 804333 w 2963333"/>
              <a:gd name="connsiteY3" fmla="*/ 42350 h 338684"/>
              <a:gd name="connsiteX4" fmla="*/ 1114777 w 2963333"/>
              <a:gd name="connsiteY4" fmla="*/ 310461 h 338684"/>
              <a:gd name="connsiteX5" fmla="*/ 1340555 w 2963333"/>
              <a:gd name="connsiteY5" fmla="*/ 70573 h 338684"/>
              <a:gd name="connsiteX6" fmla="*/ 1580444 w 2963333"/>
              <a:gd name="connsiteY6" fmla="*/ 296350 h 338684"/>
              <a:gd name="connsiteX7" fmla="*/ 1806222 w 2963333"/>
              <a:gd name="connsiteY7" fmla="*/ 70573 h 338684"/>
              <a:gd name="connsiteX8" fmla="*/ 2074333 w 2963333"/>
              <a:gd name="connsiteY8" fmla="*/ 310461 h 338684"/>
              <a:gd name="connsiteX9" fmla="*/ 2300111 w 2963333"/>
              <a:gd name="connsiteY9" fmla="*/ 84684 h 338684"/>
              <a:gd name="connsiteX10" fmla="*/ 2511777 w 2963333"/>
              <a:gd name="connsiteY10" fmla="*/ 254017 h 338684"/>
              <a:gd name="connsiteX11" fmla="*/ 2681111 w 2963333"/>
              <a:gd name="connsiteY11" fmla="*/ 17 h 338684"/>
              <a:gd name="connsiteX12" fmla="*/ 2963333 w 2963333"/>
              <a:gd name="connsiteY12" fmla="*/ 239906 h 338684"/>
              <a:gd name="connsiteX13" fmla="*/ 2963333 w 2963333"/>
              <a:gd name="connsiteY13" fmla="*/ 239906 h 3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3333" h="338684">
                <a:moveTo>
                  <a:pt x="0" y="338684"/>
                </a:moveTo>
                <a:cubicBezTo>
                  <a:pt x="83491" y="192869"/>
                  <a:pt x="166982" y="47054"/>
                  <a:pt x="254000" y="42350"/>
                </a:cubicBezTo>
                <a:cubicBezTo>
                  <a:pt x="341018" y="37646"/>
                  <a:pt x="430389" y="310461"/>
                  <a:pt x="522111" y="310461"/>
                </a:cubicBezTo>
                <a:cubicBezTo>
                  <a:pt x="613833" y="310461"/>
                  <a:pt x="705555" y="42350"/>
                  <a:pt x="804333" y="42350"/>
                </a:cubicBezTo>
                <a:cubicBezTo>
                  <a:pt x="903111" y="42350"/>
                  <a:pt x="1025407" y="305757"/>
                  <a:pt x="1114777" y="310461"/>
                </a:cubicBezTo>
                <a:cubicBezTo>
                  <a:pt x="1204147" y="315165"/>
                  <a:pt x="1262944" y="72925"/>
                  <a:pt x="1340555" y="70573"/>
                </a:cubicBezTo>
                <a:cubicBezTo>
                  <a:pt x="1418166" y="68221"/>
                  <a:pt x="1502833" y="296350"/>
                  <a:pt x="1580444" y="296350"/>
                </a:cubicBezTo>
                <a:cubicBezTo>
                  <a:pt x="1658055" y="296350"/>
                  <a:pt x="1723907" y="68221"/>
                  <a:pt x="1806222" y="70573"/>
                </a:cubicBezTo>
                <a:cubicBezTo>
                  <a:pt x="1888537" y="72925"/>
                  <a:pt x="1992018" y="308109"/>
                  <a:pt x="2074333" y="310461"/>
                </a:cubicBezTo>
                <a:cubicBezTo>
                  <a:pt x="2156648" y="312813"/>
                  <a:pt x="2227204" y="94091"/>
                  <a:pt x="2300111" y="84684"/>
                </a:cubicBezTo>
                <a:cubicBezTo>
                  <a:pt x="2373018" y="75277"/>
                  <a:pt x="2448277" y="268128"/>
                  <a:pt x="2511777" y="254017"/>
                </a:cubicBezTo>
                <a:cubicBezTo>
                  <a:pt x="2575277" y="239906"/>
                  <a:pt x="2605852" y="2369"/>
                  <a:pt x="2681111" y="17"/>
                </a:cubicBezTo>
                <a:cubicBezTo>
                  <a:pt x="2756370" y="-2335"/>
                  <a:pt x="2963333" y="239906"/>
                  <a:pt x="2963333" y="239906"/>
                </a:cubicBezTo>
                <a:lnTo>
                  <a:pt x="2963333" y="239906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V="1">
            <a:off x="3677359" y="2314218"/>
            <a:ext cx="1340554" cy="152400"/>
          </a:xfrm>
          <a:custGeom>
            <a:avLst/>
            <a:gdLst>
              <a:gd name="connsiteX0" fmla="*/ 0 w 2963333"/>
              <a:gd name="connsiteY0" fmla="*/ 338684 h 338684"/>
              <a:gd name="connsiteX1" fmla="*/ 254000 w 2963333"/>
              <a:gd name="connsiteY1" fmla="*/ 42350 h 338684"/>
              <a:gd name="connsiteX2" fmla="*/ 522111 w 2963333"/>
              <a:gd name="connsiteY2" fmla="*/ 310461 h 338684"/>
              <a:gd name="connsiteX3" fmla="*/ 804333 w 2963333"/>
              <a:gd name="connsiteY3" fmla="*/ 42350 h 338684"/>
              <a:gd name="connsiteX4" fmla="*/ 1114777 w 2963333"/>
              <a:gd name="connsiteY4" fmla="*/ 310461 h 338684"/>
              <a:gd name="connsiteX5" fmla="*/ 1340555 w 2963333"/>
              <a:gd name="connsiteY5" fmla="*/ 70573 h 338684"/>
              <a:gd name="connsiteX6" fmla="*/ 1580444 w 2963333"/>
              <a:gd name="connsiteY6" fmla="*/ 296350 h 338684"/>
              <a:gd name="connsiteX7" fmla="*/ 1806222 w 2963333"/>
              <a:gd name="connsiteY7" fmla="*/ 70573 h 338684"/>
              <a:gd name="connsiteX8" fmla="*/ 2074333 w 2963333"/>
              <a:gd name="connsiteY8" fmla="*/ 310461 h 338684"/>
              <a:gd name="connsiteX9" fmla="*/ 2300111 w 2963333"/>
              <a:gd name="connsiteY9" fmla="*/ 84684 h 338684"/>
              <a:gd name="connsiteX10" fmla="*/ 2511777 w 2963333"/>
              <a:gd name="connsiteY10" fmla="*/ 254017 h 338684"/>
              <a:gd name="connsiteX11" fmla="*/ 2681111 w 2963333"/>
              <a:gd name="connsiteY11" fmla="*/ 17 h 338684"/>
              <a:gd name="connsiteX12" fmla="*/ 2963333 w 2963333"/>
              <a:gd name="connsiteY12" fmla="*/ 239906 h 338684"/>
              <a:gd name="connsiteX13" fmla="*/ 2963333 w 2963333"/>
              <a:gd name="connsiteY13" fmla="*/ 239906 h 3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3333" h="338684">
                <a:moveTo>
                  <a:pt x="0" y="338684"/>
                </a:moveTo>
                <a:cubicBezTo>
                  <a:pt x="83491" y="192869"/>
                  <a:pt x="166982" y="47054"/>
                  <a:pt x="254000" y="42350"/>
                </a:cubicBezTo>
                <a:cubicBezTo>
                  <a:pt x="341018" y="37646"/>
                  <a:pt x="430389" y="310461"/>
                  <a:pt x="522111" y="310461"/>
                </a:cubicBezTo>
                <a:cubicBezTo>
                  <a:pt x="613833" y="310461"/>
                  <a:pt x="705555" y="42350"/>
                  <a:pt x="804333" y="42350"/>
                </a:cubicBezTo>
                <a:cubicBezTo>
                  <a:pt x="903111" y="42350"/>
                  <a:pt x="1025407" y="305757"/>
                  <a:pt x="1114777" y="310461"/>
                </a:cubicBezTo>
                <a:cubicBezTo>
                  <a:pt x="1204147" y="315165"/>
                  <a:pt x="1262944" y="72925"/>
                  <a:pt x="1340555" y="70573"/>
                </a:cubicBezTo>
                <a:cubicBezTo>
                  <a:pt x="1418166" y="68221"/>
                  <a:pt x="1502833" y="296350"/>
                  <a:pt x="1580444" y="296350"/>
                </a:cubicBezTo>
                <a:cubicBezTo>
                  <a:pt x="1658055" y="296350"/>
                  <a:pt x="1723907" y="68221"/>
                  <a:pt x="1806222" y="70573"/>
                </a:cubicBezTo>
                <a:cubicBezTo>
                  <a:pt x="1888537" y="72925"/>
                  <a:pt x="1992018" y="308109"/>
                  <a:pt x="2074333" y="310461"/>
                </a:cubicBezTo>
                <a:cubicBezTo>
                  <a:pt x="2156648" y="312813"/>
                  <a:pt x="2227204" y="94091"/>
                  <a:pt x="2300111" y="84684"/>
                </a:cubicBezTo>
                <a:cubicBezTo>
                  <a:pt x="2373018" y="75277"/>
                  <a:pt x="2448277" y="268128"/>
                  <a:pt x="2511777" y="254017"/>
                </a:cubicBezTo>
                <a:cubicBezTo>
                  <a:pt x="2575277" y="239906"/>
                  <a:pt x="2605852" y="2369"/>
                  <a:pt x="2681111" y="17"/>
                </a:cubicBezTo>
                <a:cubicBezTo>
                  <a:pt x="2756370" y="-2335"/>
                  <a:pt x="2963333" y="239906"/>
                  <a:pt x="2963333" y="239906"/>
                </a:cubicBezTo>
                <a:lnTo>
                  <a:pt x="2963333" y="239906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804357" y="4821959"/>
            <a:ext cx="1682905" cy="967636"/>
            <a:chOff x="804357" y="4821959"/>
            <a:chExt cx="1682905" cy="967636"/>
          </a:xfrm>
        </p:grpSpPr>
        <p:grpSp>
          <p:nvGrpSpPr>
            <p:cNvPr id="23" name="Group 22"/>
            <p:cNvGrpSpPr/>
            <p:nvPr/>
          </p:nvGrpSpPr>
          <p:grpSpPr>
            <a:xfrm>
              <a:off x="804357" y="5048952"/>
              <a:ext cx="990599" cy="589841"/>
              <a:chOff x="1309512" y="4501444"/>
              <a:chExt cx="990599" cy="589841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312333" y="4501444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09512" y="5091285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742681" y="5420263"/>
              <a:ext cx="738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</a:t>
              </a:r>
              <a:r>
                <a:rPr lang="en-US" i="1" baseline="-25000" dirty="0">
                  <a:latin typeface="Times New Roman"/>
                  <a:cs typeface="Times New Roman"/>
                </a:rPr>
                <a:t>i</a:t>
              </a:r>
              <a:r>
                <a:rPr lang="en-US" dirty="0">
                  <a:latin typeface="Times New Roman"/>
                  <a:cs typeface="Times New Roman"/>
                </a:rPr>
                <a:t> = 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70587" y="4821959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</a:t>
              </a:r>
              <a:r>
                <a:rPr lang="en-US" i="1" baseline="-25000" dirty="0">
                  <a:latin typeface="Times New Roman"/>
                  <a:cs typeface="Times New Roman"/>
                </a:rPr>
                <a:t>i</a:t>
              </a:r>
              <a:r>
                <a:rPr lang="en-US" dirty="0">
                  <a:latin typeface="Times New Roman"/>
                  <a:cs typeface="Times New Roman"/>
                </a:rPr>
                <a:t> = 2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34038" y="6022231"/>
            <a:ext cx="73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v</a:t>
            </a:r>
            <a:r>
              <a:rPr lang="en-US" i="1" baseline="-25000" dirty="0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= 0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553181" y="4819138"/>
            <a:ext cx="1682905" cy="967636"/>
            <a:chOff x="804357" y="4821959"/>
            <a:chExt cx="1682905" cy="967636"/>
          </a:xfrm>
        </p:grpSpPr>
        <p:grpSp>
          <p:nvGrpSpPr>
            <p:cNvPr id="37" name="Group 36"/>
            <p:cNvGrpSpPr/>
            <p:nvPr/>
          </p:nvGrpSpPr>
          <p:grpSpPr>
            <a:xfrm>
              <a:off x="804357" y="5048952"/>
              <a:ext cx="990599" cy="589841"/>
              <a:chOff x="1309512" y="4501444"/>
              <a:chExt cx="990599" cy="589841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1312333" y="4501444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309512" y="5091285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1742681" y="5420263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</a:t>
              </a:r>
              <a:r>
                <a:rPr lang="en-US" i="1" baseline="-25000" dirty="0">
                  <a:latin typeface="Times New Roman"/>
                  <a:cs typeface="Times New Roman"/>
                </a:rPr>
                <a:t>i</a:t>
              </a:r>
              <a:r>
                <a:rPr lang="en-US" dirty="0">
                  <a:latin typeface="Times New Roman"/>
                  <a:cs typeface="Times New Roman"/>
                </a:rPr>
                <a:t> = 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70587" y="4821959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</a:t>
              </a:r>
              <a:r>
                <a:rPr lang="en-US" i="1" baseline="-25000" dirty="0">
                  <a:latin typeface="Times New Roman"/>
                  <a:cs typeface="Times New Roman"/>
                </a:rPr>
                <a:t>i</a:t>
              </a:r>
              <a:r>
                <a:rPr lang="en-US" dirty="0">
                  <a:latin typeface="Times New Roman"/>
                  <a:cs typeface="Times New Roman"/>
                </a:rPr>
                <a:t> = 2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73783" y="4816317"/>
            <a:ext cx="1682905" cy="967636"/>
            <a:chOff x="804357" y="4821959"/>
            <a:chExt cx="1682905" cy="967636"/>
          </a:xfrm>
        </p:grpSpPr>
        <p:grpSp>
          <p:nvGrpSpPr>
            <p:cNvPr id="47" name="Group 46"/>
            <p:cNvGrpSpPr/>
            <p:nvPr/>
          </p:nvGrpSpPr>
          <p:grpSpPr>
            <a:xfrm>
              <a:off x="804357" y="5048952"/>
              <a:ext cx="990599" cy="589841"/>
              <a:chOff x="1309512" y="4501444"/>
              <a:chExt cx="990599" cy="5898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1312333" y="4501444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309512" y="5091285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1742681" y="5420263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</a:t>
              </a:r>
              <a:r>
                <a:rPr lang="en-US" i="1" baseline="-25000" dirty="0">
                  <a:latin typeface="Times New Roman"/>
                  <a:cs typeface="Times New Roman"/>
                </a:rPr>
                <a:t>i</a:t>
              </a:r>
              <a:r>
                <a:rPr lang="en-US" dirty="0">
                  <a:latin typeface="Times New Roman"/>
                  <a:cs typeface="Times New Roman"/>
                </a:rPr>
                <a:t> = 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70587" y="4821959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</a:t>
              </a:r>
              <a:r>
                <a:rPr lang="en-US" i="1" baseline="-25000" dirty="0">
                  <a:latin typeface="Times New Roman"/>
                  <a:cs typeface="Times New Roman"/>
                </a:rPr>
                <a:t>i</a:t>
              </a:r>
              <a:r>
                <a:rPr lang="en-US" dirty="0">
                  <a:latin typeface="Times New Roman"/>
                  <a:cs typeface="Times New Roman"/>
                </a:rPr>
                <a:t> = 2</a:t>
              </a:r>
            </a:p>
          </p:txBody>
        </p:sp>
      </p:grpSp>
      <p:cxnSp>
        <p:nvCxnSpPr>
          <p:cNvPr id="57" name="Straight Arrow Connector 56"/>
          <p:cNvCxnSpPr>
            <a:endCxn id="18" idx="2"/>
          </p:cNvCxnSpPr>
          <p:nvPr/>
        </p:nvCxnSpPr>
        <p:spPr>
          <a:xfrm flipV="1">
            <a:off x="3908779" y="2326918"/>
            <a:ext cx="4773" cy="369531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207659" y="1651000"/>
            <a:ext cx="4322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Somewhere into the rainbow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3744109" y="5852272"/>
            <a:ext cx="423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e-</a:t>
            </a:r>
            <a:endParaRPr lang="en-US" sz="2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167873" y="2407545"/>
            <a:ext cx="4773" cy="369531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253770" y="2805289"/>
            <a:ext cx="21357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Elastic (Rayleigh) scattering:</a:t>
            </a:r>
          </a:p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Florescence</a:t>
            </a:r>
            <a:endParaRPr lang="en-US" sz="2000" b="1" dirty="0"/>
          </a:p>
        </p:txBody>
      </p:sp>
      <p:sp>
        <p:nvSpPr>
          <p:cNvPr id="64" name="Freeform 63"/>
          <p:cNvSpPr/>
          <p:nvPr/>
        </p:nvSpPr>
        <p:spPr>
          <a:xfrm flipV="1">
            <a:off x="787425" y="2308669"/>
            <a:ext cx="1340554" cy="152400"/>
          </a:xfrm>
          <a:custGeom>
            <a:avLst/>
            <a:gdLst>
              <a:gd name="connsiteX0" fmla="*/ 0 w 2963333"/>
              <a:gd name="connsiteY0" fmla="*/ 338684 h 338684"/>
              <a:gd name="connsiteX1" fmla="*/ 254000 w 2963333"/>
              <a:gd name="connsiteY1" fmla="*/ 42350 h 338684"/>
              <a:gd name="connsiteX2" fmla="*/ 522111 w 2963333"/>
              <a:gd name="connsiteY2" fmla="*/ 310461 h 338684"/>
              <a:gd name="connsiteX3" fmla="*/ 804333 w 2963333"/>
              <a:gd name="connsiteY3" fmla="*/ 42350 h 338684"/>
              <a:gd name="connsiteX4" fmla="*/ 1114777 w 2963333"/>
              <a:gd name="connsiteY4" fmla="*/ 310461 h 338684"/>
              <a:gd name="connsiteX5" fmla="*/ 1340555 w 2963333"/>
              <a:gd name="connsiteY5" fmla="*/ 70573 h 338684"/>
              <a:gd name="connsiteX6" fmla="*/ 1580444 w 2963333"/>
              <a:gd name="connsiteY6" fmla="*/ 296350 h 338684"/>
              <a:gd name="connsiteX7" fmla="*/ 1806222 w 2963333"/>
              <a:gd name="connsiteY7" fmla="*/ 70573 h 338684"/>
              <a:gd name="connsiteX8" fmla="*/ 2074333 w 2963333"/>
              <a:gd name="connsiteY8" fmla="*/ 310461 h 338684"/>
              <a:gd name="connsiteX9" fmla="*/ 2300111 w 2963333"/>
              <a:gd name="connsiteY9" fmla="*/ 84684 h 338684"/>
              <a:gd name="connsiteX10" fmla="*/ 2511777 w 2963333"/>
              <a:gd name="connsiteY10" fmla="*/ 254017 h 338684"/>
              <a:gd name="connsiteX11" fmla="*/ 2681111 w 2963333"/>
              <a:gd name="connsiteY11" fmla="*/ 17 h 338684"/>
              <a:gd name="connsiteX12" fmla="*/ 2963333 w 2963333"/>
              <a:gd name="connsiteY12" fmla="*/ 239906 h 338684"/>
              <a:gd name="connsiteX13" fmla="*/ 2963333 w 2963333"/>
              <a:gd name="connsiteY13" fmla="*/ 239906 h 3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3333" h="338684">
                <a:moveTo>
                  <a:pt x="0" y="338684"/>
                </a:moveTo>
                <a:cubicBezTo>
                  <a:pt x="83491" y="192869"/>
                  <a:pt x="166982" y="47054"/>
                  <a:pt x="254000" y="42350"/>
                </a:cubicBezTo>
                <a:cubicBezTo>
                  <a:pt x="341018" y="37646"/>
                  <a:pt x="430389" y="310461"/>
                  <a:pt x="522111" y="310461"/>
                </a:cubicBezTo>
                <a:cubicBezTo>
                  <a:pt x="613833" y="310461"/>
                  <a:pt x="705555" y="42350"/>
                  <a:pt x="804333" y="42350"/>
                </a:cubicBezTo>
                <a:cubicBezTo>
                  <a:pt x="903111" y="42350"/>
                  <a:pt x="1025407" y="305757"/>
                  <a:pt x="1114777" y="310461"/>
                </a:cubicBezTo>
                <a:cubicBezTo>
                  <a:pt x="1204147" y="315165"/>
                  <a:pt x="1262944" y="72925"/>
                  <a:pt x="1340555" y="70573"/>
                </a:cubicBezTo>
                <a:cubicBezTo>
                  <a:pt x="1418166" y="68221"/>
                  <a:pt x="1502833" y="296350"/>
                  <a:pt x="1580444" y="296350"/>
                </a:cubicBezTo>
                <a:cubicBezTo>
                  <a:pt x="1658055" y="296350"/>
                  <a:pt x="1723907" y="68221"/>
                  <a:pt x="1806222" y="70573"/>
                </a:cubicBezTo>
                <a:cubicBezTo>
                  <a:pt x="1888537" y="72925"/>
                  <a:pt x="1992018" y="308109"/>
                  <a:pt x="2074333" y="310461"/>
                </a:cubicBezTo>
                <a:cubicBezTo>
                  <a:pt x="2156648" y="312813"/>
                  <a:pt x="2227204" y="94091"/>
                  <a:pt x="2300111" y="84684"/>
                </a:cubicBezTo>
                <a:cubicBezTo>
                  <a:pt x="2373018" y="75277"/>
                  <a:pt x="2448277" y="268128"/>
                  <a:pt x="2511777" y="254017"/>
                </a:cubicBezTo>
                <a:cubicBezTo>
                  <a:pt x="2575277" y="239906"/>
                  <a:pt x="2605852" y="2369"/>
                  <a:pt x="2681111" y="17"/>
                </a:cubicBezTo>
                <a:cubicBezTo>
                  <a:pt x="2756370" y="-2335"/>
                  <a:pt x="2963333" y="239906"/>
                  <a:pt x="2963333" y="239906"/>
                </a:cubicBezTo>
                <a:lnTo>
                  <a:pt x="2963333" y="239906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endCxn id="64" idx="2"/>
          </p:cNvCxnSpPr>
          <p:nvPr/>
        </p:nvCxnSpPr>
        <p:spPr>
          <a:xfrm flipV="1">
            <a:off x="1018845" y="2321369"/>
            <a:ext cx="4773" cy="369531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4175" y="5846723"/>
            <a:ext cx="423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e-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277939" y="2401996"/>
            <a:ext cx="0" cy="32311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363836" y="2799740"/>
            <a:ext cx="21857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Inelastic scattering:</a:t>
            </a:r>
          </a:p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Stokes</a:t>
            </a:r>
            <a:endParaRPr lang="en-US" sz="2000" b="1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6618136" y="2322579"/>
            <a:ext cx="4773" cy="30920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453466" y="5255270"/>
            <a:ext cx="423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e-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6963127" y="2800949"/>
            <a:ext cx="21808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Inelastic scattering:</a:t>
            </a:r>
          </a:p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Anti-Stokes</a:t>
            </a:r>
            <a:endParaRPr lang="en-US" sz="2000" b="1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963127" y="2401996"/>
            <a:ext cx="0" cy="381818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23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C -0.00104 -0.28171 -0.00208 -0.56296 -1.38889E-6 -0.56389 C 0.00208 -0.56482 0.01024 -0.09954 0.01233 -0.00671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-2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5.55556E-6 C -0.00035 -0.2655 -0.0007 -0.53101 0.00312 -0.54536 C 0.00694 -0.55972 0.01979 -0.16296 0.02309 -0.08657 " pathEditMode="relative" ptsTypes="aaA">
                                      <p:cBhvr>
                                        <p:cTn id="2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C -0.00017 -0.23542 -0.00017 -0.4706 0.00625 -0.45694 C 0.01268 -0.44329 0.03316 -0.00764 0.03854 0.08218 " pathEditMode="relative" ptsTypes="aaA">
                                      <p:cBhvr>
                                        <p:cTn id="3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2" grpId="0"/>
      <p:bldP spid="66" grpId="0"/>
      <p:bldP spid="68" grpId="0"/>
      <p:bldP spid="72" grpId="0"/>
      <p:bldP spid="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Active Vibrational Modes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“irreducible” vibrations of a molecule are its normal modes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 order for a vibrational mode to show up in a spectrum: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103718" y="3315409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IR active modes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vibration changes dipole moment of the molecule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Raman active modes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vibration changes 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polarizability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(squishiness) the molecule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256" y="5190067"/>
            <a:ext cx="3276600" cy="952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497667" y="5856111"/>
            <a:ext cx="1566334" cy="56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9334" y="6392335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Dipole moment op. for IR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261556" y="5852066"/>
            <a:ext cx="1270000" cy="536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95851" y="638829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Polarizability</a:t>
            </a:r>
            <a:r>
              <a:rPr lang="en-US" dirty="0">
                <a:latin typeface="Times New Roman"/>
                <a:cs typeface="Times New Roman"/>
              </a:rPr>
              <a:t> op. for Raman</a:t>
            </a:r>
          </a:p>
        </p:txBody>
      </p:sp>
    </p:spTree>
    <p:extLst>
      <p:ext uri="{BB962C8B-B14F-4D97-AF65-F5344CB8AC3E}">
        <p14:creationId xmlns:p14="http://schemas.microsoft.com/office/powerpoint/2010/main" val="68830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Diatomic Molecules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22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So far we have studied vibrational spectroscopy in the form of harmonic and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oscillators.</a:t>
            </a: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103718" y="2572244"/>
            <a:ext cx="8686800" cy="1745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Technically these models only apply to diatomic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will still use them as tools to make analogies for the vibrational behaviour of bigger molecules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auto">
          <a:xfrm>
            <a:off x="126999" y="4411731"/>
            <a:ext cx="8686800" cy="20229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vib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 spectra of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diatomics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are not very useful for forensic applications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They are usually gasses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is only one peak!</a:t>
            </a:r>
          </a:p>
        </p:txBody>
      </p:sp>
    </p:spTree>
    <p:extLst>
      <p:ext uri="{BB962C8B-B14F-4D97-AF65-F5344CB8AC3E}">
        <p14:creationId xmlns:p14="http://schemas.microsoft.com/office/powerpoint/2010/main" val="178233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Active Vibrational Modes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If molecule has a “</a:t>
            </a:r>
            <a:r>
              <a:rPr lang="en-GB" sz="3200" b="1" dirty="0" err="1">
                <a:solidFill>
                  <a:srgbClr val="000000"/>
                </a:solidFill>
                <a:latin typeface="Times New Roman" pitchFamily="18" charset="0"/>
              </a:rPr>
              <a:t>center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 of symmetry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” it has no common IR and Raman active nodes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437969" y="2366681"/>
            <a:ext cx="3005521" cy="2672363"/>
            <a:chOff x="823636" y="2507792"/>
            <a:chExt cx="3005521" cy="267236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411111" y="2974623"/>
              <a:ext cx="561620" cy="564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919112" y="3385445"/>
              <a:ext cx="52680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40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2325510" y="2988734"/>
              <a:ext cx="649112" cy="5503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425222" y="3973743"/>
              <a:ext cx="508002" cy="6409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/>
            <p:cNvSpPr/>
            <p:nvPr/>
          </p:nvSpPr>
          <p:spPr>
            <a:xfrm rot="19657173">
              <a:off x="2492921" y="3882161"/>
              <a:ext cx="215047" cy="793044"/>
            </a:xfrm>
            <a:prstGeom prst="triangle">
              <a:avLst>
                <a:gd name="adj" fmla="val 4658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453448" y="4453474"/>
              <a:ext cx="2088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77626" y="4267210"/>
              <a:ext cx="2088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730026" y="4080946"/>
              <a:ext cx="2088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903603" y="2550125"/>
              <a:ext cx="92555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>
                  <a:solidFill>
                    <a:srgbClr val="000000"/>
                  </a:solidFill>
                  <a:latin typeface="Times New Roman" pitchFamily="18" charset="0"/>
                </a:rPr>
                <a:t>OH</a:t>
              </a:r>
              <a:endParaRPr lang="en-US" sz="4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45559" y="4472269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2965" y="4442870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3636" y="2507792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38488" y="2536448"/>
            <a:ext cx="3634059" cy="2502596"/>
            <a:chOff x="238488" y="2536448"/>
            <a:chExt cx="3634059" cy="2502596"/>
          </a:xfrm>
        </p:grpSpPr>
        <p:sp>
          <p:nvSpPr>
            <p:cNvPr id="31" name="Rectangle 30"/>
            <p:cNvSpPr/>
            <p:nvPr/>
          </p:nvSpPr>
          <p:spPr>
            <a:xfrm>
              <a:off x="1253067" y="3419322"/>
              <a:ext cx="52680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4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66245" y="3422245"/>
              <a:ext cx="52680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40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777053" y="3897443"/>
              <a:ext cx="486371" cy="29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774232" y="3739401"/>
              <a:ext cx="486371" cy="29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793052" y="3118556"/>
              <a:ext cx="452504" cy="437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913452" y="4097012"/>
              <a:ext cx="452504" cy="437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793052" y="4029380"/>
              <a:ext cx="452504" cy="437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67348" y="3102789"/>
              <a:ext cx="452504" cy="437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38488" y="2536448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03223" y="4231204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03223" y="2547738"/>
              <a:ext cx="5551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lang="en-US" sz="40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3042" y="4331158"/>
              <a:ext cx="5551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lang="en-US" sz="4000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35036" y="5361001"/>
            <a:ext cx="4351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Has 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center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of symmetry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Has no common IR and Raman active modes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407500" y="5382400"/>
            <a:ext cx="4614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Has no 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center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of symmetry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Has some common IR and Raman active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6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Infrared Vibrational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Spectrocscopy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255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Vibrational spectroscopy in forensic science is done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experimentally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Most common modern method is </a:t>
            </a:r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Fourier Transform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Infrared (FT-IR) spectroscopy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499" y="2263726"/>
            <a:ext cx="4106333" cy="45502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35620" y="6444655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Thermo-Nicolet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632" y="4530889"/>
            <a:ext cx="2119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We’re going to focus on this part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2405943" y="3541889"/>
            <a:ext cx="1756835" cy="1312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2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625630" y="2001286"/>
            <a:ext cx="2715161" cy="27514"/>
          </a:xfrm>
          <a:prstGeom prst="line">
            <a:avLst/>
          </a:prstGeom>
          <a:ln w="762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39890" y="4306158"/>
            <a:ext cx="4178803" cy="605314"/>
            <a:chOff x="1458018" y="2869423"/>
            <a:chExt cx="3088501" cy="344958"/>
          </a:xfrm>
        </p:grpSpPr>
        <p:pic>
          <p:nvPicPr>
            <p:cNvPr id="18" name="Picture 17" descr="wave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4" t="20258" r="8474" b="27350"/>
            <a:stretch/>
          </p:blipFill>
          <p:spPr>
            <a:xfrm>
              <a:off x="1489374" y="2869423"/>
              <a:ext cx="2948123" cy="344958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 flipV="1">
              <a:off x="1458018" y="3041900"/>
              <a:ext cx="3088501" cy="15680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346824" y="4883957"/>
            <a:ext cx="2090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Incoming wave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3444" y="3327289"/>
            <a:ext cx="22749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Beam </a:t>
            </a:r>
            <a:r>
              <a:rPr lang="en-US" sz="3200" dirty="0" err="1">
                <a:latin typeface="Times New Roman"/>
                <a:cs typeface="Times New Roman"/>
              </a:rPr>
              <a:t>spliter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90480" y="1384652"/>
            <a:ext cx="22749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Fixed mirror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221485" y="2255358"/>
            <a:ext cx="28081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Movable mirror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3103523" y="2985472"/>
            <a:ext cx="2503041" cy="305408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77229" y="2985472"/>
            <a:ext cx="641893" cy="2861485"/>
            <a:chOff x="7180898" y="2985472"/>
            <a:chExt cx="641893" cy="286148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180900" y="2985472"/>
              <a:ext cx="0" cy="2861485"/>
            </a:xfrm>
            <a:prstGeom prst="line">
              <a:avLst/>
            </a:prstGeom>
            <a:ln w="7620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 rot="5400000">
              <a:off x="7351308" y="4080176"/>
              <a:ext cx="301073" cy="641893"/>
              <a:chOff x="5641466" y="4194642"/>
              <a:chExt cx="185170" cy="334316"/>
            </a:xfrm>
          </p:grpSpPr>
          <p:sp>
            <p:nvSpPr>
              <p:cNvPr id="54" name="Rectangle 53"/>
              <p:cNvSpPr/>
              <p:nvPr/>
            </p:nvSpPr>
            <p:spPr>
              <a:xfrm rot="16200000">
                <a:off x="5570638" y="4269849"/>
                <a:ext cx="331206" cy="1807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5645846" y="4438645"/>
                <a:ext cx="164116" cy="90313"/>
              </a:xfrm>
              <a:prstGeom prst="line">
                <a:avLst/>
              </a:prstGeom>
              <a:ln w="38100" cmpd="sng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641466" y="4340165"/>
                <a:ext cx="164116" cy="90313"/>
              </a:xfrm>
              <a:prstGeom prst="line">
                <a:avLst/>
              </a:prstGeom>
              <a:ln w="38100" cmpd="sng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652764" y="4241685"/>
                <a:ext cx="164116" cy="90313"/>
              </a:xfrm>
              <a:prstGeom prst="line">
                <a:avLst/>
              </a:prstGeom>
              <a:ln w="38100" cmpd="sng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5867408" y="4783668"/>
            <a:ext cx="2632633" cy="282724"/>
            <a:chOff x="5867408" y="4783668"/>
            <a:chExt cx="2632633" cy="28272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870229" y="4911472"/>
              <a:ext cx="26213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867408" y="4783668"/>
              <a:ext cx="0" cy="2802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8500041" y="4786188"/>
              <a:ext cx="0" cy="2802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165948" y="6299622"/>
            <a:ext cx="798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Symbol" charset="2"/>
                <a:cs typeface="Symbol" charset="2"/>
              </a:rPr>
              <a:t>d</a:t>
            </a:r>
            <a:r>
              <a:rPr lang="en-US" sz="2800" i="1" baseline="-25000" dirty="0" err="1">
                <a:latin typeface="Times New Roman"/>
                <a:cs typeface="Times New Roman"/>
              </a:rPr>
              <a:t>max</a:t>
            </a:r>
            <a:endParaRPr lang="en-US" sz="2800" i="1" baseline="-25000" dirty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66304" y="6230598"/>
            <a:ext cx="758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Symbol" charset="2"/>
                <a:cs typeface="Symbol" charset="2"/>
              </a:rPr>
              <a:t>d</a:t>
            </a:r>
            <a:r>
              <a:rPr lang="en-US" sz="2800" i="1" baseline="-25000" dirty="0" err="1">
                <a:latin typeface="Times New Roman"/>
                <a:cs typeface="Times New Roman"/>
              </a:rPr>
              <a:t>min</a:t>
            </a:r>
            <a:endParaRPr lang="en-US" sz="2800" i="1" baseline="-25000" dirty="0"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208281" y="4436270"/>
            <a:ext cx="854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ymbol" charset="2"/>
                <a:cs typeface="Symbol" charset="2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-axis</a:t>
            </a:r>
            <a:endParaRPr lang="en-US" sz="2000" i="1" baseline="-25000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5462" y="5309355"/>
            <a:ext cx="86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charset="2"/>
                <a:cs typeface="Symbol" charset="2"/>
              </a:rPr>
              <a:t>d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=0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882019" y="5136446"/>
            <a:ext cx="0" cy="116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8489733" y="5133625"/>
            <a:ext cx="0" cy="116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6424878" y="4911472"/>
            <a:ext cx="756022" cy="535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8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1 -0.00023 C -0.0875 -0.00023 -0.20434 -0.00231 -0.17986 -0.00324 C -0.15538 -0.0044 0.10712 -0.00648 0.10712 -0.00625 C 0.10712 -0.00602 -0.18003 -0.00625 -0.17986 -0.00625 C -0.17968 -0.00625 0.10868 -0.00602 0.10868 -0.00625 C 0.10868 -0.00648 -0.17986 -0.00301 -0.17986 -0.00324 C -0.17986 -0.0037 0.10868 -0.00324 0.10868 -0.00301 C 0.10868 -0.00324 -0.17986 -0.00324 -0.17986 -0.00301 C -0.17986 -0.00324 0.10868 -0.0037 0.10868 -0.00324 C 0.10868 -0.00301 -0.17986 -0.00648 -0.17986 -0.00625 C -0.17986 -0.00602 0.10868 -0.00602 0.10868 -0.00625 C 0.10868 -0.00648 -0.17986 -0.00324 -0.17986 -0.00301 C -0.17986 -0.00324 0.10868 -0.00625 0.10868 -0.00602 C 0.10868 -0.00625 -0.18003 -0.00324 -0.17986 -0.00324 C -0.17968 -0.00324 0.11042 -0.00625 0.11025 -0.00625 C 0.11007 -0.00625 -0.18125 -0.00324 -0.18142 -0.00324 C -0.18159 -0.00324 0.10851 -0.00625 0.10868 -0.00625 C 0.10886 -0.00625 -0.17986 -0.00301 -0.17986 -0.00324 C -0.17986 -0.0037 0.08507 -0.00324 0.10868 -0.00324 C 0.13229 -0.00324 0.00868 -0.00023 -0.03941 -0.00023 Z " pathEditMode="relative" rAng="0" ptsTypes="aaaaaaaaaaaaaaaaaa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0" y="-3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61" grpId="0"/>
      <p:bldP spid="62" grpId="0"/>
      <p:bldP spid="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574493" y="2007030"/>
            <a:ext cx="2006741" cy="15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53690" y="2399027"/>
            <a:ext cx="0" cy="1630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458018" y="3151663"/>
            <a:ext cx="3088501" cy="344958"/>
            <a:chOff x="1458018" y="2869423"/>
            <a:chExt cx="3088501" cy="344958"/>
          </a:xfrm>
        </p:grpSpPr>
        <p:pic>
          <p:nvPicPr>
            <p:cNvPr id="18" name="Picture 17" descr="wav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4" t="20258" r="8474" b="27350"/>
            <a:stretch/>
          </p:blipFill>
          <p:spPr>
            <a:xfrm>
              <a:off x="1489374" y="2869423"/>
              <a:ext cx="2948123" cy="344958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 flipV="1">
              <a:off x="1458018" y="3041900"/>
              <a:ext cx="3088501" cy="15680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276139" y="3480941"/>
            <a:ext cx="159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Incoming wave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78152" y="271521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31560" y="5017610"/>
            <a:ext cx="2094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Path lengths equal</a:t>
            </a:r>
          </a:p>
          <a:p>
            <a:pPr algn="ctr"/>
            <a:r>
              <a:rPr lang="en-US" dirty="0"/>
              <a:t>Recombine in-phase</a:t>
            </a:r>
          </a:p>
        </p:txBody>
      </p:sp>
      <p:pic>
        <p:nvPicPr>
          <p:cNvPr id="27" name="Picture 26" descr="wav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4" t="20258" r="53509" b="27350"/>
          <a:stretch/>
        </p:blipFill>
        <p:spPr>
          <a:xfrm>
            <a:off x="4546519" y="3183019"/>
            <a:ext cx="1207171" cy="219522"/>
          </a:xfrm>
          <a:prstGeom prst="rect">
            <a:avLst/>
          </a:prstGeom>
        </p:spPr>
      </p:pic>
      <p:pic>
        <p:nvPicPr>
          <p:cNvPr id="29" name="Picture 28" descr="wav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4" t="20258" r="53509" b="27350"/>
          <a:stretch/>
        </p:blipFill>
        <p:spPr>
          <a:xfrm rot="5400000" flipH="1">
            <a:off x="3985488" y="2590659"/>
            <a:ext cx="1207171" cy="165708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4326641" y="2226549"/>
            <a:ext cx="0" cy="654155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931316" y="3084544"/>
            <a:ext cx="694575" cy="1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859680" y="3480941"/>
            <a:ext cx="757075" cy="40153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28324" y="2257909"/>
            <a:ext cx="0" cy="772715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05236" y="1622018"/>
            <a:ext cx="133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 mirror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38956" y="2974784"/>
            <a:ext cx="166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Movable mirror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433194" y="3418220"/>
            <a:ext cx="344958" cy="1563367"/>
            <a:chOff x="4433194" y="3135980"/>
            <a:chExt cx="344958" cy="1563367"/>
          </a:xfrm>
        </p:grpSpPr>
        <p:pic>
          <p:nvPicPr>
            <p:cNvPr id="40" name="Picture 39" descr="wav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3" t="20258" r="8474" b="27350"/>
            <a:stretch/>
          </p:blipFill>
          <p:spPr>
            <a:xfrm rot="5400000">
              <a:off x="3863003" y="3706173"/>
              <a:ext cx="1485339" cy="344958"/>
            </a:xfrm>
            <a:prstGeom prst="rect">
              <a:avLst/>
            </a:prstGeom>
          </p:spPr>
        </p:pic>
        <p:cxnSp>
          <p:nvCxnSpPr>
            <p:cNvPr id="41" name="Straight Arrow Connector 40"/>
            <p:cNvCxnSpPr/>
            <p:nvPr/>
          </p:nvCxnSpPr>
          <p:spPr>
            <a:xfrm flipH="1">
              <a:off x="4589634" y="3135980"/>
              <a:ext cx="2" cy="1563367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3097984" y="2833768"/>
            <a:ext cx="119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recombine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3574493" y="2399027"/>
            <a:ext cx="1849966" cy="1740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</a:p>
        </p:txBody>
      </p:sp>
    </p:spTree>
    <p:extLst>
      <p:ext uri="{BB962C8B-B14F-4D97-AF65-F5344CB8AC3E}">
        <p14:creationId xmlns:p14="http://schemas.microsoft.com/office/powerpoint/2010/main" val="150240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2" grpId="1"/>
      <p:bldP spid="23" grpId="0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574493" y="2007030"/>
            <a:ext cx="2006741" cy="15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96066" y="2399027"/>
            <a:ext cx="0" cy="1630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76139" y="3480941"/>
            <a:ext cx="159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Incoming wave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97644" y="271521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27103" y="6146570"/>
            <a:ext cx="2503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Path lengths NOT equal</a:t>
            </a:r>
          </a:p>
          <a:p>
            <a:pPr algn="ctr"/>
            <a:r>
              <a:rPr lang="en-US" dirty="0"/>
              <a:t>Recombine out-of-phase</a:t>
            </a:r>
          </a:p>
        </p:txBody>
      </p:sp>
      <p:pic>
        <p:nvPicPr>
          <p:cNvPr id="29" name="Picture 28" descr="wav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4" t="20258" r="53509" b="27350"/>
          <a:stretch/>
        </p:blipFill>
        <p:spPr>
          <a:xfrm rot="5400000" flipH="1">
            <a:off x="3985488" y="2590659"/>
            <a:ext cx="1207171" cy="165708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4326641" y="2226549"/>
            <a:ext cx="0" cy="654155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21148" y="2927745"/>
            <a:ext cx="694575" cy="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55445" y="3646534"/>
            <a:ext cx="860278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28324" y="2257909"/>
            <a:ext cx="0" cy="772715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05236" y="1622018"/>
            <a:ext cx="133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 mirror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49976" y="2974784"/>
            <a:ext cx="166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Movable mirror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97984" y="2833768"/>
            <a:ext cx="119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recombine</a:t>
            </a:r>
          </a:p>
        </p:txBody>
      </p:sp>
      <p:pic>
        <p:nvPicPr>
          <p:cNvPr id="26" name="Picture 25" descr="wave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2" t="19802" r="19286" b="26438"/>
          <a:stretch/>
        </p:blipFill>
        <p:spPr>
          <a:xfrm>
            <a:off x="4578673" y="3112509"/>
            <a:ext cx="2586038" cy="329179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458018" y="3151663"/>
            <a:ext cx="3088501" cy="344958"/>
            <a:chOff x="1458018" y="2869423"/>
            <a:chExt cx="3088501" cy="344958"/>
          </a:xfrm>
        </p:grpSpPr>
        <p:pic>
          <p:nvPicPr>
            <p:cNvPr id="35" name="Picture 34" descr="wav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4" t="20258" r="8474" b="27350"/>
            <a:stretch/>
          </p:blipFill>
          <p:spPr>
            <a:xfrm>
              <a:off x="1489374" y="2869423"/>
              <a:ext cx="2948123" cy="344958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 flipV="1">
              <a:off x="1458018" y="3041900"/>
              <a:ext cx="3088501" cy="15680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292910" y="3374089"/>
            <a:ext cx="448983" cy="2772481"/>
            <a:chOff x="4292910" y="3374089"/>
            <a:chExt cx="448983" cy="2772481"/>
          </a:xfrm>
        </p:grpSpPr>
        <p:pic>
          <p:nvPicPr>
            <p:cNvPr id="28" name="Picture 27" descr="wave_combined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93" t="27891" r="18701" b="33706"/>
            <a:stretch/>
          </p:blipFill>
          <p:spPr>
            <a:xfrm rot="5400000">
              <a:off x="3166865" y="4500134"/>
              <a:ext cx="2701074" cy="448983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4521897" y="3480941"/>
              <a:ext cx="0" cy="2665629"/>
            </a:xfrm>
            <a:prstGeom prst="straightConnector1">
              <a:avLst/>
            </a:prstGeom>
            <a:ln>
              <a:solidFill>
                <a:srgbClr val="04E11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>
            <a:off x="3574493" y="2399027"/>
            <a:ext cx="1849966" cy="1740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</a:p>
        </p:txBody>
      </p:sp>
    </p:spTree>
    <p:extLst>
      <p:ext uri="{BB962C8B-B14F-4D97-AF65-F5344CB8AC3E}">
        <p14:creationId xmlns:p14="http://schemas.microsoft.com/office/powerpoint/2010/main" val="253222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1 wavelength component?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051" b="5158"/>
          <a:stretch/>
        </p:blipFill>
        <p:spPr>
          <a:xfrm>
            <a:off x="1485900" y="2342443"/>
            <a:ext cx="6159500" cy="4515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6776" r="7667" b="5433"/>
          <a:stretch/>
        </p:blipFill>
        <p:spPr>
          <a:xfrm>
            <a:off x="1485900" y="2342442"/>
            <a:ext cx="5668433" cy="45155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36586" y="3059668"/>
            <a:ext cx="1633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Zooming in</a:t>
            </a:r>
            <a:endParaRPr lang="en-US" sz="24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</a:p>
        </p:txBody>
      </p:sp>
    </p:spTree>
    <p:extLst>
      <p:ext uri="{BB962C8B-B14F-4D97-AF65-F5344CB8AC3E}">
        <p14:creationId xmlns:p14="http://schemas.microsoft.com/office/powerpoint/2010/main" val="41918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with 1 wavelength component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records:</a:t>
            </a:r>
          </a:p>
        </p:txBody>
      </p:sp>
      <p:sp>
        <p:nvSpPr>
          <p:cNvPr id="9" name="Rectangle 8"/>
          <p:cNvSpPr/>
          <p:nvPr/>
        </p:nvSpPr>
        <p:spPr>
          <a:xfrm>
            <a:off x="7336586" y="3059668"/>
            <a:ext cx="1633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Zooming in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7873" r="7322" b="4335"/>
          <a:stretch/>
        </p:blipFill>
        <p:spPr>
          <a:xfrm>
            <a:off x="1570567" y="2342442"/>
            <a:ext cx="5626100" cy="4515558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1546578" y="3059669"/>
            <a:ext cx="2521655" cy="20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92222" y="3059669"/>
            <a:ext cx="0" cy="2768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1021" y="2891557"/>
            <a:ext cx="1659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One complete cycle at </a:t>
            </a:r>
            <a:r>
              <a:rPr lang="en-GB" dirty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4790" y="5796468"/>
            <a:ext cx="1068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650 nm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718" y="6211669"/>
            <a:ext cx="359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latin typeface="Times New Roman"/>
                <a:cs typeface="Times New Roman"/>
              </a:rPr>
              <a:t>Trick</a:t>
            </a:r>
            <a:r>
              <a:rPr lang="en-US" dirty="0">
                <a:latin typeface="Times New Roman"/>
                <a:cs typeface="Times New Roman"/>
              </a:rPr>
              <a:t>: A laser can give us the mirror position, </a:t>
            </a:r>
            <a:r>
              <a:rPr lang="en-US" dirty="0">
                <a:latin typeface="Symbol" charset="2"/>
                <a:cs typeface="Symbol" charset="2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, very accurately!</a:t>
            </a:r>
          </a:p>
        </p:txBody>
      </p:sp>
    </p:spTree>
    <p:extLst>
      <p:ext uri="{BB962C8B-B14F-4D97-AF65-F5344CB8AC3E}">
        <p14:creationId xmlns:p14="http://schemas.microsoft.com/office/powerpoint/2010/main" val="130546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1 wavenumber component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00112"/>
            <a:ext cx="5981700" cy="45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74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2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286000"/>
            <a:ext cx="5981700" cy="4572000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696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3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14222"/>
            <a:ext cx="5981700" cy="4543778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9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22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potential energy function for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polyatomics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really complicated!</a:t>
            </a: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103718" y="2572244"/>
            <a:ext cx="8686800" cy="1745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Function of 3N coordinates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 = #of atoms.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{1,2,3,…,N}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3 is for the atomic “displacements” in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15" y="4318000"/>
            <a:ext cx="2044700" cy="1968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32655" y="4910666"/>
            <a:ext cx="4011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“Equilibrium” (lowest energy) position of each atom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 flipV="1">
            <a:off x="4529649" y="4783667"/>
            <a:ext cx="603006" cy="542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1"/>
            <a:endCxn id="2" idx="3"/>
          </p:cNvCxnSpPr>
          <p:nvPr/>
        </p:nvCxnSpPr>
        <p:spPr>
          <a:xfrm flipH="1" flipV="1">
            <a:off x="4744315" y="5302250"/>
            <a:ext cx="388340" cy="23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1"/>
          </p:cNvCxnSpPr>
          <p:nvPr/>
        </p:nvCxnSpPr>
        <p:spPr>
          <a:xfrm flipH="1">
            <a:off x="4529649" y="5326165"/>
            <a:ext cx="603006" cy="628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222" y="4713112"/>
            <a:ext cx="2461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Atomic coordinate displacements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69050" y="4759752"/>
            <a:ext cx="603006" cy="542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314384" y="5292446"/>
            <a:ext cx="388340" cy="23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69050" y="5302250"/>
            <a:ext cx="603006" cy="628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4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3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10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14222"/>
            <a:ext cx="5981700" cy="4543778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2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20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42444"/>
            <a:ext cx="5981700" cy="4515556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2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50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00110"/>
            <a:ext cx="5981700" cy="4557889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2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100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286000"/>
            <a:ext cx="5981700" cy="457200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2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500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42444"/>
            <a:ext cx="5981700" cy="4515556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1000 wavenumber components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286000"/>
            <a:ext cx="5981700" cy="45720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42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845775" y="3976830"/>
            <a:ext cx="1240390" cy="891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17619" y="4146121"/>
            <a:ext cx="1107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7751" r="7744" b="5981"/>
          <a:stretch/>
        </p:blipFill>
        <p:spPr>
          <a:xfrm>
            <a:off x="-15499" y="1145780"/>
            <a:ext cx="3349272" cy="23121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18351" t="7628" r="28350" b="68465"/>
          <a:stretch/>
        </p:blipFill>
        <p:spPr>
          <a:xfrm>
            <a:off x="3454446" y="1400291"/>
            <a:ext cx="2188611" cy="108782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2483027" y="1860167"/>
            <a:ext cx="1354667" cy="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7531" r="7195" b="5226"/>
          <a:stretch/>
        </p:blipFill>
        <p:spPr>
          <a:xfrm>
            <a:off x="5812389" y="1005788"/>
            <a:ext cx="2998633" cy="242390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584649" y="1871455"/>
            <a:ext cx="1354667" cy="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t="5733" r="7431" b="5981"/>
          <a:stretch/>
        </p:blipFill>
        <p:spPr>
          <a:xfrm>
            <a:off x="4317092" y="4279143"/>
            <a:ext cx="2990593" cy="24525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t="18518" r="7910" b="5762"/>
          <a:stretch/>
        </p:blipFill>
        <p:spPr>
          <a:xfrm>
            <a:off x="481412" y="4581649"/>
            <a:ext cx="3040990" cy="21500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8559887" y="2957569"/>
            <a:ext cx="0" cy="98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33773" y="5458057"/>
            <a:ext cx="9833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559886" y="4741334"/>
            <a:ext cx="1" cy="849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112000" y="5590781"/>
            <a:ext cx="14478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FT-IR Vibrational Spectroscopy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4567" y="4119984"/>
            <a:ext cx="2872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Absorbance spectrum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1047016" y="2299611"/>
            <a:ext cx="2244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Source spectrum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564735" y="4984552"/>
            <a:ext cx="715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FFT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508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/>
      <p:bldP spid="33" grpId="0"/>
      <p:bldP spid="34" grpId="0"/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258006"/>
            <a:ext cx="8686800" cy="9856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now know that 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a sum of waves: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One wave for each cm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the source spectrum: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multiplex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Fourier Transform of the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3718" y="3667468"/>
            <a:ext cx="8686800" cy="15804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Some of the multiplexed information in the source’s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absorbed by the sample’s vibrations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Whole vibrational spectrum is recorded in a sweep of the interferometer’s mirror!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5058" b="54502"/>
          <a:stretch/>
        </p:blipFill>
        <p:spPr>
          <a:xfrm>
            <a:off x="1751189" y="2243665"/>
            <a:ext cx="4768144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59136"/>
          <a:stretch/>
        </p:blipFill>
        <p:spPr>
          <a:xfrm>
            <a:off x="1412522" y="5473691"/>
            <a:ext cx="5613400" cy="109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8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Fourier Transform of the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3718" y="1243542"/>
            <a:ext cx="8686800" cy="10283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How do we untangle 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to see which parts of the spectrum got absorbed?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55323"/>
          <a:stretch/>
        </p:blipFill>
        <p:spPr>
          <a:xfrm>
            <a:off x="2037646" y="2956987"/>
            <a:ext cx="4406900" cy="1219906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2468391"/>
            <a:ext cx="8686800" cy="8900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little fancier version of 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interferogram’s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equation is: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ight Brace 4"/>
          <p:cNvSpPr/>
          <p:nvPr/>
        </p:nvSpPr>
        <p:spPr>
          <a:xfrm rot="5400000">
            <a:off x="4443053" y="3652837"/>
            <a:ext cx="737671" cy="6773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53598" y="4316782"/>
            <a:ext cx="299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Here is our IR spectrum inside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52533" b="4058"/>
          <a:stretch/>
        </p:blipFill>
        <p:spPr>
          <a:xfrm>
            <a:off x="2023535" y="5432788"/>
            <a:ext cx="4406900" cy="1185322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4827224"/>
            <a:ext cx="8686800" cy="8900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To get it out, invert the equation with a Fourier transform: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0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11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FT-IR Vibrational Spectroscopy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11679"/>
            <a:ext cx="4245448" cy="3650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8299" r="7643" b="4959"/>
          <a:stretch/>
        </p:blipFill>
        <p:spPr>
          <a:xfrm>
            <a:off x="4747804" y="1102431"/>
            <a:ext cx="3967218" cy="2834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18930" r="8139" b="5432"/>
          <a:stretch/>
        </p:blipFill>
        <p:spPr>
          <a:xfrm>
            <a:off x="4919134" y="3937000"/>
            <a:ext cx="3767666" cy="26675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4188" y="5455776"/>
            <a:ext cx="3589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Simulation for IR-active modes of CH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22889" y="2398889"/>
            <a:ext cx="824915" cy="1114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22889" y="3513667"/>
            <a:ext cx="824915" cy="1114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1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186249" y="1342319"/>
            <a:ext cx="8686800" cy="1745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Analogy with a diatomic: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260890" y="5861421"/>
            <a:ext cx="20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miley Face 20"/>
          <p:cNvSpPr/>
          <p:nvPr/>
        </p:nvSpPr>
        <p:spPr>
          <a:xfrm>
            <a:off x="4897275" y="5508835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/>
          <p:cNvSpPr/>
          <p:nvPr/>
        </p:nvSpPr>
        <p:spPr>
          <a:xfrm>
            <a:off x="2913319" y="5508835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258" y="2995935"/>
            <a:ext cx="1906372" cy="94849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94" y="2003679"/>
            <a:ext cx="6858000" cy="3466759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847894" y="2072840"/>
            <a:ext cx="0" cy="3328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47894" y="5428313"/>
            <a:ext cx="79047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61422" y="5390713"/>
            <a:ext cx="264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 = spring stretch distance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217455" y="3433585"/>
            <a:ext cx="5223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/>
                <a:cs typeface="Times New Roman"/>
              </a:rPr>
              <a:t>V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27103" y="4182396"/>
            <a:ext cx="310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i="1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= “equilibrium bond length”</a:t>
            </a:r>
          </a:p>
        </p:txBody>
      </p:sp>
      <p:cxnSp>
        <p:nvCxnSpPr>
          <p:cNvPr id="36" name="Straight Arrow Connector 35"/>
          <p:cNvCxnSpPr>
            <a:stCxn id="35" idx="2"/>
          </p:cNvCxnSpPr>
          <p:nvPr/>
        </p:nvCxnSpPr>
        <p:spPr>
          <a:xfrm flipH="1">
            <a:off x="4316999" y="4551728"/>
            <a:ext cx="61535" cy="838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ight Brace 36"/>
          <p:cNvSpPr/>
          <p:nvPr/>
        </p:nvSpPr>
        <p:spPr>
          <a:xfrm rot="16200000">
            <a:off x="4077836" y="4958957"/>
            <a:ext cx="457024" cy="12085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9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22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potential energy function for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polyatomics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really complicated!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6468"/>
          <a:stretch/>
        </p:blipFill>
        <p:spPr>
          <a:xfrm>
            <a:off x="103718" y="3045176"/>
            <a:ext cx="7188200" cy="12587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77065" r="62171"/>
          <a:stretch/>
        </p:blipFill>
        <p:spPr>
          <a:xfrm>
            <a:off x="5967589" y="2647242"/>
            <a:ext cx="2719211" cy="45437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59555" y="3914420"/>
            <a:ext cx="0" cy="95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69066" y="4176886"/>
            <a:ext cx="0" cy="691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088466" y="4176886"/>
            <a:ext cx="0" cy="691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106355" y="3914421"/>
            <a:ext cx="0" cy="953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3078" y="4713110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Set = 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54747" y="4731689"/>
            <a:ext cx="2324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Slopes at bottom of potential well = 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33037" y="4820832"/>
            <a:ext cx="183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Harmonic terms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90815" y="4745800"/>
            <a:ext cx="20959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/>
                <a:cs typeface="Times New Roman"/>
              </a:rPr>
              <a:t>Anharmonic</a:t>
            </a:r>
            <a:r>
              <a:rPr lang="en-US" sz="2000" dirty="0">
                <a:latin typeface="Times New Roman"/>
                <a:cs typeface="Times New Roman"/>
              </a:rPr>
              <a:t> terms. Assume displacements small so these = 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90022" y="404227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77333" y="3045176"/>
            <a:ext cx="550333" cy="1131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81755" y="408460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269066" y="3087509"/>
            <a:ext cx="550333" cy="1131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29440" y="404227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879107" y="3172176"/>
            <a:ext cx="550333" cy="1131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81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  <p:bldP spid="33" grpId="0"/>
      <p:bldP spid="30" grpId="0"/>
      <p:bldP spid="37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22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Well, to good approximation potential energy function for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polyatomics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isn’t too bad: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3210"/>
          <a:stretch/>
        </p:blipFill>
        <p:spPr>
          <a:xfrm>
            <a:off x="953911" y="2768600"/>
            <a:ext cx="3829756" cy="1320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56790"/>
          <a:stretch/>
        </p:blipFill>
        <p:spPr>
          <a:xfrm>
            <a:off x="4783667" y="2768600"/>
            <a:ext cx="2913944" cy="132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2888" y="4436442"/>
            <a:ext cx="2963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Forces (force constants) to displace each atom “a little bit” around each of their equilibrium positions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92956" y="4436442"/>
            <a:ext cx="2909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PE is (approx.) a sum of coupled harmonic oscillators, like connected bed springs!</a:t>
            </a:r>
          </a:p>
        </p:txBody>
      </p:sp>
      <p:cxnSp>
        <p:nvCxnSpPr>
          <p:cNvPr id="9" name="Straight Arrow Connector 8"/>
          <p:cNvCxnSpPr>
            <a:stCxn id="24" idx="0"/>
          </p:cNvCxnSpPr>
          <p:nvPr/>
        </p:nvCxnSpPr>
        <p:spPr>
          <a:xfrm flipV="1">
            <a:off x="2947812" y="4089400"/>
            <a:ext cx="1410" cy="347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0"/>
          </p:cNvCxnSpPr>
          <p:nvPr/>
        </p:nvCxnSpPr>
        <p:spPr>
          <a:xfrm flipH="1" flipV="1">
            <a:off x="6420556" y="3697112"/>
            <a:ext cx="254000" cy="739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86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31869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Can go a little further by finding sums of displacements that “don’t feel each other”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independent vibrations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are called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normal coordinates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GB" sz="28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Normal coordinates “decouple” the harmonic oscillators: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274" r="48108" b="55300"/>
          <a:stretch/>
        </p:blipFill>
        <p:spPr>
          <a:xfrm>
            <a:off x="2551290" y="4374446"/>
            <a:ext cx="3657601" cy="108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6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Normal Coordinates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02785"/>
            <a:ext cx="8686800" cy="31869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linear molecules there are always 5 normal coordinates = 0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non-linear molecules there are always 6 normal coordinates = 0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These correspond to translations and rotations!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They are not vibrations!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3718" y="4614332"/>
            <a:ext cx="8686800" cy="16651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linear molecules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there are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3N-5 vibrations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non-linear molecules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there are always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3N-6 vibrations</a:t>
            </a:r>
          </a:p>
        </p:txBody>
      </p:sp>
    </p:spTree>
    <p:extLst>
      <p:ext uri="{BB962C8B-B14F-4D97-AF65-F5344CB8AC3E}">
        <p14:creationId xmlns:p14="http://schemas.microsoft.com/office/powerpoint/2010/main" val="271486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Vibrational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4306009"/>
            <a:ext cx="8686800" cy="11691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just a bunch of harmonic oscillator SEs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Energy: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0" y="1198151"/>
            <a:ext cx="1631950" cy="61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23444"/>
          <a:stretch/>
        </p:blipFill>
        <p:spPr>
          <a:xfrm>
            <a:off x="3197722" y="1315459"/>
            <a:ext cx="2298700" cy="495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947" y="4878211"/>
            <a:ext cx="3302000" cy="11938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572000" y="5658556"/>
            <a:ext cx="0" cy="747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29816" y="6406444"/>
            <a:ext cx="3741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dirty="0" err="1">
                <a:latin typeface="Times New Roman"/>
                <a:cs typeface="Times New Roman"/>
              </a:rPr>
              <a:t>approx</a:t>
            </a:r>
            <a:r>
              <a:rPr lang="en-US" sz="2000" dirty="0">
                <a:latin typeface="Times New Roman"/>
                <a:cs typeface="Times New Roman"/>
              </a:rPr>
              <a:t>) </a:t>
            </a:r>
            <a:r>
              <a:rPr lang="en-US" sz="2000" b="1" dirty="0">
                <a:latin typeface="Times New Roman"/>
                <a:cs typeface="Times New Roman"/>
              </a:rPr>
              <a:t>vibrational frequencies</a:t>
            </a:r>
            <a:r>
              <a:rPr lang="en-US" sz="2000" dirty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54411" y="5935779"/>
            <a:ext cx="322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# of quanta in normal mode </a:t>
            </a:r>
            <a:r>
              <a:rPr lang="en-US" sz="2000" i="1" dirty="0" err="1">
                <a:latin typeface="Times New Roman"/>
                <a:cs typeface="Times New Roman"/>
              </a:rPr>
              <a:t>i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094111" y="5658556"/>
            <a:ext cx="0" cy="413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t="5185" b="53333"/>
          <a:stretch/>
        </p:blipFill>
        <p:spPr>
          <a:xfrm>
            <a:off x="103718" y="2096206"/>
            <a:ext cx="7518400" cy="11853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/>
          <a:srcRect r="61396"/>
          <a:stretch/>
        </p:blipFill>
        <p:spPr>
          <a:xfrm>
            <a:off x="1310922" y="3783190"/>
            <a:ext cx="382412" cy="520700"/>
          </a:xfrm>
          <a:prstGeom prst="rect">
            <a:avLst/>
          </a:prstGeom>
        </p:spPr>
      </p:pic>
      <p:sp>
        <p:nvSpPr>
          <p:cNvPr id="23" name="Right Brace 22"/>
          <p:cNvSpPr/>
          <p:nvPr/>
        </p:nvSpPr>
        <p:spPr>
          <a:xfrm rot="5400000">
            <a:off x="1186622" y="2346271"/>
            <a:ext cx="747890" cy="21527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7"/>
          <a:srcRect l="64528" r="4132"/>
          <a:stretch/>
        </p:blipFill>
        <p:spPr>
          <a:xfrm>
            <a:off x="4261556" y="3783190"/>
            <a:ext cx="310444" cy="520700"/>
          </a:xfrm>
          <a:prstGeom prst="rect">
            <a:avLst/>
          </a:prstGeom>
        </p:spPr>
      </p:pic>
      <p:sp>
        <p:nvSpPr>
          <p:cNvPr id="27" name="Right Brace 26"/>
          <p:cNvSpPr/>
          <p:nvPr/>
        </p:nvSpPr>
        <p:spPr>
          <a:xfrm rot="5400000">
            <a:off x="4049259" y="1932307"/>
            <a:ext cx="747890" cy="298068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187567" y="1811311"/>
            <a:ext cx="2956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Insert the operators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088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28" grpId="0"/>
      <p:bldP spid="23" grpId="0" animBg="1"/>
      <p:bldP spid="27" grpId="0" animBg="1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7587</TotalTime>
  <Words>1649</Words>
  <Application>Microsoft Macintosh PowerPoint</Application>
  <PresentationFormat>On-screen Show (4:3)</PresentationFormat>
  <Paragraphs>462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298</cp:revision>
  <dcterms:created xsi:type="dcterms:W3CDTF">2014-09-25T22:54:57Z</dcterms:created>
  <dcterms:modified xsi:type="dcterms:W3CDTF">2020-12-10T00:16:53Z</dcterms:modified>
</cp:coreProperties>
</file>