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5"/>
  </p:notesMasterIdLst>
  <p:sldIdLst>
    <p:sldId id="278" r:id="rId2"/>
    <p:sldId id="280" r:id="rId3"/>
    <p:sldId id="281" r:id="rId4"/>
    <p:sldId id="282" r:id="rId5"/>
    <p:sldId id="283" r:id="rId6"/>
    <p:sldId id="284" r:id="rId7"/>
    <p:sldId id="286" r:id="rId8"/>
    <p:sldId id="287" r:id="rId9"/>
    <p:sldId id="288" r:id="rId10"/>
    <p:sldId id="290" r:id="rId11"/>
    <p:sldId id="291" r:id="rId12"/>
    <p:sldId id="292" r:id="rId13"/>
    <p:sldId id="293" r:id="rId14"/>
    <p:sldId id="294" r:id="rId15"/>
    <p:sldId id="295" r:id="rId16"/>
    <p:sldId id="296" r:id="rId17"/>
    <p:sldId id="297" r:id="rId18"/>
    <p:sldId id="298" r:id="rId19"/>
    <p:sldId id="299" r:id="rId20"/>
    <p:sldId id="300" r:id="rId21"/>
    <p:sldId id="301" r:id="rId22"/>
    <p:sldId id="302" r:id="rId23"/>
    <p:sldId id="30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00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0" d="100"/>
          <a:sy n="80" d="100"/>
        </p:scale>
        <p:origin x="-1488" y="-2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interSettings" Target="printerSettings/printerSettings1.bin"/><Relationship Id="rId27" Type="http://schemas.openxmlformats.org/officeDocument/2006/relationships/presProps" Target="presProps.xml"/><Relationship Id="rId28" Type="http://schemas.openxmlformats.org/officeDocument/2006/relationships/viewProps" Target="viewProps.xml"/><Relationship Id="rId29" Type="http://schemas.openxmlformats.org/officeDocument/2006/relationships/theme" Target="theme/theme1.xml"/><Relationship Id="rId3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Relationship Id="rId2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B5508F-B9DA-3A4B-92BF-6A4138802024}" type="datetimeFigureOut">
              <a:rPr lang="en-US" smtClean="0"/>
              <a:t>8/31/15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6FDBA-7020-E442-843C-9E0CA2BD00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69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95325"/>
            <a:ext cx="4572000" cy="34290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noFill/>
          <a:ln/>
        </p:spPr>
        <p:txBody>
          <a:bodyPr wrap="none" anchor="ctr"/>
          <a:lstStyle/>
          <a:p>
            <a:endParaRPr lang="en-US" dirty="0">
              <a:latin typeface="Times New Roman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2B4BC-311C-574E-AB1F-5BCC7E00BDAB}" type="datetimeFigureOut">
              <a:rPr lang="en-US" smtClean="0"/>
              <a:pPr/>
              <a:t>8/31/15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CCE89B-9A3C-9B44-A541-A265C029BAF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image" Target="../media/image3.png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w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wmf"/><Relationship Id="rId9" Type="http://schemas.openxmlformats.org/officeDocument/2006/relationships/image" Target="../media/image4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4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4" Type="http://schemas.openxmlformats.org/officeDocument/2006/relationships/image" Target="../media/image33.png"/><Relationship Id="rId5" Type="http://schemas.openxmlformats.org/officeDocument/2006/relationships/image" Target="../media/image34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4" Type="http://schemas.openxmlformats.org/officeDocument/2006/relationships/image" Target="../media/image17.png"/><Relationship Id="rId5" Type="http://schemas.openxmlformats.org/officeDocument/2006/relationships/image" Target="../media/image35.png"/><Relationship Id="rId6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4" Type="http://schemas.openxmlformats.org/officeDocument/2006/relationships/image" Target="../media/image6.emf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152400"/>
            <a:ext cx="9027242" cy="243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034" y="6451286"/>
            <a:ext cx="9027242" cy="24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15" name="Rectangle 1"/>
          <p:cNvSpPr>
            <a:spLocks noChangeArrowheads="1"/>
          </p:cNvSpPr>
          <p:nvPr/>
        </p:nvSpPr>
        <p:spPr bwMode="auto">
          <a:xfrm>
            <a:off x="22869" y="592796"/>
            <a:ext cx="9104312" cy="162982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>
            <a:prstTxWarp prst="textNoShape">
              <a:avLst/>
            </a:prstTxWarp>
          </a:bodyPr>
          <a:lstStyle/>
          <a:p>
            <a:pPr algn="ctr"/>
            <a:r>
              <a:rPr lang="en-US" sz="4400" dirty="0" smtClean="0">
                <a:latin typeface="Times New Roman"/>
                <a:cs typeface="Times New Roman"/>
              </a:rPr>
              <a:t>Classical Waves</a:t>
            </a:r>
          </a:p>
          <a:p>
            <a:pPr algn="ctr"/>
            <a:r>
              <a:rPr lang="en-US" sz="3600" dirty="0" smtClean="0">
                <a:latin typeface="Times New Roman"/>
                <a:cs typeface="Times New Roman"/>
              </a:rPr>
              <a:t>Calculus/Differential Equations Refresher</a:t>
            </a:r>
            <a:endParaRPr lang="en-US" sz="3600" dirty="0" smtClean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graphicFrame>
        <p:nvGraphicFramePr>
          <p:cNvPr id="17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9555715"/>
              </p:ext>
            </p:extLst>
          </p:nvPr>
        </p:nvGraphicFramePr>
        <p:xfrm>
          <a:off x="4298142" y="5278331"/>
          <a:ext cx="69143" cy="1690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1" r:id="rId5" imgW="723960" imgH="361800" progId="">
                  <p:embed/>
                </p:oleObj>
              </mc:Choice>
              <mc:Fallback>
                <p:oleObj r:id="rId5" imgW="723960" imgH="3618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8142" y="5278331"/>
                        <a:ext cx="69143" cy="16901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90591263"/>
              </p:ext>
            </p:extLst>
          </p:nvPr>
        </p:nvGraphicFramePr>
        <p:xfrm>
          <a:off x="5853154" y="5187289"/>
          <a:ext cx="61959" cy="1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162" r:id="rId7" imgW="76320" imgH="181080" progId="">
                  <p:embed/>
                </p:oleObj>
              </mc:Choice>
              <mc:Fallback>
                <p:oleObj r:id="rId7" imgW="76320" imgH="1810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3154" y="5187289"/>
                        <a:ext cx="61959" cy="15145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blipFill dpi="0" rotWithShape="0">
                              <a:blip/>
                              <a:srcRect/>
                              <a:stretch>
                                <a:fillRect/>
                              </a:stretch>
                            </a:blip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86000" y="2602547"/>
            <a:ext cx="4572000" cy="284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940433"/>
      </p:ext>
    </p:extLst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Rearrange according to who the derivative affects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75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3330575" y="3162300"/>
            <a:ext cx="4318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5619750" y="3162300"/>
            <a:ext cx="431800" cy="520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50000"/>
          <a:stretch/>
        </p:blipFill>
        <p:spPr>
          <a:xfrm>
            <a:off x="4403725" y="3171825"/>
            <a:ext cx="431800" cy="5207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5"/>
          <a:srcRect l="50000"/>
          <a:stretch/>
        </p:blipFill>
        <p:spPr>
          <a:xfrm>
            <a:off x="2343150" y="3155950"/>
            <a:ext cx="431800" cy="520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/>
          <a:srcRect r="24176"/>
          <a:stretch/>
        </p:blipFill>
        <p:spPr>
          <a:xfrm>
            <a:off x="2070100" y="4918075"/>
            <a:ext cx="43815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387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Clean up the notation and set equal to a constant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24176"/>
          <a:stretch/>
        </p:blipFill>
        <p:spPr>
          <a:xfrm>
            <a:off x="2070100" y="3044825"/>
            <a:ext cx="4381500" cy="13589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2770" y="2962275"/>
            <a:ext cx="5359400" cy="1371600"/>
          </a:xfrm>
          <a:prstGeom prst="rect">
            <a:avLst/>
          </a:prstGeom>
        </p:spPr>
      </p:pic>
      <p:sp>
        <p:nvSpPr>
          <p:cNvPr id="28" name="Rectangle 27"/>
          <p:cNvSpPr/>
          <p:nvPr/>
        </p:nvSpPr>
        <p:spPr>
          <a:xfrm>
            <a:off x="228600" y="4775478"/>
            <a:ext cx="505073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Really just regular old derivatives</a:t>
            </a:r>
            <a:endParaRPr lang="en-US" sz="2800" dirty="0"/>
          </a:p>
        </p:txBody>
      </p:sp>
      <p:sp>
        <p:nvSpPr>
          <p:cNvPr id="29" name="Rectangle 28"/>
          <p:cNvSpPr/>
          <p:nvPr/>
        </p:nvSpPr>
        <p:spPr>
          <a:xfrm>
            <a:off x="1546225" y="2273518"/>
            <a:ext cx="691727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/>
              <a:buChar char="•"/>
            </a:pPr>
            <a:r>
              <a:rPr lang="en-GB" sz="2000" dirty="0" smtClean="0">
                <a:solidFill>
                  <a:srgbClr val="000000"/>
                </a:solidFill>
                <a:latin typeface="Times New Roman" pitchFamily="18" charset="0"/>
              </a:rPr>
              <a:t>Since they are equal, they must be equal to the same constant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5508625" y="4527312"/>
            <a:ext cx="31598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“Clever” choice for 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the </a:t>
            </a:r>
            <a:r>
              <a:rPr lang="en-GB" dirty="0">
                <a:solidFill>
                  <a:srgbClr val="000000"/>
                </a:solidFill>
                <a:latin typeface="Times New Roman" pitchFamily="18" charset="0"/>
              </a:rPr>
              <a:t>constant</a:t>
            </a:r>
            <a:endParaRPr lang="en-US" dirty="0"/>
          </a:p>
        </p:txBody>
      </p:sp>
      <p:cxnSp>
        <p:nvCxnSpPr>
          <p:cNvPr id="31" name="Straight Arrow Connector 30"/>
          <p:cNvCxnSpPr>
            <a:stCxn id="28" idx="0"/>
          </p:cNvCxnSpPr>
          <p:nvPr/>
        </p:nvCxnSpPr>
        <p:spPr>
          <a:xfrm flipH="1" flipV="1">
            <a:off x="2555875" y="4397891"/>
            <a:ext cx="198091" cy="377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28" idx="0"/>
          </p:cNvCxnSpPr>
          <p:nvPr/>
        </p:nvCxnSpPr>
        <p:spPr>
          <a:xfrm flipV="1">
            <a:off x="2753966" y="4254500"/>
            <a:ext cx="2326034" cy="52097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3270250" y="2673628"/>
            <a:ext cx="16668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4937125" y="2673628"/>
            <a:ext cx="587375" cy="37119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6651625" y="3937000"/>
            <a:ext cx="119420" cy="59031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3719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8" grpId="1"/>
      <p:bldP spid="29" grpId="0"/>
      <p:bldP spid="3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100" y="2952750"/>
            <a:ext cx="53594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4563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r="60187"/>
          <a:stretch/>
        </p:blipFill>
        <p:spPr>
          <a:xfrm>
            <a:off x="2609850" y="2425700"/>
            <a:ext cx="2295525" cy="1371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39813" t="1" r="15859" b="-3009"/>
          <a:stretch/>
        </p:blipFill>
        <p:spPr>
          <a:xfrm>
            <a:off x="2292350" y="4175125"/>
            <a:ext cx="2555876" cy="141287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10125" y="2425700"/>
            <a:ext cx="254000" cy="13716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l="91300" r="4295"/>
          <a:stretch/>
        </p:blipFill>
        <p:spPr>
          <a:xfrm>
            <a:off x="4851400" y="4181475"/>
            <a:ext cx="254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5924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separate into two equations: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And rearrange into standard form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100" y="2768600"/>
            <a:ext cx="3213100" cy="13208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52700" y="4432300"/>
            <a:ext cx="3619500" cy="138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5984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2066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These are just (the same!) standard differential equations with known solutions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Second order linear homogenous diff. eq. with constant coefficients</a:t>
            </a:r>
          </a:p>
        </p:txBody>
      </p:sp>
      <p:sp>
        <p:nvSpPr>
          <p:cNvPr id="2" name="Rectangle 1"/>
          <p:cNvSpPr/>
          <p:nvPr/>
        </p:nvSpPr>
        <p:spPr>
          <a:xfrm>
            <a:off x="848533" y="3705999"/>
            <a:ext cx="1509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In general: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1372408" y="4994106"/>
            <a:ext cx="8685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O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urs: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0475" y="3570764"/>
            <a:ext cx="4368800" cy="660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06675" y="4950946"/>
            <a:ext cx="2679700" cy="596900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56228" y="4932551"/>
            <a:ext cx="179734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w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ith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= -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k</a:t>
            </a:r>
            <a:endParaRPr lang="en-US" sz="2800" i="1" dirty="0"/>
          </a:p>
        </p:txBody>
      </p:sp>
    </p:spTree>
    <p:extLst>
      <p:ext uri="{BB962C8B-B14F-4D97-AF65-F5344CB8AC3E}">
        <p14:creationId xmlns:p14="http://schemas.microsoft.com/office/powerpoint/2010/main" val="74496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We will see this diff. eq. A LOT in the course: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Let’s take the time to solve it right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9475" y="2491264"/>
            <a:ext cx="4368800" cy="6604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011132" y="3338294"/>
            <a:ext cx="79303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Set up and solve the corresponding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characteristic equation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: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2438" y="4823678"/>
            <a:ext cx="871264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It’s just the quadratic equation! Solution is the </a:t>
            </a:r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quadratic formula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!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3325" y="3937000"/>
            <a:ext cx="4076700" cy="762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9475" y="5283200"/>
            <a:ext cx="4610100" cy="157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8576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Case 1: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real, 2 roots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025" y="1164167"/>
            <a:ext cx="2870200" cy="6731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1400" y="3692525"/>
            <a:ext cx="4508500" cy="69850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3935851" y="4913352"/>
            <a:ext cx="133011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c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onstants</a:t>
            </a:r>
            <a:endParaRPr lang="en-US" sz="2400" dirty="0"/>
          </a:p>
        </p:txBody>
      </p:sp>
      <p:sp>
        <p:nvSpPr>
          <p:cNvPr id="13" name="Rectangle 12"/>
          <p:cNvSpPr/>
          <p:nvPr/>
        </p:nvSpPr>
        <p:spPr>
          <a:xfrm>
            <a:off x="5038529" y="2618084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roots</a:t>
            </a:r>
            <a:endParaRPr lang="en-US" sz="2400" dirty="0"/>
          </a:p>
        </p:txBody>
      </p:sp>
      <p:cxnSp>
        <p:nvCxnSpPr>
          <p:cNvPr id="15" name="Straight Arrow Connector 14"/>
          <p:cNvCxnSpPr>
            <a:stCxn id="13" idx="2"/>
          </p:cNvCxnSpPr>
          <p:nvPr/>
        </p:nvCxnSpPr>
        <p:spPr>
          <a:xfrm flipH="1">
            <a:off x="4391629" y="3079749"/>
            <a:ext cx="1047010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3" idx="2"/>
          </p:cNvCxnSpPr>
          <p:nvPr/>
        </p:nvCxnSpPr>
        <p:spPr>
          <a:xfrm>
            <a:off x="5402122" y="3079749"/>
            <a:ext cx="803371" cy="61277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0"/>
          </p:cNvCxnSpPr>
          <p:nvPr/>
        </p:nvCxnSpPr>
        <p:spPr>
          <a:xfrm flipH="1" flipV="1">
            <a:off x="3714750" y="4316373"/>
            <a:ext cx="886157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4597536" y="4316373"/>
            <a:ext cx="825228" cy="59697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454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Case 2: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real, but repeated</a:t>
            </a:r>
          </a:p>
        </p:txBody>
      </p:sp>
      <p:sp>
        <p:nvSpPr>
          <p:cNvPr id="9" name="Rectangle 8"/>
          <p:cNvSpPr/>
          <p:nvPr/>
        </p:nvSpPr>
        <p:spPr>
          <a:xfrm>
            <a:off x="848533" y="3854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54" y="1082675"/>
            <a:ext cx="2921000" cy="7747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600" y="3619500"/>
            <a:ext cx="43688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629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275" y="2771775"/>
            <a:ext cx="5791200" cy="1587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94025" y="5365750"/>
            <a:ext cx="2743200" cy="749300"/>
          </a:xfrm>
          <a:prstGeom prst="rect">
            <a:avLst/>
          </a:prstGeom>
        </p:spPr>
      </p:pic>
      <p:sp>
        <p:nvSpPr>
          <p:cNvPr id="13" name="Right Brace 12"/>
          <p:cNvSpPr/>
          <p:nvPr/>
        </p:nvSpPr>
        <p:spPr>
          <a:xfrm rot="5400000">
            <a:off x="2890043" y="3815557"/>
            <a:ext cx="704850" cy="1087438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ight Brace 13"/>
          <p:cNvSpPr/>
          <p:nvPr/>
        </p:nvSpPr>
        <p:spPr>
          <a:xfrm rot="5400000">
            <a:off x="5382815" y="3068242"/>
            <a:ext cx="704850" cy="2563019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/>
          <p:cNvCxnSpPr>
            <a:stCxn id="13" idx="1"/>
          </p:cNvCxnSpPr>
          <p:nvPr/>
        </p:nvCxnSpPr>
        <p:spPr>
          <a:xfrm>
            <a:off x="3242468" y="4711701"/>
            <a:ext cx="1043782" cy="87629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5286375" y="4711701"/>
            <a:ext cx="450850" cy="76517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513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Introduction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Quantum Mechanics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is the basis of ALL spectroscopies we use in forensic science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QM build on idea that matter has both wave AND particle properties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Most of the math we use in this course is from the language of 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waves</a:t>
            </a:r>
          </a:p>
        </p:txBody>
      </p:sp>
    </p:spTree>
    <p:extLst>
      <p:ext uri="{BB962C8B-B14F-4D97-AF65-F5344CB8AC3E}">
        <p14:creationId xmlns:p14="http://schemas.microsoft.com/office/powerpoint/2010/main" val="3273103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Symbol" charset="2"/>
                <a:cs typeface="Symbol" charset="2"/>
              </a:rPr>
              <a:t>l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 is complex. </a:t>
            </a:r>
            <a:r>
              <a:rPr lang="en-GB" sz="2800" b="1" i="1" u="sng" dirty="0" smtClean="0">
                <a:solidFill>
                  <a:srgbClr val="000000"/>
                </a:solidFill>
                <a:latin typeface="Times New Roman" pitchFamily="18" charset="0"/>
              </a:rPr>
              <a:t>MOST IMPORTANT CASE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967" y="2733675"/>
            <a:ext cx="6108700" cy="10287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8533" y="30292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1400" y="5149850"/>
            <a:ext cx="7048500" cy="8128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969770" y="6052761"/>
            <a:ext cx="2358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b="1" dirty="0" smtClean="0">
                <a:solidFill>
                  <a:srgbClr val="000000"/>
                </a:solidFill>
                <a:latin typeface="Times New Roman" pitchFamily="18" charset="0"/>
              </a:rPr>
              <a:t>Euler’s Formula</a:t>
            </a:r>
            <a:endParaRPr lang="en-US" sz="24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90675" y="3857625"/>
            <a:ext cx="5867400" cy="1041400"/>
          </a:xfrm>
          <a:prstGeom prst="rect">
            <a:avLst/>
          </a:prstGeom>
        </p:spPr>
      </p:pic>
      <p:cxnSp>
        <p:nvCxnSpPr>
          <p:cNvPr id="18" name="Straight Arrow Connector 17"/>
          <p:cNvCxnSpPr/>
          <p:nvPr/>
        </p:nvCxnSpPr>
        <p:spPr>
          <a:xfrm flipV="1">
            <a:off x="2540000" y="4619625"/>
            <a:ext cx="1651000" cy="53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540000" y="4619625"/>
            <a:ext cx="3788409" cy="5302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6496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Case 3: The </a:t>
            </a:r>
            <a:r>
              <a:rPr lang="en-GB" sz="3200" b="1" dirty="0" smtClean="0">
                <a:solidFill>
                  <a:srgbClr val="000000"/>
                </a:solidFill>
                <a:latin typeface="Times New Roman" pitchFamily="18" charset="0"/>
              </a:rPr>
              <a:t>discriminant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Using Euler’s Formula and rearranging:</a:t>
            </a:r>
            <a:endParaRPr lang="en-GB" sz="2800" b="1" i="1" u="sng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7450" y="1076325"/>
            <a:ext cx="2895600" cy="73660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48533" y="3235583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30213" y="3092708"/>
            <a:ext cx="6667500" cy="825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08502" y="4456668"/>
            <a:ext cx="1663700" cy="33020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381625" y="3697248"/>
            <a:ext cx="626877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6286500" y="3697248"/>
            <a:ext cx="1606550" cy="7594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-7407" y="4456668"/>
            <a:ext cx="595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In physics, </a:t>
            </a:r>
            <a:r>
              <a:rPr lang="en-US" i="1" dirty="0" smtClean="0">
                <a:latin typeface="Symbol" charset="2"/>
                <a:cs typeface="Symbol" charset="2"/>
              </a:rPr>
              <a:t>b</a:t>
            </a:r>
            <a:r>
              <a:rPr lang="en-US" dirty="0" smtClean="0">
                <a:latin typeface="Times New Roman"/>
                <a:cs typeface="Times New Roman"/>
              </a:rPr>
              <a:t> is the “</a:t>
            </a:r>
            <a:r>
              <a:rPr lang="en-US" b="1" u="sng" dirty="0" smtClean="0">
                <a:latin typeface="Times New Roman"/>
                <a:cs typeface="Times New Roman"/>
              </a:rPr>
              <a:t>angular frequency</a:t>
            </a:r>
            <a:r>
              <a:rPr lang="en-US" dirty="0" smtClean="0">
                <a:latin typeface="Times New Roman"/>
                <a:cs typeface="Times New Roman"/>
              </a:rPr>
              <a:t>” and usually denoted: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572762" y="5171043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Times New Roman"/>
                <a:cs typeface="Times New Roman"/>
              </a:rPr>
              <a:t>“</a:t>
            </a:r>
            <a:r>
              <a:rPr lang="en-US" b="1" u="sng" dirty="0" smtClean="0">
                <a:latin typeface="Times New Roman"/>
                <a:cs typeface="Times New Roman"/>
              </a:rPr>
              <a:t>linear frequency</a:t>
            </a:r>
            <a:r>
              <a:rPr lang="en-US" dirty="0" smtClean="0">
                <a:latin typeface="Times New Roman"/>
                <a:cs typeface="Times New Roman"/>
              </a:rPr>
              <a:t>”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5908462" y="4365625"/>
            <a:ext cx="1984587" cy="508001"/>
          </a:xfrm>
          <a:prstGeom prst="rect">
            <a:avLst/>
          </a:prstGeom>
          <a:noFill/>
          <a:ln w="38100" cmpd="sng">
            <a:solidFill>
              <a:srgbClr val="008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7493000" y="4841876"/>
            <a:ext cx="0" cy="3450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70879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2" grpId="0"/>
      <p:bldP spid="16" grpId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Back to where we were:</a:t>
            </a:r>
            <a:endParaRPr lang="en-GB" sz="3200" b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269" y="1141889"/>
            <a:ext cx="4368800" cy="6604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7600" y="1927225"/>
            <a:ext cx="3213100" cy="1320800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607469" y="1966585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1,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b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0,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 c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 = -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k</a:t>
            </a:r>
            <a:endParaRPr lang="en-GB" sz="2800" b="1" i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07469" y="2562830"/>
            <a:ext cx="39867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(0) = 0, </a:t>
            </a:r>
            <a:r>
              <a:rPr lang="en-GB" sz="2800" i="1" dirty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</a:t>
            </a:r>
            <a:r>
              <a:rPr lang="en-GB" sz="2800" dirty="0">
                <a:solidFill>
                  <a:srgbClr val="000000"/>
                </a:solidFill>
                <a:latin typeface="Times New Roman"/>
                <a:cs typeface="Times New Roman"/>
              </a:rPr>
              <a:t>= 0</a:t>
            </a:r>
            <a:endParaRPr lang="en-GB" sz="2800" b="1" u="sng" dirty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725" y="3438525"/>
            <a:ext cx="2197100" cy="8128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11186" y="450910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If k &gt; 0 or k = 0 (case 1 or 2) then 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(</a:t>
            </a:r>
            <a:r>
              <a:rPr lang="en-GB" sz="2800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x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) = 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04836" y="5201255"/>
            <a:ext cx="73580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Therefore </a:t>
            </a:r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k must be &lt; 0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050838" y="5886708"/>
            <a:ext cx="13134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Solution:</a:t>
            </a:r>
            <a:endParaRPr lang="en-US" sz="2400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27400" y="5832733"/>
            <a:ext cx="5667375" cy="605586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5784850" y="6338332"/>
            <a:ext cx="13719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/>
                <a:cs typeface="Times New Roman"/>
              </a:rPr>
              <a:t>Waves!!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647077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4" grpId="0"/>
      <p:bldP spid="16" grpId="0"/>
      <p:bldP spid="17" grpId="0"/>
      <p:bldP spid="1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Or </a:t>
            </a:r>
            <a:r>
              <a:rPr lang="en-GB" sz="3200" i="1" u="sng" dirty="0" smtClean="0">
                <a:solidFill>
                  <a:srgbClr val="000000"/>
                </a:solidFill>
                <a:latin typeface="Times New Roman" pitchFamily="18" charset="0"/>
              </a:rPr>
              <a:t>we could do this whole lecture in one 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line of </a:t>
            </a:r>
            <a:r>
              <a:rPr lang="en-GB" sz="3200" dirty="0" err="1" smtClean="0">
                <a:solidFill>
                  <a:srgbClr val="000000"/>
                </a:solidFill>
                <a:latin typeface="Times New Roman" pitchFamily="18" charset="0"/>
              </a:rPr>
              <a:t>Mathematica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or Maple </a:t>
            </a:r>
            <a:endParaRPr lang="en-GB" sz="2800" b="1" i="1" u="sng" dirty="0" smtClean="0">
              <a:solidFill>
                <a:srgbClr val="000000"/>
              </a:solidFill>
              <a:latin typeface="Times New Roman"/>
              <a:cs typeface="Times New Roman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55925"/>
            <a:ext cx="8686800" cy="1706767"/>
          </a:xfrm>
          <a:prstGeom prst="rect">
            <a:avLst/>
          </a:prstGeom>
        </p:spPr>
      </p:pic>
      <p:sp>
        <p:nvSpPr>
          <p:cNvPr id="7" name="Smiley Face 6"/>
          <p:cNvSpPr/>
          <p:nvPr/>
        </p:nvSpPr>
        <p:spPr>
          <a:xfrm>
            <a:off x="4476750" y="1778000"/>
            <a:ext cx="635000" cy="555625"/>
          </a:xfrm>
          <a:prstGeom prst="smileyFac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950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x, t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) = Amplitude of the wave at position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 and time </a:t>
            </a:r>
            <a:r>
              <a:rPr lang="en-GB" sz="32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106" y="4273086"/>
            <a:ext cx="8412694" cy="190523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6" y="2317750"/>
            <a:ext cx="8202612" cy="1809750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 flipH="1" flipV="1">
            <a:off x="3524250" y="25241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573462" y="4518025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 flipV="1">
            <a:off x="3559175" y="5003800"/>
            <a:ext cx="523875" cy="4445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559175" y="25241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3552825" y="4518025"/>
            <a:ext cx="0" cy="10318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3431963" y="342900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4017962" y="2783959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 flipH="1">
            <a:off x="730250" y="2524125"/>
            <a:ext cx="2794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3400213" y="5454650"/>
            <a:ext cx="955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=1.15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4055551" y="475563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4029640" y="5206484"/>
            <a:ext cx="860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1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,t</a:t>
            </a:r>
            <a:r>
              <a:rPr lang="en-GB" i="1" baseline="-25000" dirty="0" smtClean="0">
                <a:solidFill>
                  <a:srgbClr val="000000"/>
                </a:solidFill>
                <a:latin typeface="Times New Roman" pitchFamily="18" charset="0"/>
              </a:rPr>
              <a:t>2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8323807" y="3492500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317457" y="5502275"/>
            <a:ext cx="3058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x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123314" y="214312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132839" y="4105275"/>
            <a:ext cx="3187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18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9" grpId="0"/>
      <p:bldP spid="20" grpId="0"/>
      <p:bldP spid="2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Waves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06044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Boundary conditions: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(0,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l</a:t>
            </a:r>
            <a:r>
              <a:rPr lang="en-GB" sz="2800" dirty="0" err="1" smtClean="0">
                <a:solidFill>
                  <a:srgbClr val="000000"/>
                </a:solidFill>
                <a:latin typeface="Times New Roman" pitchFamily="18" charset="0"/>
              </a:rPr>
              <a:t>,</a:t>
            </a:r>
            <a:r>
              <a:rPr lang="en-GB" sz="2800" i="1" dirty="0" err="1">
                <a:solidFill>
                  <a:srgbClr val="000000"/>
                </a:solidFill>
                <a:latin typeface="Times New Roman" pitchFamily="18" charset="0"/>
              </a:rPr>
              <a:t>t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) </a:t>
            </a:r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= 0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endParaRPr lang="en-GB" sz="28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38" y="2952750"/>
            <a:ext cx="8202612" cy="3860568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8120212" y="5624320"/>
            <a:ext cx="754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-axis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48237" y="2672834"/>
            <a:ext cx="10366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i="1" dirty="0">
                <a:solidFill>
                  <a:srgbClr val="000000"/>
                </a:solidFill>
                <a:latin typeface="Times New Roman" pitchFamily="18" charset="0"/>
              </a:rPr>
              <a:t>u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(</a:t>
            </a:r>
            <a:r>
              <a:rPr lang="en-GB" i="1" dirty="0" smtClean="0">
                <a:solidFill>
                  <a:srgbClr val="000000"/>
                </a:solidFill>
                <a:latin typeface="Times New Roman" pitchFamily="18" charset="0"/>
              </a:rPr>
              <a:t>x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)-axis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2576902" y="1868388"/>
            <a:ext cx="64877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Means: </a:t>
            </a:r>
            <a:r>
              <a:rPr lang="en-GB" sz="2800" i="1" u="sng" dirty="0" smtClean="0">
                <a:solidFill>
                  <a:srgbClr val="000000"/>
                </a:solidFill>
                <a:latin typeface="Times New Roman" pitchFamily="18" charset="0"/>
              </a:rPr>
              <a:t>The wave is tied down at both ends!</a:t>
            </a:r>
            <a:r>
              <a:rPr lang="en-GB" dirty="0" smtClean="0">
                <a:solidFill>
                  <a:srgbClr val="000000"/>
                </a:solidFill>
                <a:latin typeface="Times New Roman" pitchFamily="18" charset="0"/>
              </a:rPr>
              <a:t>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8222042" y="3767554"/>
            <a:ext cx="9033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 = l</a:t>
            </a:r>
            <a:endParaRPr lang="en-US" sz="2800" dirty="0"/>
          </a:p>
        </p:txBody>
      </p:sp>
      <p:cxnSp>
        <p:nvCxnSpPr>
          <p:cNvPr id="11" name="Straight Arrow Connector 10"/>
          <p:cNvCxnSpPr>
            <a:stCxn id="9" idx="2"/>
          </p:cNvCxnSpPr>
          <p:nvPr/>
        </p:nvCxnSpPr>
        <p:spPr>
          <a:xfrm flipH="1">
            <a:off x="8397875" y="4290774"/>
            <a:ext cx="275840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944942" y="3798133"/>
            <a:ext cx="97159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x = 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0</a:t>
            </a:r>
            <a:endParaRPr lang="en-US" sz="2800" dirty="0"/>
          </a:p>
        </p:txBody>
      </p:sp>
      <p:cxnSp>
        <p:nvCxnSpPr>
          <p:cNvPr id="14" name="Straight Arrow Connector 13"/>
          <p:cNvCxnSpPr>
            <a:stCxn id="13" idx="2"/>
          </p:cNvCxnSpPr>
          <p:nvPr/>
        </p:nvCxnSpPr>
        <p:spPr>
          <a:xfrm flipH="1">
            <a:off x="809625" y="4321353"/>
            <a:ext cx="621116" cy="12178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25541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4959119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It is known that a “classical” wave is governed by the equation: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51343" y="2570718"/>
            <a:ext cx="29869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000000"/>
                </a:solidFill>
                <a:latin typeface="Times New Roman" pitchFamily="18" charset="0"/>
              </a:rPr>
              <a:t>p</a:t>
            </a:r>
            <a:r>
              <a:rPr lang="en-GB" sz="2800" b="1" dirty="0" smtClean="0">
                <a:solidFill>
                  <a:srgbClr val="000000"/>
                </a:solidFill>
                <a:latin typeface="Times New Roman" pitchFamily="18" charset="0"/>
              </a:rPr>
              <a:t>artial derivatives</a:t>
            </a:r>
            <a:endParaRPr lang="en-US" sz="2800" b="1" dirty="0"/>
          </a:p>
        </p:txBody>
      </p:sp>
      <p:sp>
        <p:nvSpPr>
          <p:cNvPr id="14" name="Rectangle 13"/>
          <p:cNvSpPr/>
          <p:nvPr/>
        </p:nvSpPr>
        <p:spPr>
          <a:xfrm>
            <a:off x="4365625" y="5675014"/>
            <a:ext cx="39733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dirty="0">
                <a:solidFill>
                  <a:srgbClr val="000000"/>
                </a:solidFill>
                <a:latin typeface="Times New Roman" pitchFamily="18" charset="0"/>
              </a:rPr>
              <a:t>s</a:t>
            </a: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quared speed of the wave</a:t>
            </a:r>
            <a:endParaRPr lang="en-US" sz="28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0" y="3384550"/>
            <a:ext cx="3429000" cy="142240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>
            <a:off x="1644813" y="3093938"/>
            <a:ext cx="1355562" cy="12716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 flipV="1">
            <a:off x="4810125" y="4659213"/>
            <a:ext cx="955838" cy="115083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566811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8288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Solving this partial differential equation is easier than you think! (Will be a theme of the course…)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Separate variables:</a:t>
            </a:r>
            <a:endParaRPr lang="en-GB" sz="2400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3270250"/>
            <a:ext cx="4076700" cy="762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209800" y="4340313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unction of position</a:t>
            </a:r>
            <a:endParaRPr lang="en-US" sz="2400" dirty="0"/>
          </a:p>
        </p:txBody>
      </p:sp>
      <p:sp>
        <p:nvSpPr>
          <p:cNvPr id="9" name="Rectangle 8"/>
          <p:cNvSpPr/>
          <p:nvPr/>
        </p:nvSpPr>
        <p:spPr>
          <a:xfrm>
            <a:off x="5605874" y="4308732"/>
            <a:ext cx="26124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400" dirty="0">
                <a:solidFill>
                  <a:srgbClr val="000000"/>
                </a:solidFill>
                <a:latin typeface="Times New Roman" pitchFamily="18" charset="0"/>
              </a:rPr>
              <a:t>f</a:t>
            </a:r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unction of position</a:t>
            </a:r>
            <a:endParaRPr lang="en-US" sz="2400" dirty="0"/>
          </a:p>
        </p:txBody>
      </p:sp>
      <p:cxnSp>
        <p:nvCxnSpPr>
          <p:cNvPr id="10" name="Straight Arrow Connector 9"/>
          <p:cNvCxnSpPr>
            <a:stCxn id="6" idx="0"/>
          </p:cNvCxnSpPr>
          <p:nvPr/>
        </p:nvCxnSpPr>
        <p:spPr>
          <a:xfrm flipV="1">
            <a:off x="3516032" y="3841750"/>
            <a:ext cx="913093" cy="49856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stCxn id="9" idx="0"/>
          </p:cNvCxnSpPr>
          <p:nvPr/>
        </p:nvCxnSpPr>
        <p:spPr>
          <a:xfrm flipH="1" flipV="1">
            <a:off x="6159500" y="3841750"/>
            <a:ext cx="752606" cy="4669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1045001" y="5268872"/>
            <a:ext cx="72400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400" dirty="0" smtClean="0">
                <a:solidFill>
                  <a:srgbClr val="000000"/>
                </a:solidFill>
                <a:latin typeface="Times New Roman" pitchFamily="18" charset="0"/>
              </a:rPr>
              <a:t>This assumes that position and time are independent and do not influence each other (a reasonable assumption)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40804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87630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825" y="3013075"/>
            <a:ext cx="2247900" cy="14097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3250" y="3228975"/>
            <a:ext cx="342900" cy="381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925" y="3238500"/>
            <a:ext cx="3429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7502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Substitute 		   for </a:t>
            </a:r>
            <a:r>
              <a:rPr lang="en-GB" sz="2800" i="1" dirty="0" smtClean="0">
                <a:solidFill>
                  <a:srgbClr val="000000"/>
                </a:solidFill>
                <a:latin typeface="Times New Roman" pitchFamily="18" charset="0"/>
              </a:rPr>
              <a:t>u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6825" y="3013075"/>
            <a:ext cx="2247900" cy="14097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1525" y="3155950"/>
            <a:ext cx="1854200" cy="6731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2475" y="3117850"/>
            <a:ext cx="1854200" cy="6731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28900" y="1698625"/>
            <a:ext cx="1854200" cy="67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2102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4188" y="76200"/>
            <a:ext cx="8202612" cy="2397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5468" y="84667"/>
            <a:ext cx="8991601" cy="1127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 anchor="ctr"/>
          <a:lstStyle/>
          <a:p>
            <a:pPr algn="ctr"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sz="4000" dirty="0" smtClean="0">
                <a:solidFill>
                  <a:srgbClr val="000000"/>
                </a:solidFill>
                <a:latin typeface="Times New Roman" pitchFamily="18" charset="0"/>
              </a:rPr>
              <a:t>Classical Wave Equation</a:t>
            </a:r>
            <a:endParaRPr lang="en-GB" sz="40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1219199"/>
            <a:ext cx="8686800" cy="143192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0" tIns="0" rIns="0" bIns="0"/>
          <a:lstStyle/>
          <a:p>
            <a:pPr marL="430213" indent="-323850">
              <a:lnSpc>
                <a:spcPct val="100000"/>
              </a:lnSpc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3200" dirty="0" smtClean="0">
                <a:solidFill>
                  <a:srgbClr val="000000"/>
                </a:solidFill>
                <a:latin typeface="Times New Roman" pitchFamily="18" charset="0"/>
              </a:rPr>
              <a:t>Now let’s just plug and chug:</a:t>
            </a:r>
          </a:p>
          <a:p>
            <a:pPr marL="887413" lvl="1" indent="-323850">
              <a:spcBef>
                <a:spcPts val="800"/>
              </a:spcBef>
              <a:buFont typeface="Times New Roman" pitchFamily="18" charset="0"/>
              <a:buChar char="•"/>
              <a:tabLst>
                <a:tab pos="430213" algn="l"/>
                <a:tab pos="1344613" algn="l"/>
                <a:tab pos="2259013" algn="l"/>
                <a:tab pos="3173413" algn="l"/>
                <a:tab pos="4087813" algn="l"/>
                <a:tab pos="5002213" algn="l"/>
                <a:tab pos="5916613" algn="l"/>
                <a:tab pos="6831013" algn="l"/>
                <a:tab pos="7745413" algn="l"/>
                <a:tab pos="8659813" algn="l"/>
                <a:tab pos="9574213" algn="l"/>
                <a:tab pos="10488613" algn="l"/>
              </a:tabLst>
            </a:pPr>
            <a:r>
              <a:rPr lang="en-GB" sz="2800" dirty="0" smtClean="0">
                <a:solidFill>
                  <a:srgbClr val="000000"/>
                </a:solidFill>
                <a:latin typeface="Times New Roman" pitchFamily="18" charset="0"/>
              </a:rPr>
              <a:t>Make a bit easier to look at</a:t>
            </a:r>
            <a:endParaRPr lang="en-GB" sz="2800" i="1" dirty="0" smtClean="0">
              <a:solidFill>
                <a:srgbClr val="000000"/>
              </a:solidFill>
              <a:latin typeface="Times New Roman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900" y="3117850"/>
            <a:ext cx="1117600" cy="1384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4950" y="3013075"/>
            <a:ext cx="2247900" cy="14097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6450" y="3162300"/>
            <a:ext cx="863600" cy="5207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61075" y="3162300"/>
            <a:ext cx="863600" cy="52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960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3289</TotalTime>
  <Words>620</Words>
  <Application>Microsoft Macintosh PowerPoint</Application>
  <PresentationFormat>On-screen Show (4:3)</PresentationFormat>
  <Paragraphs>107</Paragraphs>
  <Slides>23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John Jay College of Criminal Justice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Nicholas Petraco</dc:creator>
  <cp:lastModifiedBy>npetraco</cp:lastModifiedBy>
  <cp:revision>100</cp:revision>
  <dcterms:created xsi:type="dcterms:W3CDTF">2011-09-22T13:36:22Z</dcterms:created>
  <dcterms:modified xsi:type="dcterms:W3CDTF">2015-08-31T21:18:37Z</dcterms:modified>
</cp:coreProperties>
</file>