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78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3" r:id="rId25"/>
    <p:sldId id="304" r:id="rId26"/>
    <p:sldId id="302" r:id="rId27"/>
    <p:sldId id="30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5"/>
    <p:restoredTop sz="95527" autoAdjust="0"/>
  </p:normalViewPr>
  <p:slideViewPr>
    <p:cSldViewPr snapToGrid="0" snapToObjects="1">
      <p:cViewPr varScale="1">
        <p:scale>
          <a:sx n="110" d="100"/>
          <a:sy n="110" d="100"/>
        </p:scale>
        <p:origin x="4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emf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image" Target="../media/image40.png"/><Relationship Id="rId7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24354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Particle In A Box</a:t>
            </a:r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6320" imgH="181080" progId="">
                  <p:embed/>
                </p:oleObj>
              </mc:Choice>
              <mc:Fallback>
                <p:oleObj r:id="rId4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fat-cat-in-a-box2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55" y="1730491"/>
            <a:ext cx="6535720" cy="42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24592" y="1294523"/>
            <a:ext cx="1569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410" y="1200947"/>
            <a:ext cx="2895600" cy="7747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090380" y="2128674"/>
            <a:ext cx="55269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Use normalization condition to get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B = 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410" y="2590339"/>
            <a:ext cx="3546990" cy="1396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8696" y="2590339"/>
            <a:ext cx="2933700" cy="1028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3042" y="4000706"/>
            <a:ext cx="2794000" cy="990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3042" y="5071514"/>
            <a:ext cx="2781300" cy="1612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/>
          <a:srcRect l="72704"/>
          <a:stretch/>
        </p:blipFill>
        <p:spPr>
          <a:xfrm>
            <a:off x="5538538" y="4847127"/>
            <a:ext cx="1060785" cy="1828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2E0F0C-A895-A1AA-6A3F-748912B42F2D}"/>
              </a:ext>
            </a:extLst>
          </p:cNvPr>
          <p:cNvSpPr txBox="1"/>
          <p:nvPr/>
        </p:nvSpPr>
        <p:spPr>
          <a:xfrm>
            <a:off x="6068930" y="6199915"/>
            <a:ext cx="287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PIAB normalization constant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BABBBD68-E07A-F3B8-A8E5-05CFA580DA2A}"/>
              </a:ext>
            </a:extLst>
          </p:cNvPr>
          <p:cNvSpPr/>
          <p:nvPr/>
        </p:nvSpPr>
        <p:spPr>
          <a:xfrm rot="16200000">
            <a:off x="6058996" y="5598090"/>
            <a:ext cx="331554" cy="872095"/>
          </a:xfrm>
          <a:prstGeom prst="leftBrace">
            <a:avLst>
              <a:gd name="adj1" fmla="val 8333"/>
              <a:gd name="adj2" fmla="val 8318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4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7036" y="1374731"/>
            <a:ext cx="34193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Solution for 1D P.I.A.B.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567" y="1042984"/>
            <a:ext cx="3403600" cy="10795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006606" y="1396182"/>
            <a:ext cx="1684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{1,2,3,…}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871" y="2202692"/>
            <a:ext cx="2197100" cy="914400"/>
          </a:xfrm>
          <a:prstGeom prst="rect">
            <a:avLst/>
          </a:prstGeom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03718" y="3212775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Quantum number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labe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l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state</a:t>
            </a:r>
            <a:endParaRPr lang="en-GB" sz="2800" i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1, lowest quantum number called the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ground state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404" y="4318000"/>
            <a:ext cx="8393837" cy="1871579"/>
          </a:xfrm>
          <a:prstGeom prst="rect">
            <a:avLst/>
          </a:prstGeom>
        </p:spPr>
      </p:pic>
      <p:sp>
        <p:nvSpPr>
          <p:cNvPr id="22" name="Smiley Face 21"/>
          <p:cNvSpPr/>
          <p:nvPr/>
        </p:nvSpPr>
        <p:spPr>
          <a:xfrm>
            <a:off x="3984625" y="5616059"/>
            <a:ext cx="914400" cy="9144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8CD383-6D87-D5B9-AAA3-8C1096AE1CCF}"/>
              </a:ext>
            </a:extLst>
          </p:cNvPr>
          <p:cNvSpPr/>
          <p:nvPr/>
        </p:nvSpPr>
        <p:spPr>
          <a:xfrm>
            <a:off x="3521636" y="1040625"/>
            <a:ext cx="5043629" cy="10795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DBA253-124A-556E-4681-4C62517271D4}"/>
              </a:ext>
            </a:extLst>
          </p:cNvPr>
          <p:cNvSpPr/>
          <p:nvPr/>
        </p:nvSpPr>
        <p:spPr>
          <a:xfrm>
            <a:off x="3836914" y="2178000"/>
            <a:ext cx="2079758" cy="9144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826E8-9F68-E607-05FC-9D3CE402A0D3}"/>
              </a:ext>
            </a:extLst>
          </p:cNvPr>
          <p:cNvSpPr txBox="1"/>
          <p:nvPr/>
        </p:nvSpPr>
        <p:spPr>
          <a:xfrm>
            <a:off x="6795167" y="2314754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PIAB eigenfunctions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F1663-32DC-4EDA-C042-73FD3DAA305E}"/>
              </a:ext>
            </a:extLst>
          </p:cNvPr>
          <p:cNvSpPr txBox="1"/>
          <p:nvPr/>
        </p:nvSpPr>
        <p:spPr>
          <a:xfrm>
            <a:off x="6692386" y="2936673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PIAB eigenvalues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179367-0E9B-E24F-F9C2-F63B618B2490}"/>
              </a:ext>
            </a:extLst>
          </p:cNvPr>
          <p:cNvCxnSpPr/>
          <p:nvPr/>
        </p:nvCxnSpPr>
        <p:spPr>
          <a:xfrm flipV="1">
            <a:off x="7714086" y="2166425"/>
            <a:ext cx="0" cy="194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2C4C03-618C-EEAD-2831-837C30D864F0}"/>
              </a:ext>
            </a:extLst>
          </p:cNvPr>
          <p:cNvCxnSpPr>
            <a:cxnSpLocks/>
          </p:cNvCxnSpPr>
          <p:nvPr/>
        </p:nvCxnSpPr>
        <p:spPr>
          <a:xfrm flipH="1" flipV="1">
            <a:off x="5991095" y="2745849"/>
            <a:ext cx="736016" cy="363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52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4028 0.00046 C 0.1724 0.00116 0.46615 0.00046 0.39341 0.00046 C 0.32066 0.00046 -0.39583 0.00046 -0.396 0.00046 C -0.39635 0.00046 0.39028 1.85185E-6 0.3915 0.00046 C 0.39237 0.00116 -0.39166 0.00347 -0.39027 0.00347 C -0.38906 0.00347 0.39966 0.00116 0.39896 0.00046 C 0.39844 1.85185E-6 -0.39375 0.00046 -0.39409 0.00046 C -0.39479 0.00046 0.39462 1.85185E-6 0.39514 0.00046 C 0.39549 0.00116 -0.3927 0.00347 -0.39236 0.00347 C -0.39166 0.00347 0.40018 0.00139 0.39896 0.00046 C 0.39775 -0.00023 -0.33975 -0.00185 -0.39982 -0.00232 C -0.45972 -0.00278 -0.09201 1.85185E-6 0.04028 0.00046 Z " pathEditMode="relative" rAng="0" ptsTypes="aaaaaaaaaaaa"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3" grpId="0" animBg="1"/>
      <p:bldP spid="6" grpId="0" animBg="1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03718" y="1127302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Quantum number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 label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state</a:t>
            </a:r>
            <a:endParaRPr lang="en-GB" sz="2800" i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1, lowest quantum number called the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ground state</a:t>
            </a:r>
          </a:p>
        </p:txBody>
      </p:sp>
      <p:sp>
        <p:nvSpPr>
          <p:cNvPr id="22" name="Smiley Face 21"/>
          <p:cNvSpPr/>
          <p:nvPr/>
        </p:nvSpPr>
        <p:spPr>
          <a:xfrm>
            <a:off x="3984625" y="3530586"/>
            <a:ext cx="914400" cy="9144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042" b="57143"/>
          <a:stretch/>
        </p:blipFill>
        <p:spPr>
          <a:xfrm>
            <a:off x="5583216" y="2052053"/>
            <a:ext cx="3121025" cy="7050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63" y="4324670"/>
            <a:ext cx="8393837" cy="2058737"/>
          </a:xfrm>
          <a:prstGeom prst="rect">
            <a:avLst/>
          </a:prstGeom>
        </p:spPr>
      </p:pic>
      <p:sp>
        <p:nvSpPr>
          <p:cNvPr id="17" name="Smiley Face 16"/>
          <p:cNvSpPr/>
          <p:nvPr/>
        </p:nvSpPr>
        <p:spPr>
          <a:xfrm>
            <a:off x="3976600" y="5819263"/>
            <a:ext cx="914400" cy="9144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57000" y="4377703"/>
            <a:ext cx="259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Symbol" charset="2"/>
                <a:cs typeface="Symbol" charset="2"/>
              </a:rPr>
              <a:t>y</a:t>
            </a:r>
            <a:r>
              <a:rPr lang="en-US" baseline="30000" dirty="0"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 = probability density for the ground state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166" y="2182315"/>
            <a:ext cx="1881100" cy="6576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612" y="2232527"/>
            <a:ext cx="8393837" cy="187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8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4028 0.00046 C 0.1724 0.00116 0.46615 0.00046 0.39341 0.00046 C 0.32066 0.00046 -0.39583 0.00046 -0.396 0.00046 C -0.39635 0.00046 0.39028 1.85185E-6 0.3915 0.00046 C 0.39237 0.00116 -0.39166 0.00347 -0.39027 0.00347 C -0.38906 0.00347 0.39966 0.00116 0.39896 0.00046 C 0.39844 1.85185E-6 -0.39375 0.00046 -0.39409 0.00046 C -0.39479 0.00046 0.39462 1.85185E-6 0.39514 0.00046 C 0.39549 0.00116 -0.3927 0.00347 -0.39236 0.00347 C -0.39166 0.00347 0.40018 0.00139 0.39896 0.00046 C 0.39775 -0.00023 -0.33975 -0.00185 -0.39982 -0.00232 C -0.45972 -0.00278 -0.09201 1.85185E-6 0.04028 0.00046 Z " pathEditMode="relative" rAng="0" ptsTypes="aaaaaaaaaaaa"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03718" y="1127302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Quantum number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 label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state</a:t>
            </a:r>
            <a:endParaRPr lang="en-GB" sz="2800" i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2,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first excited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state</a:t>
            </a:r>
          </a:p>
        </p:txBody>
      </p:sp>
      <p:sp>
        <p:nvSpPr>
          <p:cNvPr id="17" name="Smiley Face 16"/>
          <p:cNvSpPr/>
          <p:nvPr/>
        </p:nvSpPr>
        <p:spPr>
          <a:xfrm>
            <a:off x="2253918" y="5729703"/>
            <a:ext cx="914400" cy="914400"/>
          </a:xfrm>
          <a:prstGeom prst="smileyFac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3844" y="4230655"/>
            <a:ext cx="259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Symbol" charset="2"/>
                <a:cs typeface="Symbol" charset="2"/>
              </a:rPr>
              <a:t>y</a:t>
            </a:r>
            <a:r>
              <a:rPr lang="en-US" baseline="30000" dirty="0"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 = probability density for the first excited state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83" y="2006600"/>
            <a:ext cx="8154737" cy="2017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422" y="1956766"/>
            <a:ext cx="3221792" cy="8319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911" y="3209304"/>
            <a:ext cx="1872247" cy="7267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419" y="4056871"/>
            <a:ext cx="8141369" cy="2293139"/>
          </a:xfrm>
          <a:prstGeom prst="rect">
            <a:avLst/>
          </a:prstGeom>
        </p:spPr>
      </p:pic>
      <p:sp>
        <p:nvSpPr>
          <p:cNvPr id="19" name="Smiley Face 18"/>
          <p:cNvSpPr/>
          <p:nvPr/>
        </p:nvSpPr>
        <p:spPr>
          <a:xfrm>
            <a:off x="5855371" y="5702967"/>
            <a:ext cx="914400" cy="914400"/>
          </a:xfrm>
          <a:prstGeom prst="smileyFac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9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3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111E-6 C 0.00018 -0.00023 0.19584 -0.00023 0.16667 1.11111E-6 C 0.1375 0.00023 -0.17517 0.00208 -0.17534 0.00208 C -0.17552 0.00208 0.16441 1.11111E-6 0.16528 1.11111E-6 C 0.16615 1.11111E-6 -0.16979 0.00185 -0.16962 0.00208 C -0.16944 0.00231 0.16736 0.00208 0.16667 0.00208 C 0.16597 0.00208 -0.17378 0.00231 -0.17396 0.00208 C -0.17413 0.00185 0.16545 1.11111E-6 0.16528 1.11111E-6 C 0.16511 1.11111E-6 -0.17534 0.00231 -0.17534 0.00208 C -0.17534 0.00185 0.13577 0.00278 0.16528 0.00208 C 0.19479 0.00139 -0.00017 0.00023 -4.72222E-6 1.11111E-6 Z " pathEditMode="relative" ptsTypes="aaaaaaaaaaa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111E-6 C 0.00018 -0.00023 0.19584 -0.00023 0.16667 1.11111E-6 C 0.1375 0.00023 -0.17517 0.00208 -0.17534 0.00208 C -0.17552 0.00208 0.16441 1.11111E-6 0.16528 1.11111E-6 C 0.16615 1.11111E-6 -0.16979 0.00185 -0.16962 0.00208 C -0.16944 0.00231 0.16736 0.00208 0.16667 0.00208 C 0.16597 0.00208 -0.17378 0.00231 -0.17396 0.00208 C -0.17413 0.00185 0.16545 1.11111E-6 0.16528 1.11111E-6 C 0.16511 1.11111E-6 -0.17534 0.00231 -0.17534 0.00208 C -0.17534 0.00185 0.13577 0.00278 0.16528 0.00208 C 0.19479 0.00139 -0.00017 0.00023 -4.72222E-6 1.11111E-6 Z " pathEditMode="relative" ptsTypes="aaaaaaaaaa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0" grpId="0"/>
      <p:bldP spid="19" grpId="0" animBg="1"/>
      <p:bldP spid="1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03718" y="1127302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closer look at this probability density</a:t>
            </a:r>
            <a:endParaRPr lang="en-GB" sz="2800" i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2,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first excited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state</a:t>
            </a:r>
          </a:p>
        </p:txBody>
      </p:sp>
      <p:sp>
        <p:nvSpPr>
          <p:cNvPr id="17" name="Smiley Face 16"/>
          <p:cNvSpPr/>
          <p:nvPr/>
        </p:nvSpPr>
        <p:spPr>
          <a:xfrm>
            <a:off x="2253918" y="5717197"/>
            <a:ext cx="914400" cy="914400"/>
          </a:xfrm>
          <a:prstGeom prst="smileyFac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19" y="2874211"/>
            <a:ext cx="8141369" cy="3582728"/>
          </a:xfrm>
          <a:prstGeom prst="rect">
            <a:avLst/>
          </a:prstGeom>
        </p:spPr>
      </p:pic>
      <p:sp>
        <p:nvSpPr>
          <p:cNvPr id="19" name="Smiley Face 18"/>
          <p:cNvSpPr/>
          <p:nvPr/>
        </p:nvSpPr>
        <p:spPr>
          <a:xfrm>
            <a:off x="5855371" y="5690461"/>
            <a:ext cx="914400" cy="914400"/>
          </a:xfrm>
          <a:prstGeom prst="smileyFac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9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021263" y="2606852"/>
            <a:ext cx="1844842" cy="3110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66105" y="2606852"/>
            <a:ext cx="1243263" cy="30836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37895" y="2197399"/>
            <a:ext cx="596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>
                <a:latin typeface="Times New Roman"/>
                <a:cs typeface="Times New Roman"/>
              </a:rPr>
              <a:t>one</a:t>
            </a:r>
            <a:r>
              <a:rPr lang="en-US" sz="2400" dirty="0">
                <a:latin typeface="Times New Roman"/>
                <a:cs typeface="Times New Roman"/>
              </a:rPr>
              <a:t> particle </a:t>
            </a:r>
            <a:r>
              <a:rPr lang="en-US" sz="2400" i="1">
                <a:latin typeface="Times New Roman"/>
                <a:cs typeface="Times New Roman"/>
              </a:rPr>
              <a:t>but</a:t>
            </a:r>
            <a:r>
              <a:rPr lang="en-US" sz="2400">
                <a:latin typeface="Times New Roman"/>
                <a:cs typeface="Times New Roman"/>
              </a:rPr>
              <a:t> (sort </a:t>
            </a:r>
            <a:r>
              <a:rPr lang="en-US" sz="2400" dirty="0">
                <a:latin typeface="Times New Roman"/>
                <a:cs typeface="Times New Roman"/>
              </a:rPr>
              <a:t>of) at two places at once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491789" y="3114843"/>
            <a:ext cx="40106" cy="3114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71577" y="2723589"/>
            <a:ext cx="5671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particle will never be found here at the </a:t>
            </a:r>
            <a:r>
              <a:rPr lang="en-US" sz="2400" b="1" dirty="0">
                <a:latin typeface="Times New Roman"/>
                <a:cs typeface="Times New Roman"/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418500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111E-6 C 0.00018 -0.00023 0.19584 -0.00023 0.16667 1.11111E-6 C 0.1375 0.00023 -0.17517 0.00208 -0.17534 0.00208 C -0.17552 0.00208 0.16441 1.11111E-6 0.16528 1.11111E-6 C 0.16615 1.11111E-6 -0.16979 0.00185 -0.16962 0.00208 C -0.16944 0.00231 0.16736 0.00208 0.16667 0.00208 C 0.16597 0.00208 -0.17378 0.00231 -0.17396 0.00208 C -0.17413 0.00185 0.16545 1.11111E-6 0.16528 1.11111E-6 C 0.16511 1.11111E-6 -0.17534 0.00231 -0.17534 0.00208 C -0.17534 0.00185 0.13577 0.00278 0.16528 0.00208 C 0.19479 0.00139 -0.00017 0.00023 -4.72222E-6 1.11111E-6 Z " pathEditMode="relative" ptsTypes="aaaaaaaaa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111E-6 C 0.00018 -0.00023 0.19584 -0.00023 0.16667 1.11111E-6 C 0.1375 0.00023 -0.17517 0.00208 -0.17534 0.00208 C -0.17552 0.00208 0.16441 1.11111E-6 0.16528 1.11111E-6 C 0.16615 1.11111E-6 -0.16979 0.00185 -0.16962 0.00208 C -0.16944 0.00231 0.16736 0.00208 0.16667 0.00208 C 0.16597 0.00208 -0.17378 0.00231 -0.17396 0.00208 C -0.17413 0.00185 0.16545 1.11111E-6 0.16528 1.11111E-6 C 0.16511 1.11111E-6 -0.17534 0.00231 -0.17534 0.00208 C -0.17534 0.00185 0.13577 0.00278 0.16528 0.00208 C 0.19479 0.00139 -0.00017 0.00023 -4.72222E-6 1.11111E-6 Z " pathEditMode="relative" ptsTypes="aaaaaaaaa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19" grpId="1" animBg="1"/>
      <p:bldP spid="18" grpId="0"/>
      <p:bldP spid="18" grpId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03718" y="1127302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Quantum number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 label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state</a:t>
            </a:r>
            <a:endParaRPr lang="en-GB" sz="2800" i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3,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second excited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state</a:t>
            </a:r>
          </a:p>
        </p:txBody>
      </p:sp>
      <p:sp>
        <p:nvSpPr>
          <p:cNvPr id="17" name="Smiley Face 16"/>
          <p:cNvSpPr/>
          <p:nvPr/>
        </p:nvSpPr>
        <p:spPr>
          <a:xfrm>
            <a:off x="1842549" y="6231687"/>
            <a:ext cx="430086" cy="370307"/>
          </a:xfrm>
          <a:prstGeom prst="smileyFac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04" y="2072441"/>
            <a:ext cx="8154737" cy="1911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79" y="4126829"/>
            <a:ext cx="8084962" cy="2406320"/>
          </a:xfrm>
          <a:prstGeom prst="rect">
            <a:avLst/>
          </a:prstGeom>
        </p:spPr>
      </p:pic>
      <p:sp>
        <p:nvSpPr>
          <p:cNvPr id="15" name="Smiley Face 14"/>
          <p:cNvSpPr/>
          <p:nvPr/>
        </p:nvSpPr>
        <p:spPr>
          <a:xfrm>
            <a:off x="4227475" y="6198933"/>
            <a:ext cx="430086" cy="370307"/>
          </a:xfrm>
          <a:prstGeom prst="smileyFac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6585665" y="6176207"/>
            <a:ext cx="430086" cy="370307"/>
          </a:xfrm>
          <a:prstGeom prst="smileyFac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0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C -0.00017 -4.81481E-6 0.12309 -0.00162 0.10382 -0.00185 C 0.08455 -0.00208 -0.11528 -0.00185 -0.11545 -0.00185 C -0.11562 -0.00185 0.10226 -0.00185 0.10243 -0.00185 C 0.10261 -0.00185 -0.11441 -0.00185 -0.11389 -0.00185 C -0.11337 -0.00185 0.10556 -0.00185 0.10538 -0.00185 C 0.10521 -0.00185 -0.11562 -0.00208 -0.11545 -0.00185 C -0.11528 -0.00162 0.10625 -4.81481E-6 0.10677 -4.81481E-6 C 0.10729 -4.81481E-6 -0.11233 -0.00162 -0.1125 -0.00185 C -0.11267 -0.00208 0.08681 -0.00208 0.10538 -0.00185 C 0.12396 -0.00162 0.00017 -4.81481E-6 -1.11111E-6 -4.81481E-6 Z " pathEditMode="relative" ptsTypes="aaaaaaaaa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C -0.00017 -4.81481E-6 0.12309 -0.00162 0.10382 -0.00185 C 0.08455 -0.00208 -0.11528 -0.00185 -0.11545 -0.00185 C -0.11562 -0.00185 0.10226 -0.00185 0.10243 -0.00185 C 0.10261 -0.00185 -0.11441 -0.00185 -0.11389 -0.00185 C -0.11337 -0.00185 0.10556 -0.00185 0.10538 -0.00185 C 0.10521 -0.00185 -0.11562 -0.00208 -0.11545 -0.00185 C -0.11528 -0.00162 0.10625 -4.81481E-6 0.10677 -4.81481E-6 C 0.10729 -4.81481E-6 -0.11233 -0.00162 -0.1125 -0.00185 C -0.11267 -0.00208 0.08681 -0.00208 0.10538 -0.00185 C 0.12396 -0.00162 0.00017 -4.81481E-6 -1.11111E-6 -4.81481E-6 Z " pathEditMode="relative" ptsTypes="aaaaaaaaaaa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C -0.00017 -4.81481E-6 0.12309 -0.00162 0.10382 -0.00185 C 0.08455 -0.00208 -0.11528 -0.00185 -0.11545 -0.00185 C -0.11562 -0.00185 0.10226 -0.00185 0.10243 -0.00185 C 0.10261 -0.00185 -0.11441 -0.00185 -0.11389 -0.00185 C -0.11337 -0.00185 0.10556 -0.00185 0.10538 -0.00185 C 0.10521 -0.00185 -0.11562 -0.00208 -0.11545 -0.00185 C -0.11528 -0.00162 0.10625 -4.81481E-6 0.10677 -4.81481E-6 C 0.10729 -4.81481E-6 -0.11233 -0.00162 -0.1125 -0.00185 C -0.11267 -0.00208 0.08681 -0.00208 0.10538 -0.00185 C 0.12396 -0.00162 0.00017 -4.81481E-6 -1.11111E-6 -4.81481E-6 Z " pathEditMode="relative" ptsTypes="aaaaaaaaaaa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5" grpId="0" animBg="1"/>
      <p:bldP spid="15" grpId="1" animBg="1"/>
      <p:bldP spid="18" grpId="0" animBg="1"/>
      <p:bldP spid="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03718" y="1127302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Quantum number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 label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state</a:t>
            </a:r>
            <a:endParaRPr lang="en-GB" sz="2800" i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4,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third excited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state</a:t>
            </a:r>
          </a:p>
        </p:txBody>
      </p:sp>
      <p:sp>
        <p:nvSpPr>
          <p:cNvPr id="17" name="Smiley Face 16"/>
          <p:cNvSpPr/>
          <p:nvPr/>
        </p:nvSpPr>
        <p:spPr>
          <a:xfrm>
            <a:off x="1748973" y="6285159"/>
            <a:ext cx="430086" cy="370307"/>
          </a:xfrm>
          <a:prstGeom prst="smileyFac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8" y="2019968"/>
            <a:ext cx="8202612" cy="21108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12" y="4634497"/>
            <a:ext cx="8138688" cy="1967497"/>
          </a:xfrm>
          <a:prstGeom prst="rect">
            <a:avLst/>
          </a:prstGeom>
        </p:spPr>
      </p:pic>
      <p:sp>
        <p:nvSpPr>
          <p:cNvPr id="13" name="Smiley Face 12"/>
          <p:cNvSpPr/>
          <p:nvPr/>
        </p:nvSpPr>
        <p:spPr>
          <a:xfrm>
            <a:off x="3559057" y="6285159"/>
            <a:ext cx="430086" cy="370307"/>
          </a:xfrm>
          <a:prstGeom prst="smileyFac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5342404" y="6285159"/>
            <a:ext cx="430086" cy="370307"/>
          </a:xfrm>
          <a:prstGeom prst="smileyFac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/>
          <p:nvPr/>
        </p:nvSpPr>
        <p:spPr>
          <a:xfrm>
            <a:off x="7165857" y="6256418"/>
            <a:ext cx="430086" cy="370307"/>
          </a:xfrm>
          <a:prstGeom prst="smileyFac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0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C -0.00122 -0.00023 0.09566 0.00162 0.08038 0.00185 C 0.0651 0.00208 -0.09184 0.00185 -0.09201 0.00185 C -0.09219 0.00185 0.07847 0.00185 0.07899 0.00185 C 0.07951 0.00185 -0.08924 0.00185 -0.08924 0.00185 C -0.08924 0.00185 0.07986 0.00185 0.07899 0.00185 C 0.07812 0.00185 -0.09549 0.00162 -0.09497 0.00185 C -0.09445 0.00208 0.08073 0.0037 0.08194 0.00393 C 0.08316 0.00417 -0.08854 0.00393 -0.08767 0.00393 C -0.08681 0.00393 0.07257 0.00393 0.08767 0.00393 C 0.10278 0.00393 0.00121 0.00023 -2.22222E-6 -1.48148E-6 Z " pathEditMode="relative" ptsTypes="aaaaaaaa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C -0.00122 -0.00023 0.09566 0.00162 0.08038 0.00185 C 0.0651 0.00208 -0.09184 0.00185 -0.09201 0.00185 C -0.09219 0.00185 0.07847 0.00185 0.07899 0.00185 C 0.07951 0.00185 -0.08924 0.00185 -0.08924 0.00185 C -0.08924 0.00185 0.07986 0.00185 0.07899 0.00185 C 0.07812 0.00185 -0.09549 0.00162 -0.09497 0.00185 C -0.09445 0.00208 0.08073 0.0037 0.08194 0.00393 C 0.08316 0.00417 -0.08854 0.00393 -0.08767 0.00393 C -0.08681 0.00393 0.07257 0.00393 0.08767 0.00393 C 0.10278 0.00393 0.00121 0.00023 -2.22222E-6 -1.48148E-6 Z " pathEditMode="relative" ptsTypes="aaaaaaaaa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C -0.00122 -0.00023 0.09566 0.00162 0.08038 0.00185 C 0.0651 0.00208 -0.09184 0.00185 -0.09201 0.00185 C -0.09219 0.00185 0.07847 0.00185 0.07899 0.00185 C 0.07951 0.00185 -0.08924 0.00185 -0.08924 0.00185 C -0.08924 0.00185 0.07986 0.00185 0.07899 0.00185 C 0.07812 0.00185 -0.09549 0.00162 -0.09497 0.00185 C -0.09445 0.00208 0.08073 0.0037 0.08194 0.00393 C 0.08316 0.00417 -0.08854 0.00393 -0.08767 0.00393 C -0.08681 0.00393 0.07257 0.00393 0.08767 0.00393 C 0.10278 0.00393 0.00121 0.00023 -2.22222E-6 -1.48148E-6 Z " pathEditMode="relative" ptsTypes="aaaaaaaaa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C -0.00122 -0.00023 0.09566 0.00162 0.08038 0.00185 C 0.0651 0.00208 -0.09184 0.00185 -0.09201 0.00185 C -0.09219 0.00185 0.07847 0.00185 0.07899 0.00185 C 0.07951 0.00185 -0.08924 0.00185 -0.08924 0.00185 C -0.08924 0.00185 0.07986 0.00185 0.07899 0.00185 C 0.07812 0.00185 -0.09549 0.00162 -0.09497 0.00185 C -0.09445 0.00208 0.08073 0.0037 0.08194 0.00393 C 0.08316 0.00417 -0.08854 0.00393 -0.08767 0.00393 C -0.08681 0.00393 0.07257 0.00393 0.08767 0.00393 C 0.10278 0.00393 0.00121 0.00023 -2.22222E-6 -1.48148E-6 Z " pathEditMode="relative" ptsTypes="aaaaaaaaa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  <p:bldP spid="14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03718" y="980254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For Particle in a box: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# nodes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– 1</a:t>
            </a:r>
            <a:endParaRPr lang="en-GB" sz="2400" i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Energy increases as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GB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55263"/>
          <a:stretch/>
        </p:blipFill>
        <p:spPr>
          <a:xfrm>
            <a:off x="1069474" y="2588865"/>
            <a:ext cx="2045368" cy="40907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61370" y="6296892"/>
            <a:ext cx="67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=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74738" y="6016945"/>
            <a:ext cx="67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= 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66722" y="5647212"/>
            <a:ext cx="67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= 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80090" y="5113273"/>
            <a:ext cx="67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= 4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53354" y="4410095"/>
            <a:ext cx="67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= 5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074738" y="3546495"/>
            <a:ext cx="67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= 6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053354" y="2530125"/>
            <a:ext cx="67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= 7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 rot="16200000">
            <a:off x="1890298" y="2278402"/>
            <a:ext cx="530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-400525" y="4882440"/>
            <a:ext cx="1876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in units of  </a:t>
            </a:r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/>
          <a:srcRect l="39734" r="21325"/>
          <a:stretch/>
        </p:blipFill>
        <p:spPr>
          <a:xfrm rot="16200000">
            <a:off x="227264" y="3458627"/>
            <a:ext cx="721895" cy="771525"/>
          </a:xfrm>
          <a:prstGeom prst="rect">
            <a:avLst/>
          </a:prstGeom>
        </p:spPr>
      </p:pic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4226539" y="2950635"/>
            <a:ext cx="4355987" cy="33595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Particle in a 1D box is a model for UV-Vis spectroscopy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Single electron atoms have a similar energetic structure</a:t>
            </a:r>
            <a:endParaRPr lang="en-GB" sz="2000" i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Large conjugated organic molecules have a similar energetic structure as well </a:t>
            </a:r>
            <a:endParaRPr lang="en-GB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9E398A-CB91-D6A4-13EF-564E952CDF36}"/>
              </a:ext>
            </a:extLst>
          </p:cNvPr>
          <p:cNvSpPr/>
          <p:nvPr/>
        </p:nvSpPr>
        <p:spPr>
          <a:xfrm>
            <a:off x="474393" y="967808"/>
            <a:ext cx="3136908" cy="9144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7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3D box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03718" y="980254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 will skip 2D boxes for now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Not much different than 3D and we use 3D as a model more often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066256" y="2005263"/>
            <a:ext cx="5166059" cy="4297111"/>
            <a:chOff x="2587625" y="2921000"/>
            <a:chExt cx="4064000" cy="3381374"/>
          </a:xfrm>
        </p:grpSpPr>
        <p:sp>
          <p:nvSpPr>
            <p:cNvPr id="27" name="Cube 26"/>
            <p:cNvSpPr/>
            <p:nvPr/>
          </p:nvSpPr>
          <p:spPr>
            <a:xfrm>
              <a:off x="2587625" y="2921000"/>
              <a:ext cx="4064000" cy="3381374"/>
            </a:xfrm>
            <a:prstGeom prst="cub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 flipV="1">
              <a:off x="3444875" y="5413375"/>
              <a:ext cx="3206750" cy="31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429000" y="2921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587625" y="5429250"/>
              <a:ext cx="857250" cy="873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563404" y="3963744"/>
            <a:ext cx="1730375" cy="1873250"/>
            <a:chOff x="508000" y="3270250"/>
            <a:chExt cx="1730375" cy="1873250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1079500" y="3270250"/>
              <a:ext cx="0" cy="12065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63625" y="4476750"/>
              <a:ext cx="117475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08000" y="4476750"/>
              <a:ext cx="588964" cy="66675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103279" y="507564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dirty="0"/>
          </a:p>
        </p:txBody>
      </p:sp>
      <p:sp>
        <p:nvSpPr>
          <p:cNvPr id="36" name="Rectangle 35"/>
          <p:cNvSpPr/>
          <p:nvPr/>
        </p:nvSpPr>
        <p:spPr>
          <a:xfrm>
            <a:off x="2706279" y="3751674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dirty="0"/>
          </a:p>
        </p:txBody>
      </p:sp>
      <p:sp>
        <p:nvSpPr>
          <p:cNvPr id="37" name="Rectangle 36"/>
          <p:cNvSpPr/>
          <p:nvPr/>
        </p:nvSpPr>
        <p:spPr>
          <a:xfrm>
            <a:off x="2719103" y="5543634"/>
            <a:ext cx="344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800" dirty="0"/>
          </a:p>
        </p:txBody>
      </p:sp>
      <p:sp>
        <p:nvSpPr>
          <p:cNvPr id="38" name="Smiley Face 37"/>
          <p:cNvSpPr/>
          <p:nvPr/>
        </p:nvSpPr>
        <p:spPr>
          <a:xfrm>
            <a:off x="4103279" y="3751674"/>
            <a:ext cx="914400" cy="9144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205579" y="4867511"/>
            <a:ext cx="454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800" i="1" dirty="0"/>
          </a:p>
        </p:txBody>
      </p:sp>
      <p:sp>
        <p:nvSpPr>
          <p:cNvPr id="39" name="Rectangle 38"/>
          <p:cNvSpPr/>
          <p:nvPr/>
        </p:nvSpPr>
        <p:spPr>
          <a:xfrm>
            <a:off x="2724537" y="1743653"/>
            <a:ext cx="454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800" i="1" dirty="0"/>
          </a:p>
        </p:txBody>
      </p:sp>
      <p:sp>
        <p:nvSpPr>
          <p:cNvPr id="40" name="Rectangle 39"/>
          <p:cNvSpPr/>
          <p:nvPr/>
        </p:nvSpPr>
        <p:spPr>
          <a:xfrm>
            <a:off x="1712059" y="6141954"/>
            <a:ext cx="4344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800" i="1" dirty="0"/>
          </a:p>
        </p:txBody>
      </p:sp>
      <p:sp>
        <p:nvSpPr>
          <p:cNvPr id="41" name="Rectangle 40"/>
          <p:cNvSpPr/>
          <p:nvPr/>
        </p:nvSpPr>
        <p:spPr>
          <a:xfrm>
            <a:off x="3219208" y="2144722"/>
            <a:ext cx="1520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 ≤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y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≤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800" i="1" dirty="0"/>
          </a:p>
        </p:txBody>
      </p:sp>
      <p:sp>
        <p:nvSpPr>
          <p:cNvPr id="42" name="Rectangle 41"/>
          <p:cNvSpPr/>
          <p:nvPr/>
        </p:nvSpPr>
        <p:spPr>
          <a:xfrm>
            <a:off x="4688667" y="5212966"/>
            <a:ext cx="1520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 ≤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≤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800" i="1" dirty="0"/>
          </a:p>
        </p:txBody>
      </p:sp>
      <p:sp>
        <p:nvSpPr>
          <p:cNvPr id="43" name="Rectangle 42"/>
          <p:cNvSpPr/>
          <p:nvPr/>
        </p:nvSpPr>
        <p:spPr>
          <a:xfrm>
            <a:off x="484188" y="5693581"/>
            <a:ext cx="1520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 ≤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z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≤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57401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 animBg="1"/>
      <p:bldP spid="2" grpId="0"/>
      <p:bldP spid="39" grpId="0"/>
      <p:bldP spid="40" grpId="0"/>
      <p:bldP spid="41" grpId="0"/>
      <p:bldP spid="42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3D box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66955" b="-10884"/>
          <a:stretch/>
        </p:blipFill>
        <p:spPr>
          <a:xfrm>
            <a:off x="3384198" y="1757949"/>
            <a:ext cx="1762644" cy="1089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3046"/>
          <a:stretch/>
        </p:blipFill>
        <p:spPr>
          <a:xfrm>
            <a:off x="5146842" y="1757949"/>
            <a:ext cx="3571356" cy="982579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980254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Inside the box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0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Outside the box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= ∞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KE operator in 3D: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894" y="2871738"/>
            <a:ext cx="64812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Now just set up the Schrodinger equation: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883" y="3529096"/>
            <a:ext cx="1478712" cy="5555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099" y="4218521"/>
            <a:ext cx="2082967" cy="6031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0605" y="5035820"/>
            <a:ext cx="1505284" cy="58158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101491" y="4031209"/>
            <a:ext cx="758031" cy="1106199"/>
            <a:chOff x="3101491" y="4031209"/>
            <a:chExt cx="758031" cy="1106199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3101491" y="4031209"/>
              <a:ext cx="574842" cy="7236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546616" y="4737298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sz="2000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7518" y="5575140"/>
            <a:ext cx="2178384" cy="97485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883198" y="5891281"/>
            <a:ext cx="3646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Schrodinger 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eq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for particle in 3D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2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Dimensions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Let’s get some terminology straight first: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Normally when we think of a “box”, we mean a 3D box: 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587625" y="2921000"/>
            <a:ext cx="4064000" cy="3381374"/>
            <a:chOff x="2587625" y="2921000"/>
            <a:chExt cx="4064000" cy="3381374"/>
          </a:xfrm>
        </p:grpSpPr>
        <p:sp>
          <p:nvSpPr>
            <p:cNvPr id="3" name="Cube 2"/>
            <p:cNvSpPr/>
            <p:nvPr/>
          </p:nvSpPr>
          <p:spPr>
            <a:xfrm>
              <a:off x="2587625" y="2921000"/>
              <a:ext cx="4064000" cy="3381374"/>
            </a:xfrm>
            <a:prstGeom prst="cub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3444875" y="5413375"/>
              <a:ext cx="3206750" cy="31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429000" y="2921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587625" y="5429250"/>
              <a:ext cx="857250" cy="873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857500" y="4191000"/>
            <a:ext cx="1730375" cy="1873250"/>
            <a:chOff x="508000" y="3270250"/>
            <a:chExt cx="1730375" cy="1873250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079500" y="3270250"/>
              <a:ext cx="0" cy="12065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63625" y="4476750"/>
              <a:ext cx="117475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08000" y="4476750"/>
              <a:ext cx="588964" cy="66675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4397375" y="530290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dirty="0"/>
          </a:p>
        </p:txBody>
      </p:sp>
      <p:sp>
        <p:nvSpPr>
          <p:cNvPr id="40" name="Rectangle 39"/>
          <p:cNvSpPr/>
          <p:nvPr/>
        </p:nvSpPr>
        <p:spPr>
          <a:xfrm>
            <a:off x="3000375" y="397893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dirty="0"/>
          </a:p>
        </p:txBody>
      </p:sp>
      <p:sp>
        <p:nvSpPr>
          <p:cNvPr id="41" name="Rectangle 40"/>
          <p:cNvSpPr/>
          <p:nvPr/>
        </p:nvSpPr>
        <p:spPr>
          <a:xfrm>
            <a:off x="3013199" y="5770890"/>
            <a:ext cx="344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800" dirty="0"/>
          </a:p>
        </p:txBody>
      </p:sp>
      <p:sp>
        <p:nvSpPr>
          <p:cNvPr id="42" name="Rectangle 41"/>
          <p:cNvSpPr/>
          <p:nvPr/>
        </p:nvSpPr>
        <p:spPr>
          <a:xfrm>
            <a:off x="276225" y="4327525"/>
            <a:ext cx="2089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 dimensions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310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3D box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980254"/>
            <a:ext cx="8686800" cy="9715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Assuming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motion is independent, we can use separation of variables: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020" y="1678739"/>
            <a:ext cx="3594100" cy="546100"/>
          </a:xfrm>
          <a:prstGeom prst="rect">
            <a:avLst/>
          </a:prstGeom>
        </p:spPr>
      </p:pic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56118" y="2335812"/>
            <a:ext cx="8686800" cy="9715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Substituting: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360" y="2224839"/>
            <a:ext cx="2178384" cy="9748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368" y="3171656"/>
            <a:ext cx="9144000" cy="870370"/>
          </a:xfrm>
          <a:prstGeom prst="rect">
            <a:avLst/>
          </a:prstGeom>
        </p:spPr>
      </p:pic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4533582"/>
            <a:ext cx="8686800" cy="9715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Dividing through by: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46848"/>
          <a:stretch/>
        </p:blipFill>
        <p:spPr>
          <a:xfrm>
            <a:off x="3196389" y="4437982"/>
            <a:ext cx="1910355" cy="546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994" y="5222374"/>
            <a:ext cx="75311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5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3D box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980255"/>
            <a:ext cx="8686800" cy="5437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just 3 Schrodinger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eqs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in one!</a:t>
            </a:r>
          </a:p>
        </p:txBody>
      </p:sp>
      <p:sp>
        <p:nvSpPr>
          <p:cNvPr id="2" name="Rectangle 1"/>
          <p:cNvSpPr/>
          <p:nvPr/>
        </p:nvSpPr>
        <p:spPr>
          <a:xfrm>
            <a:off x="1168076" y="2132260"/>
            <a:ext cx="1685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One for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81444" y="3314020"/>
            <a:ext cx="1685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One for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21548" y="4639280"/>
            <a:ext cx="1685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One for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56118" y="5624444"/>
            <a:ext cx="8686800" cy="912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These are just for 1D particles in a box and we have solved them already!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72690"/>
          <a:stretch/>
        </p:blipFill>
        <p:spPr>
          <a:xfrm>
            <a:off x="3000544" y="1965935"/>
            <a:ext cx="3276600" cy="9884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t="30265" b="36125"/>
          <a:stretch/>
        </p:blipFill>
        <p:spPr>
          <a:xfrm>
            <a:off x="3000544" y="3061368"/>
            <a:ext cx="3276600" cy="121652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rcRect t="63875"/>
          <a:stretch/>
        </p:blipFill>
        <p:spPr>
          <a:xfrm>
            <a:off x="3000544" y="4277895"/>
            <a:ext cx="3276600" cy="130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3D box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980255"/>
            <a:ext cx="8686800" cy="5437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Wave functions and energies for particle in a 3D box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40725"/>
          <a:stretch/>
        </p:blipFill>
        <p:spPr>
          <a:xfrm>
            <a:off x="791662" y="1441785"/>
            <a:ext cx="4777224" cy="32104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59274" b="20239"/>
          <a:stretch/>
        </p:blipFill>
        <p:spPr>
          <a:xfrm>
            <a:off x="791662" y="4652211"/>
            <a:ext cx="4777224" cy="11095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79761"/>
          <a:stretch/>
        </p:blipFill>
        <p:spPr>
          <a:xfrm>
            <a:off x="797011" y="5761789"/>
            <a:ext cx="4777224" cy="1096211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>
            <a:off x="3823368" y="1697789"/>
            <a:ext cx="748632" cy="284747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>
            <a:off x="5574235" y="4791242"/>
            <a:ext cx="748632" cy="9705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3726721" y="5887452"/>
            <a:ext cx="748632" cy="9705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13700" y="2835908"/>
            <a:ext cx="2082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err="1">
                <a:solidFill>
                  <a:srgbClr val="000000"/>
                </a:solidFill>
                <a:latin typeface="Times New Roman" pitchFamily="18" charset="0"/>
              </a:rPr>
              <a:t>eigenfunctions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6322867" y="4985086"/>
            <a:ext cx="1689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eigenvalues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4470004" y="6094664"/>
            <a:ext cx="3634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eigenvalues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if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b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c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375582" y="1787798"/>
            <a:ext cx="209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/>
                <a:cs typeface="Times New Roman"/>
              </a:rPr>
              <a:t>n</a:t>
            </a:r>
            <a:r>
              <a:rPr lang="en-US" sz="2400" i="1" baseline="-25000" dirty="0" err="1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Times New Roman"/>
                <a:cs typeface="Times New Roman"/>
              </a:rPr>
              <a:t> = {1,2,3,…}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75582" y="2605076"/>
            <a:ext cx="209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/>
                <a:cs typeface="Times New Roman"/>
              </a:rPr>
              <a:t>n</a:t>
            </a:r>
            <a:r>
              <a:rPr lang="en-US" sz="2400" i="1" baseline="-25000" dirty="0" err="1">
                <a:latin typeface="Times New Roman"/>
                <a:cs typeface="Times New Roman"/>
              </a:rPr>
              <a:t>y</a:t>
            </a:r>
            <a:r>
              <a:rPr lang="en-US" sz="2400" dirty="0">
                <a:latin typeface="Times New Roman"/>
                <a:cs typeface="Times New Roman"/>
              </a:rPr>
              <a:t> = {1,2,3,…}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75582" y="3914273"/>
            <a:ext cx="2078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/>
                <a:cs typeface="Times New Roman"/>
              </a:rPr>
              <a:t>n</a:t>
            </a:r>
            <a:r>
              <a:rPr lang="en-US" sz="2400" i="1" baseline="-25000" dirty="0" err="1">
                <a:latin typeface="Times New Roman"/>
                <a:cs typeface="Times New Roman"/>
              </a:rPr>
              <a:t>z</a:t>
            </a:r>
            <a:r>
              <a:rPr lang="en-US" sz="2400" dirty="0">
                <a:latin typeface="Times New Roman"/>
                <a:cs typeface="Times New Roman"/>
              </a:rPr>
              <a:t> = {1,2,3,…}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572000" y="3120213"/>
            <a:ext cx="1882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89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20" grpId="0" animBg="1"/>
      <p:bldP spid="10" grpId="0"/>
      <p:bldP spid="21" grpId="0"/>
      <p:bldP spid="22" grpId="0"/>
      <p:bldP spid="11" grpId="0"/>
      <p:bldP spid="24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2D/3D box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87199"/>
            <a:ext cx="8686800" cy="5437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Particle in a 2D box is exactly the same analysis, just ignore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03718" y="1569454"/>
            <a:ext cx="8686800" cy="5437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 all these wave functions look like?</a:t>
            </a:r>
          </a:p>
        </p:txBody>
      </p:sp>
      <p:sp>
        <p:nvSpPr>
          <p:cNvPr id="7" name="Rectangle 6"/>
          <p:cNvSpPr/>
          <p:nvPr/>
        </p:nvSpPr>
        <p:spPr>
          <a:xfrm>
            <a:off x="2505682" y="6317916"/>
            <a:ext cx="4487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2D box wave function/density examples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1664920" y="2297579"/>
            <a:ext cx="1881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baseline="-25000" dirty="0" err="1">
                <a:solidFill>
                  <a:srgbClr val="000000"/>
                </a:solidFill>
                <a:latin typeface="Times New Roman" pitchFamily="18" charset="0"/>
              </a:rPr>
              <a:t>nx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=3,ny=2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6053013" y="2351051"/>
            <a:ext cx="163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  <a:r>
              <a:rPr lang="en-GB" sz="24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baseline="-25000" dirty="0" err="1">
                <a:solidFill>
                  <a:srgbClr val="000000"/>
                </a:solidFill>
                <a:latin typeface="Times New Roman" pitchFamily="18" charset="0"/>
              </a:rPr>
              <a:t>nx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=3,ny=2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baseline="30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3791" r="3600"/>
          <a:stretch/>
        </p:blipFill>
        <p:spPr>
          <a:xfrm>
            <a:off x="103718" y="2954421"/>
            <a:ext cx="4200914" cy="31209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281" y="3246736"/>
            <a:ext cx="4119047" cy="293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2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2D/3D box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966887"/>
            <a:ext cx="8686800" cy="5437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Particle in a 2D box, wave function contours</a:t>
            </a:r>
          </a:p>
        </p:txBody>
      </p:sp>
      <p:sp>
        <p:nvSpPr>
          <p:cNvPr id="7" name="Rectangle 6"/>
          <p:cNvSpPr/>
          <p:nvPr/>
        </p:nvSpPr>
        <p:spPr>
          <a:xfrm>
            <a:off x="2077893" y="6317916"/>
            <a:ext cx="5402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2D box wave function/density contour examples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39" y="1550737"/>
            <a:ext cx="2279985" cy="2201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432" y="1529808"/>
            <a:ext cx="2235616" cy="224779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075222" y="1196016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270903" y="1720779"/>
            <a:ext cx="1553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1, </a:t>
            </a:r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1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295984" y="1199592"/>
            <a:ext cx="548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Symbol" charset="2"/>
                <a:cs typeface="Symbol" charset="2"/>
              </a:rPr>
              <a:t>|</a:t>
            </a:r>
            <a:r>
              <a:rPr lang="en-GB" sz="20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000" dirty="0">
                <a:solidFill>
                  <a:srgbClr val="000000"/>
                </a:solidFill>
                <a:latin typeface="Symbol" charset="2"/>
                <a:cs typeface="Symbol" charset="2"/>
              </a:rPr>
              <a:t>|</a:t>
            </a:r>
            <a:r>
              <a:rPr lang="en-GB" sz="2000" baseline="30000" dirty="0">
                <a:solidFill>
                  <a:srgbClr val="000000"/>
                </a:solidFill>
                <a:latin typeface="Symbol" charset="2"/>
                <a:cs typeface="Symbol" charset="2"/>
              </a:rPr>
              <a:t>2</a:t>
            </a:r>
            <a:endParaRPr lang="en-US" sz="2000" baseline="30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8101" y="4178003"/>
            <a:ext cx="2106003" cy="209980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70903" y="4339258"/>
            <a:ext cx="1553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1, </a:t>
            </a:r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2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3044724" y="3816203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3698" y="4178003"/>
            <a:ext cx="2060350" cy="208480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703535" y="4339258"/>
            <a:ext cx="1553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2, </a:t>
            </a:r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1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5483052" y="3808187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60658" y="3301999"/>
            <a:ext cx="2023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These two have the</a:t>
            </a:r>
          </a:p>
          <a:p>
            <a:r>
              <a:rPr lang="en-US" dirty="0">
                <a:latin typeface="Times New Roman"/>
                <a:cs typeface="Times New Roman"/>
              </a:rPr>
              <a:t>same energy!</a:t>
            </a:r>
          </a:p>
        </p:txBody>
      </p:sp>
      <p:cxnSp>
        <p:nvCxnSpPr>
          <p:cNvPr id="25" name="Straight Arrow Connector 24"/>
          <p:cNvCxnSpPr>
            <a:stCxn id="12" idx="1"/>
          </p:cNvCxnSpPr>
          <p:nvPr/>
        </p:nvCxnSpPr>
        <p:spPr>
          <a:xfrm flipH="1">
            <a:off x="3458660" y="3625165"/>
            <a:ext cx="3401998" cy="4522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1"/>
            <a:endCxn id="23" idx="3"/>
          </p:cNvCxnSpPr>
          <p:nvPr/>
        </p:nvCxnSpPr>
        <p:spPr>
          <a:xfrm flipH="1">
            <a:off x="5866490" y="3625165"/>
            <a:ext cx="994168" cy="3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28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1" grpId="0"/>
      <p:bldP spid="22" grpId="0"/>
      <p:bldP spid="23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2D/3D box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966887"/>
            <a:ext cx="8686800" cy="5437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Particle in a 2D box, wave function contours</a:t>
            </a:r>
          </a:p>
        </p:txBody>
      </p:sp>
      <p:sp>
        <p:nvSpPr>
          <p:cNvPr id="7" name="Rectangle 6"/>
          <p:cNvSpPr/>
          <p:nvPr/>
        </p:nvSpPr>
        <p:spPr>
          <a:xfrm>
            <a:off x="2077893" y="6317916"/>
            <a:ext cx="4547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2D box wave function contour examples</a:t>
            </a:r>
            <a:endParaRPr lang="en-US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4284951" y="1457161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3746688" y="4429789"/>
            <a:ext cx="1553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2, </a:t>
            </a:r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2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724822" y="4429789"/>
            <a:ext cx="1553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3, </a:t>
            </a:r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1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6745782" y="4430645"/>
            <a:ext cx="1553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1, </a:t>
            </a:r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3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7391788" y="1470529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1234281" y="1510633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234281" y="5427569"/>
            <a:ext cx="6558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Wave functions with different quantum numbers but the same energy are called </a:t>
            </a:r>
            <a:r>
              <a:rPr lang="en-US" sz="2400" b="1" dirty="0">
                <a:latin typeface="Times New Roman"/>
                <a:cs typeface="Times New Roman"/>
              </a:rPr>
              <a:t>degenerate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947" y="1841791"/>
            <a:ext cx="2639055" cy="26547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48" y="1868527"/>
            <a:ext cx="2580364" cy="25879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060" y="1910743"/>
            <a:ext cx="2587458" cy="2579803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11" idx="0"/>
          </p:cNvCxnSpPr>
          <p:nvPr/>
        </p:nvCxnSpPr>
        <p:spPr>
          <a:xfrm flipH="1" flipV="1">
            <a:off x="2278168" y="4652211"/>
            <a:ext cx="2235387" cy="775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  <a:endCxn id="26" idx="1"/>
          </p:cNvCxnSpPr>
          <p:nvPr/>
        </p:nvCxnSpPr>
        <p:spPr>
          <a:xfrm flipV="1">
            <a:off x="4513555" y="4630700"/>
            <a:ext cx="2232227" cy="796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47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2D/3D box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63"/>
            <a:ext cx="8686800" cy="5437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3D box wave function contour plots:</a:t>
            </a:r>
          </a:p>
        </p:txBody>
      </p:sp>
      <p:sp>
        <p:nvSpPr>
          <p:cNvPr id="7" name="Rectangle 6"/>
          <p:cNvSpPr/>
          <p:nvPr/>
        </p:nvSpPr>
        <p:spPr>
          <a:xfrm>
            <a:off x="2505682" y="5930244"/>
            <a:ext cx="4487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3D box wave function/density examples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274604" y="1714736"/>
            <a:ext cx="3390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baseline="-25000" dirty="0" err="1">
                <a:solidFill>
                  <a:srgbClr val="000000"/>
                </a:solidFill>
                <a:latin typeface="Times New Roman" pitchFamily="18" charset="0"/>
              </a:rPr>
              <a:t>nx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=3,ny=2,nz=1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y,z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= 0.84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5628601" y="1722755"/>
            <a:ext cx="2730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  <a:r>
              <a:rPr lang="en-GB" sz="24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baseline="-25000" dirty="0" err="1">
                <a:solidFill>
                  <a:srgbClr val="000000"/>
                </a:solidFill>
                <a:latin typeface="Times New Roman" pitchFamily="18" charset="0"/>
              </a:rPr>
              <a:t>nx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=3,ny=2,nz=1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= 0.7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0343"/>
          <a:stretch/>
        </p:blipFill>
        <p:spPr>
          <a:xfrm>
            <a:off x="414429" y="2282012"/>
            <a:ext cx="1941249" cy="20493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0" y="3350814"/>
            <a:ext cx="2050987" cy="2197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488" y="2384282"/>
            <a:ext cx="2806944" cy="309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3D box degeneracy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7" y="1060463"/>
            <a:ext cx="8826387" cy="1893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degeneracy of 3D box wave functions grows quickly.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Degenerate energy levels in a 3D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i="1" u="sng" dirty="0">
                <a:solidFill>
                  <a:srgbClr val="000000"/>
                </a:solidFill>
                <a:latin typeface="Times New Roman" pitchFamily="18" charset="0"/>
              </a:rPr>
              <a:t>cube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satisfy a Diophantine equation: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880961" y="2326529"/>
            <a:ext cx="3189909" cy="908215"/>
            <a:chOff x="4159066" y="3007893"/>
            <a:chExt cx="3189909" cy="90821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l="12531" t="79761" r="70399"/>
            <a:stretch/>
          </p:blipFill>
          <p:spPr>
            <a:xfrm>
              <a:off x="6673352" y="3007893"/>
              <a:ext cx="675623" cy="908215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159066" y="3244334"/>
              <a:ext cx="26212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dirty="0">
                  <a:solidFill>
                    <a:srgbClr val="000000"/>
                  </a:solidFill>
                  <a:latin typeface="Times New Roman" pitchFamily="18" charset="0"/>
                </a:rPr>
                <a:t>With Energy in units of </a:t>
              </a:r>
              <a:endParaRPr lang="en-US" sz="2000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06" y="2404635"/>
            <a:ext cx="3349608" cy="6313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078" y="3209759"/>
            <a:ext cx="4940311" cy="32204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9079" y="3209759"/>
            <a:ext cx="4940310" cy="31739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8936" y="3177220"/>
            <a:ext cx="5035404" cy="31575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16200000">
            <a:off x="1015993" y="4518521"/>
            <a:ext cx="1640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# of states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92357" y="6334780"/>
            <a:ext cx="1215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Energy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F2C5BDB-C291-CAEE-FC6E-4CE272926C05}"/>
              </a:ext>
            </a:extLst>
          </p:cNvPr>
          <p:cNvSpPr/>
          <p:nvPr/>
        </p:nvSpPr>
        <p:spPr>
          <a:xfrm>
            <a:off x="6740818" y="4842559"/>
            <a:ext cx="562644" cy="2664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785E25-7B03-9C5E-2276-6E6D24F32A84}"/>
              </a:ext>
            </a:extLst>
          </p:cNvPr>
          <p:cNvSpPr txBox="1"/>
          <p:nvPr/>
        </p:nvSpPr>
        <p:spPr>
          <a:xfrm>
            <a:off x="7291887" y="4698774"/>
            <a:ext cx="16624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called the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of states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6CFD6-33E1-F464-7281-B82D35D87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7313" y="4993988"/>
            <a:ext cx="399327" cy="20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0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9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Dimensions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Let’s get some terminology straight first: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 can have a 2D and 1D box too: 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68375" y="3143250"/>
            <a:ext cx="3222625" cy="2492375"/>
            <a:chOff x="3429000" y="2921000"/>
            <a:chExt cx="3222625" cy="2492375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3444875" y="5397500"/>
              <a:ext cx="3206750" cy="158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429000" y="2921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952500" y="4413250"/>
            <a:ext cx="1174750" cy="1206500"/>
            <a:chOff x="1063625" y="3270250"/>
            <a:chExt cx="1174750" cy="1206500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079500" y="3270250"/>
              <a:ext cx="0" cy="12065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63625" y="4476750"/>
              <a:ext cx="117475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936750" y="552515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dirty="0"/>
          </a:p>
        </p:txBody>
      </p:sp>
      <p:sp>
        <p:nvSpPr>
          <p:cNvPr id="40" name="Rectangle 39"/>
          <p:cNvSpPr/>
          <p:nvPr/>
        </p:nvSpPr>
        <p:spPr>
          <a:xfrm>
            <a:off x="539750" y="420118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dirty="0"/>
          </a:p>
        </p:txBody>
      </p:sp>
      <p:sp>
        <p:nvSpPr>
          <p:cNvPr id="42" name="Rectangle 41"/>
          <p:cNvSpPr/>
          <p:nvPr/>
        </p:nvSpPr>
        <p:spPr>
          <a:xfrm>
            <a:off x="1617283" y="3781276"/>
            <a:ext cx="155783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2D “box”</a:t>
            </a:r>
          </a:p>
          <a:p>
            <a:pPr algn="ctr"/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plane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 rot="10800000">
            <a:off x="952500" y="3112155"/>
            <a:ext cx="3222625" cy="2492375"/>
            <a:chOff x="5264150" y="2794000"/>
            <a:chExt cx="3222625" cy="2492375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5280025" y="5270500"/>
              <a:ext cx="3206750" cy="158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5264150" y="2794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 flipH="1">
            <a:off x="5378450" y="4169430"/>
            <a:ext cx="3206750" cy="15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46700" y="4169430"/>
            <a:ext cx="117475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330950" y="419165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7068538" y="3277364"/>
            <a:ext cx="1570637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1D “box”</a:t>
            </a:r>
          </a:p>
          <a:p>
            <a:pPr algn="ctr"/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/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/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line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346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2" grpId="0"/>
      <p:bldP spid="32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590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Let’s start with a 1D “Box”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14375" y="5708095"/>
            <a:ext cx="6858000" cy="15875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12750" y="1920072"/>
            <a:ext cx="6810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To be a “box” we have to have “walls”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98500" y="322262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556500" y="322262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1125" y="2682875"/>
            <a:ext cx="12027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V = ∞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39238" y="2753301"/>
            <a:ext cx="12027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V = ∞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2274" y="572083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7406149" y="5656163"/>
            <a:ext cx="374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endParaRPr lang="en-US" sz="2800" i="1" dirty="0"/>
          </a:p>
        </p:txBody>
      </p:sp>
      <p:sp>
        <p:nvSpPr>
          <p:cNvPr id="34" name="Rectangle 33"/>
          <p:cNvSpPr/>
          <p:nvPr/>
        </p:nvSpPr>
        <p:spPr>
          <a:xfrm>
            <a:off x="7853967" y="5362803"/>
            <a:ext cx="1062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-axis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93750" y="4873625"/>
            <a:ext cx="666002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815242" y="4038828"/>
            <a:ext cx="3288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Length of the box is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93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29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590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1D “Box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14375" y="5708095"/>
            <a:ext cx="6858000" cy="15875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98500" y="322262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556500" y="322262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1125" y="2682875"/>
            <a:ext cx="12027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V = ∞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39238" y="2753301"/>
            <a:ext cx="12027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V = ∞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2274" y="572083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7406149" y="5656163"/>
            <a:ext cx="374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endParaRPr lang="en-US" sz="2800" i="1" dirty="0"/>
          </a:p>
        </p:txBody>
      </p:sp>
      <p:sp>
        <p:nvSpPr>
          <p:cNvPr id="34" name="Rectangle 33"/>
          <p:cNvSpPr/>
          <p:nvPr/>
        </p:nvSpPr>
        <p:spPr>
          <a:xfrm>
            <a:off x="7853967" y="5362803"/>
            <a:ext cx="1062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-axis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043513" y="3826451"/>
            <a:ext cx="25096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Times New Roman"/>
                <a:cs typeface="Times New Roman"/>
              </a:rPr>
              <a:t>Inside the box</a:t>
            </a:r>
          </a:p>
          <a:p>
            <a:pPr algn="ctr"/>
            <a:r>
              <a:rPr lang="en-US" sz="3200" dirty="0">
                <a:latin typeface="Times New Roman"/>
                <a:cs typeface="Times New Roman"/>
              </a:rPr>
              <a:t>V = 0</a:t>
            </a:r>
          </a:p>
        </p:txBody>
      </p:sp>
      <p:sp>
        <p:nvSpPr>
          <p:cNvPr id="2" name="Smiley Face 1"/>
          <p:cNvSpPr/>
          <p:nvPr/>
        </p:nvSpPr>
        <p:spPr>
          <a:xfrm>
            <a:off x="3984625" y="5198963"/>
            <a:ext cx="914400" cy="9144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20954" y="6244054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Put in the box a particle of mass </a:t>
            </a:r>
            <a:r>
              <a:rPr lang="en-US" i="1" dirty="0">
                <a:latin typeface="Times New Roman"/>
                <a:cs typeface="Times New Roman"/>
              </a:rPr>
              <a:t>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4996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77778E-6 8.67362E-19 C 0.12153 0.00046 0.39149 8.67362E-19 0.32465 8.67362E-19 C 0.25781 8.67362E-19 -0.40087 8.67362E-19 -0.40104 8.67362E-19 C -0.40139 8.67362E-19 0.32188 -0.00046 0.32292 8.67362E-19 C 0.32379 0.00046 -0.39705 0.00231 -0.39583 0.00231 C -0.39462 0.00231 0.33038 0.00046 0.32986 8.67362E-19 C 0.32934 -0.00046 -0.39896 8.67362E-19 -0.3993 8.67362E-19 C -0.4 8.67362E-19 0.32587 -0.00046 0.32622 8.67362E-19 C 0.32656 0.00046 -0.39809 0.00231 -0.39774 0.00231 C -0.39705 0.00231 0.3309 0.00069 0.32986 8.67362E-19 C 0.32865 -0.0007 -0.3493 -0.00185 -0.40451 -0.00232 C -0.45972 -0.00278 -0.12153 -0.00046 2.77778E-6 8.67362E-19 Z " pathEditMode="relative" ptsTypes="aaaaaaaaaaaa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 animBg="1"/>
      <p:bldP spid="2" grpId="1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116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1D “Box”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Schrodinger equation: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14375" y="5708095"/>
            <a:ext cx="6858000" cy="15875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98500" y="322262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556500" y="322262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1125" y="2682875"/>
            <a:ext cx="12027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V = ∞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39238" y="2753301"/>
            <a:ext cx="12027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V = ∞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2274" y="572083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7406149" y="5656163"/>
            <a:ext cx="374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endParaRPr lang="en-US" sz="2800" i="1" dirty="0"/>
          </a:p>
        </p:txBody>
      </p:sp>
      <p:sp>
        <p:nvSpPr>
          <p:cNvPr id="34" name="Rectangle 33"/>
          <p:cNvSpPr/>
          <p:nvPr/>
        </p:nvSpPr>
        <p:spPr>
          <a:xfrm>
            <a:off x="7853967" y="5362803"/>
            <a:ext cx="1062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-axis</a:t>
            </a:r>
            <a:endParaRPr lang="en-US" sz="2800" dirty="0"/>
          </a:p>
        </p:txBody>
      </p:sp>
      <p:sp>
        <p:nvSpPr>
          <p:cNvPr id="2" name="Smiley Face 1"/>
          <p:cNvSpPr/>
          <p:nvPr/>
        </p:nvSpPr>
        <p:spPr>
          <a:xfrm>
            <a:off x="3984625" y="5198963"/>
            <a:ext cx="914400" cy="9144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82954" y="6244054"/>
            <a:ext cx="192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Particle of mass </a:t>
            </a:r>
            <a:r>
              <a:rPr lang="en-US" i="1" dirty="0">
                <a:latin typeface="Times New Roman"/>
                <a:cs typeface="Times New Roman"/>
              </a:rPr>
              <a:t>m</a:t>
            </a:r>
            <a:endParaRPr lang="en-US" i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1812925"/>
            <a:ext cx="1631950" cy="613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596" y="1770364"/>
            <a:ext cx="2298700" cy="647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94947" y="2672337"/>
            <a:ext cx="259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For P.I.A.B: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625" y="3287277"/>
            <a:ext cx="2857500" cy="10414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119079" y="3550166"/>
            <a:ext cx="2389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Rearrange a little: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1738796" y="4406047"/>
            <a:ext cx="1621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just:</a:t>
            </a:r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0888" y="4442758"/>
            <a:ext cx="1931988" cy="4303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0888" y="2313385"/>
            <a:ext cx="3492500" cy="11049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0888" y="2338785"/>
            <a:ext cx="27686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2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14375" y="6311345"/>
            <a:ext cx="6858000" cy="15875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98500" y="382587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556500" y="382587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2274" y="632408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7406149" y="6259413"/>
            <a:ext cx="374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endParaRPr lang="en-US" sz="2800" i="1" dirty="0"/>
          </a:p>
        </p:txBody>
      </p:sp>
      <p:sp>
        <p:nvSpPr>
          <p:cNvPr id="34" name="Rectangle 33"/>
          <p:cNvSpPr/>
          <p:nvPr/>
        </p:nvSpPr>
        <p:spPr>
          <a:xfrm>
            <a:off x="7853967" y="5966053"/>
            <a:ext cx="1062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-axis</a:t>
            </a:r>
            <a:endParaRPr lang="en-US" sz="2800" dirty="0"/>
          </a:p>
        </p:txBody>
      </p:sp>
      <p:sp>
        <p:nvSpPr>
          <p:cNvPr id="2" name="Smiley Face 1"/>
          <p:cNvSpPr/>
          <p:nvPr/>
        </p:nvSpPr>
        <p:spPr>
          <a:xfrm>
            <a:off x="3984625" y="5802213"/>
            <a:ext cx="914400" cy="9144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6476" y="1453297"/>
            <a:ext cx="3468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know the solution for :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565401" y="1932722"/>
            <a:ext cx="5185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Boundary conditions: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(0) = 0,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= 0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1424592" y="2457539"/>
            <a:ext cx="6429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General solution: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=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cos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+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sin(</a:t>
            </a:r>
            <a:r>
              <a:rPr lang="en-GB" sz="24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103718" y="2919204"/>
            <a:ext cx="4944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First boundary condition knocks out this term: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510386" y="297150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962594" y="2394039"/>
            <a:ext cx="611361" cy="6633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025" y="1437422"/>
            <a:ext cx="18669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9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  <p:bldP spid="20" grpId="0"/>
      <p:bldP spid="21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14375" y="6311345"/>
            <a:ext cx="6858000" cy="15875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98500" y="382587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556500" y="382587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2274" y="632408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7406149" y="6259413"/>
            <a:ext cx="374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endParaRPr lang="en-US" sz="2800" i="1" dirty="0"/>
          </a:p>
        </p:txBody>
      </p:sp>
      <p:sp>
        <p:nvSpPr>
          <p:cNvPr id="34" name="Rectangle 33"/>
          <p:cNvSpPr/>
          <p:nvPr/>
        </p:nvSpPr>
        <p:spPr>
          <a:xfrm>
            <a:off x="7853967" y="5966053"/>
            <a:ext cx="1062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-axis</a:t>
            </a:r>
            <a:endParaRPr lang="en-US" sz="2800" dirty="0"/>
          </a:p>
        </p:txBody>
      </p:sp>
      <p:sp>
        <p:nvSpPr>
          <p:cNvPr id="2" name="Smiley Face 1"/>
          <p:cNvSpPr/>
          <p:nvPr/>
        </p:nvSpPr>
        <p:spPr>
          <a:xfrm>
            <a:off x="3984625" y="5802213"/>
            <a:ext cx="914400" cy="9144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6476" y="1453297"/>
            <a:ext cx="3468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know the solution for :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565401" y="1932722"/>
            <a:ext cx="5185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Boundary conditions: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(0) = 0,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= 0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1424592" y="2457539"/>
            <a:ext cx="6429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Solution: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=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sin(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b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025" y="1437422"/>
            <a:ext cx="1866900" cy="5588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53601" y="3046293"/>
            <a:ext cx="2803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=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sin(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b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= 0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715727" y="3030418"/>
            <a:ext cx="3287251" cy="461665"/>
            <a:chOff x="3715727" y="3030418"/>
            <a:chExt cx="3287251" cy="461665"/>
          </a:xfrm>
        </p:grpSpPr>
        <p:sp>
          <p:nvSpPr>
            <p:cNvPr id="22" name="Rectangle 21"/>
            <p:cNvSpPr/>
            <p:nvPr/>
          </p:nvSpPr>
          <p:spPr>
            <a:xfrm>
              <a:off x="3715727" y="3030418"/>
              <a:ext cx="328725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>
                  <a:solidFill>
                    <a:srgbClr val="000000"/>
                  </a:solidFill>
                  <a:latin typeface="Times New Roman" pitchFamily="18" charset="0"/>
                </a:rPr>
                <a:t>sin(  ) = 0 every </a:t>
              </a:r>
              <a:r>
                <a:rPr lang="en-GB" sz="2400" dirty="0">
                  <a:solidFill>
                    <a:srgbClr val="000000"/>
                  </a:solidFill>
                  <a:latin typeface="Symbol" charset="2"/>
                  <a:cs typeface="Symbol" charset="2"/>
                </a:rPr>
                <a:t>p</a:t>
              </a:r>
              <a:r>
                <a:rPr lang="en-GB" sz="2400" dirty="0">
                  <a:solidFill>
                    <a:srgbClr val="000000"/>
                  </a:solidFill>
                  <a:latin typeface="Times New Roman" pitchFamily="18" charset="0"/>
                </a:rPr>
                <a:t> units </a:t>
              </a:r>
              <a:endParaRPr lang="en-US" sz="2400" dirty="0"/>
            </a:p>
          </p:txBody>
        </p:sp>
        <p:sp>
          <p:nvSpPr>
            <p:cNvPr id="8" name="Oval 7"/>
            <p:cNvSpPr/>
            <p:nvPr/>
          </p:nvSpPr>
          <p:spPr>
            <a:xfrm flipV="1">
              <a:off x="4273550" y="3255843"/>
              <a:ext cx="100468" cy="1001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4502151" y="3507958"/>
            <a:ext cx="18827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=&gt;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b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367754" y="4033544"/>
            <a:ext cx="42420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{1,2,3,…} are </a:t>
            </a:r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quantum numbers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65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14375" y="6311345"/>
            <a:ext cx="6858000" cy="15875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98500" y="382587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556500" y="382587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2274" y="632408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7406149" y="6259413"/>
            <a:ext cx="374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endParaRPr lang="en-US" sz="2800" i="1" dirty="0"/>
          </a:p>
        </p:txBody>
      </p:sp>
      <p:sp>
        <p:nvSpPr>
          <p:cNvPr id="34" name="Rectangle 33"/>
          <p:cNvSpPr/>
          <p:nvPr/>
        </p:nvSpPr>
        <p:spPr>
          <a:xfrm>
            <a:off x="7853967" y="5966053"/>
            <a:ext cx="1062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-axis</a:t>
            </a:r>
            <a:endParaRPr lang="en-US" sz="2800" dirty="0"/>
          </a:p>
        </p:txBody>
      </p:sp>
      <p:sp>
        <p:nvSpPr>
          <p:cNvPr id="2" name="Smiley Face 1"/>
          <p:cNvSpPr/>
          <p:nvPr/>
        </p:nvSpPr>
        <p:spPr>
          <a:xfrm>
            <a:off x="3984625" y="5802213"/>
            <a:ext cx="914400" cy="9144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6476" y="1453297"/>
            <a:ext cx="3468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know the solution for :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565401" y="1932722"/>
            <a:ext cx="5185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Boundary conditions: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(0) = 0,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= 0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1424592" y="2551115"/>
            <a:ext cx="1569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025" y="1437422"/>
            <a:ext cx="1866900" cy="55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410" y="2457539"/>
            <a:ext cx="2895600" cy="7747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036514" y="3357994"/>
            <a:ext cx="6313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still have one more constant to worry about…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743158" y="3012780"/>
            <a:ext cx="241467" cy="516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92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10910</TotalTime>
  <Words>1095</Words>
  <Application>Microsoft Macintosh PowerPoint</Application>
  <PresentationFormat>On-screen Show (4:3)</PresentationFormat>
  <Paragraphs>202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385</cp:revision>
  <dcterms:created xsi:type="dcterms:W3CDTF">2011-09-22T13:36:22Z</dcterms:created>
  <dcterms:modified xsi:type="dcterms:W3CDTF">2025-02-05T16:36:16Z</dcterms:modified>
</cp:coreProperties>
</file>