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9" r:id="rId3"/>
    <p:sldId id="272" r:id="rId4"/>
    <p:sldId id="273" r:id="rId5"/>
    <p:sldId id="274" r:id="rId6"/>
    <p:sldId id="270" r:id="rId7"/>
    <p:sldId id="275" r:id="rId8"/>
    <p:sldId id="278" r:id="rId9"/>
    <p:sldId id="279" r:id="rId10"/>
    <p:sldId id="27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6"/>
  </p:normalViewPr>
  <p:slideViewPr>
    <p:cSldViewPr snapToGrid="0" snapToObjects="1">
      <p:cViewPr varScale="1">
        <p:scale>
          <a:sx n="111" d="100"/>
          <a:sy n="111" d="100"/>
        </p:scale>
        <p:origin x="191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71FD9-B322-2549-9400-AF0C57474107}" type="datetimeFigureOut">
              <a:rPr lang="en-US" smtClean="0"/>
              <a:pPr/>
              <a:t>9/20/21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3B24EC-C302-4742-94E1-DA9B006B34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75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32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  <a:noFill/>
          <a:ln/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9/20/21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9/20/21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9/20/21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9/20/21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9/20/21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9/20/21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9/20/21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9/20/21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9/20/21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9/20/21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9/20/21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17F39-3343-D34D-887C-91D887A1DE4F}" type="datetimeFigureOut">
              <a:rPr lang="en-US" smtClean="0"/>
              <a:pPr/>
              <a:t>9/20/21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"/>
          <p:cNvSpPr>
            <a:spLocks noChangeArrowheads="1"/>
          </p:cNvSpPr>
          <p:nvPr/>
        </p:nvSpPr>
        <p:spPr bwMode="auto">
          <a:xfrm>
            <a:off x="132125" y="317894"/>
            <a:ext cx="8823657" cy="167239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dirty="0">
                <a:latin typeface="Times New Roman"/>
                <a:cs typeface="Times New Roman"/>
              </a:rPr>
              <a:t>Solving the Schrodinger Equation on a Computer with the </a:t>
            </a:r>
            <a:r>
              <a:rPr lang="en-US" sz="3600" dirty="0" err="1">
                <a:latin typeface="Times New Roman"/>
                <a:cs typeface="Times New Roman"/>
              </a:rPr>
              <a:t>Numerov</a:t>
            </a:r>
            <a:r>
              <a:rPr lang="en-US" sz="3600" dirty="0">
                <a:latin typeface="Times New Roman"/>
                <a:cs typeface="Times New Roman"/>
              </a:rPr>
              <a:t> Procedure </a:t>
            </a:r>
            <a:endParaRPr lang="en-US" sz="36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6588792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7161" y="2054460"/>
            <a:ext cx="2794000" cy="42418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31776" y="1852843"/>
            <a:ext cx="8686800" cy="231810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The output of both </a:t>
            </a:r>
            <a:r>
              <a:rPr lang="en-GB" sz="2800" dirty="0" err="1">
                <a:solidFill>
                  <a:srgbClr val="000000"/>
                </a:solidFill>
                <a:latin typeface="Courier"/>
                <a:cs typeface="Courier"/>
              </a:rPr>
              <a:t>numerov.procedure</a:t>
            </a: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 and </a:t>
            </a:r>
            <a:r>
              <a:rPr lang="en-US" sz="2800" dirty="0" err="1">
                <a:latin typeface="Courier"/>
                <a:cs typeface="Courier"/>
              </a:rPr>
              <a:t>approx.normalize</a:t>
            </a:r>
            <a:r>
              <a:rPr lang="en-US" sz="2800" dirty="0">
                <a:latin typeface="Times New Roman"/>
                <a:cs typeface="Times New Roman"/>
              </a:rPr>
              <a:t> is a two-column matrix: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800" dirty="0">
                <a:solidFill>
                  <a:srgbClr val="000000"/>
                </a:solidFill>
                <a:latin typeface="Times New Roman"/>
                <a:cs typeface="Times New Roman"/>
              </a:rPr>
              <a:t>Column 1 is the </a:t>
            </a:r>
            <a:r>
              <a:rPr lang="en-US" sz="2800" i="1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lang="en-US" sz="2800" dirty="0">
                <a:solidFill>
                  <a:srgbClr val="000000"/>
                </a:solidFill>
                <a:latin typeface="Times New Roman"/>
                <a:cs typeface="Times New Roman"/>
              </a:rPr>
              <a:t>-axis used to compute the wave function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800" dirty="0">
                <a:solidFill>
                  <a:srgbClr val="000000"/>
                </a:solidFill>
                <a:latin typeface="Times New Roman"/>
                <a:cs typeface="Times New Roman"/>
              </a:rPr>
              <a:t>Column 2 is the computed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cs typeface="Times New Roman"/>
              </a:rPr>
              <a:t>wavefunction</a:t>
            </a:r>
            <a:r>
              <a:rPr lang="en-US" sz="2800" dirty="0">
                <a:solidFill>
                  <a:srgbClr val="000000"/>
                </a:solidFill>
                <a:latin typeface="Times New Roman"/>
                <a:cs typeface="Times New Roman"/>
              </a:rPr>
              <a:t> values</a:t>
            </a:r>
            <a:endParaRPr lang="en-GB" sz="28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1021348" y="4665558"/>
            <a:ext cx="7320547" cy="124328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Using </a:t>
            </a: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psi.info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, how could you plot the wave function?</a:t>
            </a: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How could you plot the normalized wave function?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8EC63B2-AD03-5E42-B496-108E4418B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che302r library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A5D262E-11C6-FA4D-9C15-86009B26D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30341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104211"/>
            <a:ext cx="8686800" cy="154373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GB" sz="3600" dirty="0" err="1">
                <a:solidFill>
                  <a:srgbClr val="000000"/>
                </a:solidFill>
                <a:latin typeface="Times New Roman" pitchFamily="18" charset="0"/>
              </a:rPr>
              <a:t>Numerov</a:t>
            </a: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 algorithm can be used to solve diff. </a:t>
            </a:r>
            <a:r>
              <a:rPr lang="en-GB" sz="3600" dirty="0" err="1">
                <a:solidFill>
                  <a:srgbClr val="000000"/>
                </a:solidFill>
                <a:latin typeface="Times New Roman" pitchFamily="18" charset="0"/>
              </a:rPr>
              <a:t>eqs</a:t>
            </a: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 of the form: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Numerov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 Procedure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181" y="2752702"/>
            <a:ext cx="3327400" cy="774700"/>
          </a:xfrm>
          <a:prstGeom prst="rect">
            <a:avLst/>
          </a:prstGeom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42832" y="3731383"/>
            <a:ext cx="7627351" cy="154373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It’s important to us since our Schrodinger equations have this form.</a:t>
            </a:r>
          </a:p>
        </p:txBody>
      </p:sp>
    </p:spTree>
    <p:extLst>
      <p:ext uri="{BB962C8B-B14F-4D97-AF65-F5344CB8AC3E}">
        <p14:creationId xmlns:p14="http://schemas.microsoft.com/office/powerpoint/2010/main" val="3932923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104211"/>
            <a:ext cx="8686800" cy="154373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The algorithm “solves” the diff. </a:t>
            </a:r>
            <a:r>
              <a:rPr lang="en-GB" sz="3200" dirty="0" err="1">
                <a:solidFill>
                  <a:srgbClr val="000000"/>
                </a:solidFill>
                <a:latin typeface="Times New Roman" pitchFamily="18" charset="0"/>
              </a:rPr>
              <a:t>eq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3200" b="1" i="1" u="sng" dirty="0">
                <a:solidFill>
                  <a:srgbClr val="000000"/>
                </a:solidFill>
                <a:latin typeface="Times New Roman" pitchFamily="18" charset="0"/>
              </a:rPr>
              <a:t>iteratively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as it works its way across the </a:t>
            </a:r>
            <a:r>
              <a:rPr lang="en-GB" sz="3200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-axis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Numerov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 Procedure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676516" y="2705470"/>
            <a:ext cx="8040782" cy="305732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Choose a potential energy function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Our choices are: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“box” for particle in a box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“harmonic” for harmonic oscillator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“</a:t>
            </a: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anharmonic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” for </a:t>
            </a: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anharmonic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oscillator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“radial” for hydrogen-like radial wave functions 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0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148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Numerov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 Procedure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8288" y="2125796"/>
            <a:ext cx="8040782" cy="141683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Set up an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-axis: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Choose an increment </a:t>
            </a:r>
            <a:r>
              <a:rPr lang="en-GB" sz="2800" i="1" u="sng" dirty="0">
                <a:solidFill>
                  <a:srgbClr val="000000"/>
                </a:solidFill>
                <a:latin typeface="Times New Roman" pitchFamily="18" charset="0"/>
              </a:rPr>
              <a:t>dx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as well as an </a:t>
            </a:r>
            <a:r>
              <a:rPr lang="en-GB" sz="2800" i="1" u="sng" dirty="0" err="1">
                <a:solidFill>
                  <a:srgbClr val="000000"/>
                </a:solidFill>
                <a:latin typeface="Times New Roman" pitchFamily="18" charset="0"/>
              </a:rPr>
              <a:t>xmin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GB" sz="2800" i="1" u="sng" dirty="0" err="1">
                <a:solidFill>
                  <a:srgbClr val="000000"/>
                </a:solidFill>
                <a:latin typeface="Times New Roman" pitchFamily="18" charset="0"/>
              </a:rPr>
              <a:t>xmax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24828" y="1459726"/>
            <a:ext cx="8040782" cy="55467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Guess an initial value for the energy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31776" y="3743377"/>
            <a:ext cx="8725066" cy="9890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i="1" dirty="0" err="1">
                <a:solidFill>
                  <a:srgbClr val="000000"/>
                </a:solidFill>
                <a:latin typeface="Times New Roman" pitchFamily="18" charset="0"/>
              </a:rPr>
              <a:t>xmin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GB" sz="2800" i="1" dirty="0" err="1">
                <a:solidFill>
                  <a:srgbClr val="000000"/>
                </a:solidFill>
                <a:latin typeface="Times New Roman" pitchFamily="18" charset="0"/>
              </a:rPr>
              <a:t>xmax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should span a distance where the wave function will be mostly non-zero</a:t>
            </a:r>
          </a:p>
        </p:txBody>
      </p:sp>
      <p:sp>
        <p:nvSpPr>
          <p:cNvPr id="2" name="Rectangle 1"/>
          <p:cNvSpPr/>
          <p:nvPr/>
        </p:nvSpPr>
        <p:spPr>
          <a:xfrm>
            <a:off x="124828" y="4772521"/>
            <a:ext cx="883201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It helps to look at a graph of your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(x) to figure out about what </a:t>
            </a:r>
            <a:r>
              <a:rPr lang="en-GB" sz="2800" i="1" dirty="0" err="1">
                <a:solidFill>
                  <a:srgbClr val="000000"/>
                </a:solidFill>
                <a:latin typeface="Times New Roman" pitchFamily="18" charset="0"/>
              </a:rPr>
              <a:t>xmin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GB" sz="2800" i="1" dirty="0" err="1">
                <a:solidFill>
                  <a:srgbClr val="000000"/>
                </a:solidFill>
                <a:latin typeface="Times New Roman" pitchFamily="18" charset="0"/>
              </a:rPr>
              <a:t>xmax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should be for a given guess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3512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Numerov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 Procedure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18441" b="5522"/>
          <a:stretch/>
        </p:blipFill>
        <p:spPr>
          <a:xfrm>
            <a:off x="11379" y="1473094"/>
            <a:ext cx="7220937" cy="5184379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492627" y="4919579"/>
            <a:ext cx="795687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32614" y="3606986"/>
            <a:ext cx="21065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Say we guess an energy, </a:t>
            </a:r>
            <a:r>
              <a:rPr lang="en-US" i="1" dirty="0">
                <a:latin typeface="Times New Roman"/>
                <a:cs typeface="Times New Roman"/>
              </a:rPr>
              <a:t>E</a:t>
            </a:r>
            <a:r>
              <a:rPr lang="en-US" dirty="0">
                <a:latin typeface="Times New Roman"/>
                <a:cs typeface="Times New Roman"/>
              </a:rPr>
              <a:t> in this neighborhood</a:t>
            </a:r>
          </a:p>
        </p:txBody>
      </p:sp>
      <p:sp>
        <p:nvSpPr>
          <p:cNvPr id="9" name="Oval 8"/>
          <p:cNvSpPr/>
          <p:nvPr/>
        </p:nvSpPr>
        <p:spPr>
          <a:xfrm>
            <a:off x="5053262" y="4398211"/>
            <a:ext cx="1403684" cy="521368"/>
          </a:xfrm>
          <a:prstGeom prst="ellipse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28819" y="4398211"/>
            <a:ext cx="1403684" cy="521368"/>
          </a:xfrm>
          <a:prstGeom prst="ellipse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072105" y="3502526"/>
            <a:ext cx="1751263" cy="11882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823368" y="3502526"/>
            <a:ext cx="1965158" cy="11882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</p:cNvCxnSpPr>
          <p:nvPr/>
        </p:nvCxnSpPr>
        <p:spPr>
          <a:xfrm flipH="1">
            <a:off x="7715193" y="4530316"/>
            <a:ext cx="70714" cy="389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692399" y="2882931"/>
            <a:ext cx="2374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Wave function tails should be around here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5066632" y="5387474"/>
            <a:ext cx="695157" cy="9491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2072105" y="5387474"/>
            <a:ext cx="2994528" cy="9491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066632" y="6336632"/>
            <a:ext cx="1510631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570243" y="5943084"/>
            <a:ext cx="2404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Guess </a:t>
            </a:r>
            <a:r>
              <a:rPr lang="en-US" i="1" dirty="0" err="1">
                <a:latin typeface="Times New Roman"/>
                <a:cs typeface="Times New Roman"/>
              </a:rPr>
              <a:t>xmin</a:t>
            </a:r>
            <a:r>
              <a:rPr lang="en-US" dirty="0">
                <a:latin typeface="Times New Roman"/>
                <a:cs typeface="Times New Roman"/>
              </a:rPr>
              <a:t> and </a:t>
            </a:r>
            <a:r>
              <a:rPr lang="en-US" i="1" dirty="0" err="1">
                <a:latin typeface="Times New Roman"/>
                <a:cs typeface="Times New Roman"/>
              </a:rPr>
              <a:t>xmax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b="1" i="1" u="sng" dirty="0">
                <a:latin typeface="Times New Roman"/>
                <a:cs typeface="Times New Roman"/>
              </a:rPr>
              <a:t>at least</a:t>
            </a:r>
            <a:r>
              <a:rPr lang="en-US" dirty="0">
                <a:latin typeface="Times New Roman"/>
                <a:cs typeface="Times New Roman"/>
              </a:rPr>
              <a:t> around here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6830" b="79115" l="24578" r="82489"/>
                    </a14:imgEffect>
                  </a14:imgLayer>
                </a14:imgProps>
              </a:ext>
            </a:extLst>
          </a:blip>
          <a:srcRect l="17355" t="19992" r="10248" b="14315"/>
          <a:stretch/>
        </p:blipFill>
        <p:spPr>
          <a:xfrm>
            <a:off x="962529" y="1510650"/>
            <a:ext cx="5855363" cy="4029987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780628" y="2286003"/>
            <a:ext cx="64786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Symbol" charset="2"/>
                <a:cs typeface="Symbol" charset="2"/>
              </a:rPr>
              <a:t>y</a:t>
            </a:r>
            <a:r>
              <a:rPr lang="en-US" sz="3200" baseline="-25000" dirty="0">
                <a:latin typeface="Times New Roman"/>
                <a:cs typeface="Times New Roman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4868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 animBg="1"/>
      <p:bldP spid="14" grpId="0" animBg="1"/>
      <p:bldP spid="22" grpId="0"/>
      <p:bldP spid="22" grpId="1"/>
      <p:bldP spid="31" grpId="0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Numerov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 Procedure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64192" y="2554704"/>
            <a:ext cx="8040782" cy="17900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Need to know the first two solution points </a:t>
            </a:r>
            <a:r>
              <a:rPr lang="en-GB" sz="2800" i="1" dirty="0">
                <a:solidFill>
                  <a:srgbClr val="000000"/>
                </a:solidFill>
                <a:latin typeface="Symbol" charset="2"/>
                <a:cs typeface="Symbol" charset="2"/>
              </a:rPr>
              <a:t>y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800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) and  </a:t>
            </a:r>
            <a:r>
              <a:rPr lang="en-GB" sz="2800" i="1" dirty="0">
                <a:solidFill>
                  <a:srgbClr val="000000"/>
                </a:solidFill>
                <a:latin typeface="Symbol" charset="2"/>
                <a:cs typeface="Symbol" charset="2"/>
              </a:rPr>
              <a:t>y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80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/>
                <a:cs typeface="Times New Roman"/>
              </a:rPr>
              <a:t>We always make </a:t>
            </a:r>
            <a:r>
              <a:rPr lang="en-GB" sz="2400" i="1" dirty="0">
                <a:solidFill>
                  <a:srgbClr val="000000"/>
                </a:solidFill>
                <a:latin typeface="Symbol" charset="2"/>
                <a:cs typeface="Symbol" charset="2"/>
              </a:rPr>
              <a:t>y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400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) and  </a:t>
            </a:r>
            <a:r>
              <a:rPr lang="en-GB" sz="2400" i="1" dirty="0">
                <a:solidFill>
                  <a:srgbClr val="000000"/>
                </a:solidFill>
                <a:latin typeface="Symbol" charset="2"/>
                <a:cs typeface="Symbol" charset="2"/>
              </a:rPr>
              <a:t>y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40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) ≈ 0 because of the boundary conditions</a:t>
            </a:r>
          </a:p>
          <a:p>
            <a:pPr marL="563563" lvl="1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64192" y="1459726"/>
            <a:ext cx="8040782" cy="1066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Input the desired number of nodes in </a:t>
            </a:r>
            <a:r>
              <a:rPr lang="en-GB" sz="2800" i="1" dirty="0">
                <a:solidFill>
                  <a:srgbClr val="000000"/>
                </a:solidFill>
                <a:latin typeface="Symbol" charset="2"/>
                <a:cs typeface="Symbol" charset="2"/>
              </a:rPr>
              <a:t>y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(</a:t>
            </a:r>
            <a:r>
              <a:rPr lang="en-GB" sz="2800" i="1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).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/>
                <a:cs typeface="Times New Roman"/>
              </a:rPr>
              <a:t>This gives the state.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64192" y="4418268"/>
            <a:ext cx="8040782" cy="223920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Once we have </a:t>
            </a:r>
            <a:r>
              <a:rPr lang="en-GB" sz="2800" i="1" dirty="0">
                <a:solidFill>
                  <a:srgbClr val="000000"/>
                </a:solidFill>
                <a:latin typeface="Symbol" charset="2"/>
                <a:cs typeface="Symbol" charset="2"/>
              </a:rPr>
              <a:t>y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800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),  </a:t>
            </a:r>
            <a:r>
              <a:rPr lang="en-GB" sz="2800" i="1" dirty="0">
                <a:solidFill>
                  <a:srgbClr val="000000"/>
                </a:solidFill>
                <a:latin typeface="Symbol" charset="2"/>
                <a:cs typeface="Symbol" charset="2"/>
              </a:rPr>
              <a:t>y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80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),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) and a guess for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the algorithm can compute a </a:t>
            </a:r>
            <a:r>
              <a:rPr lang="en-GB" sz="2800" i="1" dirty="0">
                <a:solidFill>
                  <a:srgbClr val="000000"/>
                </a:solidFill>
                <a:latin typeface="Symbol" charset="2"/>
                <a:cs typeface="Symbol" charset="2"/>
              </a:rPr>
              <a:t>y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).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We check that </a:t>
            </a:r>
            <a:r>
              <a:rPr lang="en-GB" sz="2400" i="1" dirty="0">
                <a:solidFill>
                  <a:srgbClr val="000000"/>
                </a:solidFill>
                <a:latin typeface="Symbol" charset="2"/>
                <a:cs typeface="Symbol" charset="2"/>
              </a:rPr>
              <a:t>y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) has the requested number of nodes and that </a:t>
            </a:r>
            <a:r>
              <a:rPr lang="en-GB" sz="2400" i="1" dirty="0">
                <a:solidFill>
                  <a:srgbClr val="000000"/>
                </a:solidFill>
                <a:latin typeface="Symbol" charset="2"/>
                <a:cs typeface="Symbol" charset="2"/>
              </a:rPr>
              <a:t>y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2400" i="1" dirty="0" err="1">
                <a:solidFill>
                  <a:srgbClr val="000000"/>
                </a:solidFill>
                <a:latin typeface="Times New Roman" pitchFamily="18" charset="0"/>
              </a:rPr>
              <a:t>xmax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) ≈ 0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If not, guess another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and repeat.</a:t>
            </a:r>
          </a:p>
          <a:p>
            <a:pPr marL="563563" lvl="1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671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291369"/>
            <a:ext cx="7781081" cy="192597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Numerov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algorithm is programmed in the library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che302r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There a two functions in che302r we will use to start out with: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che302r library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28601" y="3315557"/>
            <a:ext cx="8821820" cy="1128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6363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dirty="0" err="1">
                <a:solidFill>
                  <a:srgbClr val="000000"/>
                </a:solidFill>
                <a:latin typeface="Courier"/>
                <a:cs typeface="Courier"/>
              </a:rPr>
              <a:t>numerov.procedure</a:t>
            </a:r>
            <a:r>
              <a:rPr lang="en-GB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ourier"/>
                <a:cs typeface="Courier"/>
              </a:rPr>
              <a:t>xaxis</a:t>
            </a:r>
            <a:r>
              <a:rPr lang="en-GB" dirty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GB" dirty="0" err="1">
                <a:solidFill>
                  <a:srgbClr val="000000"/>
                </a:solidFill>
                <a:latin typeface="Courier"/>
                <a:cs typeface="Courier"/>
              </a:rPr>
              <a:t>dxaxis</a:t>
            </a:r>
            <a:r>
              <a:rPr lang="en-GB" dirty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GB" dirty="0" err="1">
                <a:solidFill>
                  <a:srgbClr val="000000"/>
                </a:solidFill>
                <a:latin typeface="Courier"/>
                <a:cs typeface="Courier"/>
              </a:rPr>
              <a:t>PE.function.name</a:t>
            </a:r>
            <a:r>
              <a:rPr lang="en-GB" dirty="0">
                <a:solidFill>
                  <a:srgbClr val="000000"/>
                </a:solidFill>
                <a:latin typeface="Courier"/>
                <a:cs typeface="Courier"/>
              </a:rPr>
              <a:t>,    </a:t>
            </a:r>
          </a:p>
          <a:p>
            <a:pPr marL="106363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dirty="0">
                <a:solidFill>
                  <a:srgbClr val="000000"/>
                </a:solidFill>
                <a:latin typeface="Courier"/>
                <a:cs typeface="Courier"/>
              </a:rPr>
              <a:t>                  </a:t>
            </a:r>
            <a:r>
              <a:rPr lang="en-GB" dirty="0" err="1">
                <a:solidFill>
                  <a:srgbClr val="000000"/>
                </a:solidFill>
                <a:latin typeface="Courier"/>
                <a:cs typeface="Courier"/>
              </a:rPr>
              <a:t>nodes.in.state</a:t>
            </a:r>
            <a:r>
              <a:rPr lang="en-GB" dirty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GB" dirty="0" err="1">
                <a:solidFill>
                  <a:srgbClr val="000000"/>
                </a:solidFill>
                <a:latin typeface="Courier"/>
                <a:cs typeface="Courier"/>
              </a:rPr>
              <a:t>E.guess</a:t>
            </a:r>
            <a:r>
              <a:rPr lang="en-GB" dirty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GB" dirty="0" err="1">
                <a:solidFill>
                  <a:srgbClr val="000000"/>
                </a:solidFill>
                <a:latin typeface="Courier"/>
                <a:cs typeface="Courier"/>
              </a:rPr>
              <a:t>num.iterations</a:t>
            </a:r>
            <a:r>
              <a:rPr lang="en-GB" dirty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</a:p>
          <a:p>
            <a:pPr marL="106363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dirty="0">
                <a:solidFill>
                  <a:srgbClr val="000000"/>
                </a:solidFill>
                <a:latin typeface="Courier"/>
                <a:cs typeface="Courier"/>
              </a:rPr>
              <a:t>                  </a:t>
            </a:r>
            <a:r>
              <a:rPr lang="en-GB" dirty="0" err="1">
                <a:solidFill>
                  <a:srgbClr val="000000"/>
                </a:solidFill>
                <a:latin typeface="Courier"/>
                <a:cs typeface="Courier"/>
              </a:rPr>
              <a:t>delay.time</a:t>
            </a:r>
            <a:r>
              <a:rPr lang="en-GB" dirty="0">
                <a:solidFill>
                  <a:srgbClr val="000000"/>
                </a:solidFill>
                <a:latin typeface="Courier"/>
                <a:cs typeface="Courier"/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321044" y="4542282"/>
            <a:ext cx="57484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approx.normalize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wf.info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plotQ</a:t>
            </a:r>
            <a:r>
              <a:rPr lang="en-US" dirty="0">
                <a:latin typeface="Courier"/>
                <a:cs typeface="Courier"/>
              </a:rPr>
              <a:t>=FALSE)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152400" y="5157416"/>
            <a:ext cx="8686800" cy="157904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We will use these functions in the </a:t>
            </a:r>
            <a:r>
              <a:rPr lang="en-GB" sz="2400" b="1" dirty="0" err="1">
                <a:solidFill>
                  <a:srgbClr val="000000"/>
                </a:solidFill>
                <a:latin typeface="Times New Roman" pitchFamily="18" charset="0"/>
              </a:rPr>
              <a:t>Numerov-control_script.R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script</a:t>
            </a: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To use these functions we must first install and then load the che302r library</a:t>
            </a:r>
          </a:p>
        </p:txBody>
      </p:sp>
    </p:spTree>
    <p:extLst>
      <p:ext uri="{BB962C8B-B14F-4D97-AF65-F5344CB8AC3E}">
        <p14:creationId xmlns:p14="http://schemas.microsoft.com/office/powerpoint/2010/main" val="2093103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5B660B-E8A9-9747-BB69-784A0784DF18}"/>
              </a:ext>
            </a:extLst>
          </p:cNvPr>
          <p:cNvSpPr/>
          <p:nvPr/>
        </p:nvSpPr>
        <p:spPr>
          <a:xfrm>
            <a:off x="34725" y="3037467"/>
            <a:ext cx="9078091" cy="784830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500" dirty="0" err="1">
                <a:solidFill>
                  <a:schemeClr val="bg1"/>
                </a:solidFill>
                <a:latin typeface="Courier" pitchFamily="2" charset="0"/>
              </a:rPr>
              <a:t>install.packages</a:t>
            </a:r>
            <a:r>
              <a:rPr lang="en-US" sz="1500" dirty="0">
                <a:solidFill>
                  <a:schemeClr val="bg1"/>
                </a:solidFill>
                <a:latin typeface="Courier" pitchFamily="2" charset="0"/>
              </a:rPr>
              <a:t>(</a:t>
            </a:r>
            <a:r>
              <a:rPr lang="en-US" sz="1500" dirty="0">
                <a:solidFill>
                  <a:srgbClr val="00B050"/>
                </a:solidFill>
                <a:latin typeface="Courier" pitchFamily="2" charset="0"/>
              </a:rPr>
              <a:t>"</a:t>
            </a:r>
            <a:r>
              <a:rPr lang="en-US" sz="1500" dirty="0" err="1">
                <a:solidFill>
                  <a:srgbClr val="00B050"/>
                </a:solidFill>
                <a:latin typeface="Courier" pitchFamily="2" charset="0"/>
              </a:rPr>
              <a:t>devtools</a:t>
            </a:r>
            <a:r>
              <a:rPr lang="en-US" sz="1500" dirty="0">
                <a:solidFill>
                  <a:srgbClr val="00B050"/>
                </a:solidFill>
                <a:latin typeface="Courier" pitchFamily="2" charset="0"/>
              </a:rPr>
              <a:t>"</a:t>
            </a:r>
            <a:r>
              <a:rPr lang="en-US" sz="1500" dirty="0">
                <a:solidFill>
                  <a:schemeClr val="bg1"/>
                </a:solidFill>
                <a:latin typeface="Courier" pitchFamily="2" charset="0"/>
              </a:rPr>
              <a:t>)       </a:t>
            </a:r>
            <a:r>
              <a:rPr lang="en-US" sz="1500" dirty="0">
                <a:solidFill>
                  <a:srgbClr val="FFFF00"/>
                </a:solidFill>
                <a:latin typeface="Courier" pitchFamily="2" charset="0"/>
              </a:rPr>
              <a:t># package to install R stuff from GitHub</a:t>
            </a:r>
          </a:p>
          <a:p>
            <a:r>
              <a:rPr lang="en-US" sz="1500" dirty="0">
                <a:solidFill>
                  <a:schemeClr val="bg1"/>
                </a:solidFill>
                <a:latin typeface="Courier" pitchFamily="2" charset="0"/>
                <a:cs typeface="Courier"/>
              </a:rPr>
              <a:t>library(</a:t>
            </a:r>
            <a:r>
              <a:rPr lang="en-US" sz="1500" dirty="0" err="1">
                <a:solidFill>
                  <a:schemeClr val="bg1"/>
                </a:solidFill>
                <a:latin typeface="Courier" pitchFamily="2" charset="0"/>
                <a:cs typeface="Courier"/>
              </a:rPr>
              <a:t>devtools</a:t>
            </a:r>
            <a:r>
              <a:rPr lang="en-US" sz="1500" dirty="0">
                <a:solidFill>
                  <a:schemeClr val="bg1"/>
                </a:solidFill>
                <a:latin typeface="Courier" pitchFamily="2" charset="0"/>
                <a:cs typeface="Courier"/>
              </a:rPr>
              <a:t>)                  </a:t>
            </a:r>
            <a:r>
              <a:rPr lang="en-US" sz="1500" dirty="0">
                <a:solidFill>
                  <a:srgbClr val="FFFF00"/>
                </a:solidFill>
                <a:latin typeface="Courier" pitchFamily="2" charset="0"/>
              </a:rPr>
              <a:t># load </a:t>
            </a:r>
            <a:r>
              <a:rPr lang="en-US" sz="1500" dirty="0" err="1">
                <a:solidFill>
                  <a:srgbClr val="FFFF00"/>
                </a:solidFill>
                <a:latin typeface="Courier" pitchFamily="2" charset="0"/>
              </a:rPr>
              <a:t>devtools</a:t>
            </a:r>
            <a:endParaRPr lang="en-US" sz="1500" dirty="0">
              <a:solidFill>
                <a:srgbClr val="FFFF00"/>
              </a:solidFill>
              <a:latin typeface="Courier" pitchFamily="2" charset="0"/>
              <a:cs typeface="Courier"/>
            </a:endParaRPr>
          </a:p>
          <a:p>
            <a:r>
              <a:rPr lang="en-US" sz="1500" dirty="0" err="1">
                <a:solidFill>
                  <a:schemeClr val="bg1"/>
                </a:solidFill>
                <a:latin typeface="Courier" pitchFamily="2" charset="0"/>
                <a:cs typeface="Courier"/>
              </a:rPr>
              <a:t>install_github</a:t>
            </a:r>
            <a:r>
              <a:rPr lang="en-US" sz="1500" dirty="0">
                <a:solidFill>
                  <a:schemeClr val="bg1"/>
                </a:solidFill>
                <a:latin typeface="Courier" pitchFamily="2" charset="0"/>
                <a:cs typeface="Courier"/>
              </a:rPr>
              <a:t>(</a:t>
            </a:r>
            <a:r>
              <a:rPr lang="en-US" sz="1500" dirty="0">
                <a:solidFill>
                  <a:srgbClr val="00B050"/>
                </a:solidFill>
                <a:latin typeface="Courier" pitchFamily="2" charset="0"/>
                <a:cs typeface="Courier"/>
              </a:rPr>
              <a:t>"</a:t>
            </a:r>
            <a:r>
              <a:rPr lang="en-US" sz="1500" dirty="0" err="1">
                <a:solidFill>
                  <a:srgbClr val="00B050"/>
                </a:solidFill>
                <a:latin typeface="Courier" pitchFamily="2" charset="0"/>
                <a:cs typeface="Courier"/>
              </a:rPr>
              <a:t>npetraco</a:t>
            </a:r>
            <a:r>
              <a:rPr lang="en-US" sz="1500" dirty="0">
                <a:solidFill>
                  <a:srgbClr val="00B050"/>
                </a:solidFill>
                <a:latin typeface="Courier" pitchFamily="2" charset="0"/>
                <a:cs typeface="Courier"/>
              </a:rPr>
              <a:t>/che302r"</a:t>
            </a:r>
            <a:r>
              <a:rPr lang="en-US" sz="1500" dirty="0">
                <a:solidFill>
                  <a:schemeClr val="bg1"/>
                </a:solidFill>
                <a:latin typeface="Courier" pitchFamily="2" charset="0"/>
                <a:cs typeface="Courier"/>
              </a:rPr>
              <a:t>) </a:t>
            </a:r>
            <a:r>
              <a:rPr lang="en-US" sz="1500" dirty="0">
                <a:solidFill>
                  <a:srgbClr val="FFFF00"/>
                </a:solidFill>
                <a:latin typeface="Courier" pitchFamily="2" charset="0"/>
                <a:cs typeface="Courier"/>
              </a:rPr>
              <a:t># install our che302r library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21B80D-EA3D-D14C-9DCC-49F546841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8E5D768A-9504-5D4F-A64F-196A97DC3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534444"/>
            <a:ext cx="8686800" cy="94115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First install the che302r library:</a:t>
            </a:r>
            <a:endParaRPr lang="en-GB" sz="28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87AC3B66-6BF1-864C-AB33-7F23C9994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che302r library</a:t>
            </a:r>
          </a:p>
        </p:txBody>
      </p:sp>
    </p:spTree>
    <p:extLst>
      <p:ext uri="{BB962C8B-B14F-4D97-AF65-F5344CB8AC3E}">
        <p14:creationId xmlns:p14="http://schemas.microsoft.com/office/powerpoint/2010/main" val="176937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0C70E2F-694C-8846-9AF5-0D61CF92F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A3B408FD-8FD4-F947-A4DB-EBA259D64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Numerov-control_script.R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C8F2CA-D0E1-314B-9554-C35AA11D5BD6}"/>
              </a:ext>
            </a:extLst>
          </p:cNvPr>
          <p:cNvSpPr/>
          <p:nvPr/>
        </p:nvSpPr>
        <p:spPr>
          <a:xfrm>
            <a:off x="81023" y="2169365"/>
            <a:ext cx="8981954" cy="4154984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library(che302r)</a:t>
            </a:r>
          </a:p>
          <a:p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Domain (x-axis):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dx    &lt;- 0.01             </a:t>
            </a:r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Increment on x-axis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x.min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&lt;- (0)              </a:t>
            </a:r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Start of x-axis. Well into (left) classically forbidden region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x.max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&lt;- 10               </a:t>
            </a:r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End of x-axis. Well into the (right) classically forbidden region 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x     &lt;- seq(from=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x.min,to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=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x.max,by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=dx)  </a:t>
            </a:r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x-axis</a:t>
            </a:r>
          </a:p>
          <a:p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Potential energy function</a:t>
            </a:r>
          </a:p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Your choices are </a:t>
            </a:r>
            <a:r>
              <a:rPr lang="en-US" sz="1200" dirty="0">
                <a:solidFill>
                  <a:srgbClr val="00B050"/>
                </a:solidFill>
                <a:latin typeface="Courier"/>
                <a:cs typeface="Courier"/>
              </a:rPr>
              <a:t>"box"</a:t>
            </a:r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, </a:t>
            </a:r>
            <a:r>
              <a:rPr lang="en-US" sz="1200" dirty="0">
                <a:solidFill>
                  <a:srgbClr val="00B050"/>
                </a:solidFill>
                <a:latin typeface="Courier"/>
                <a:cs typeface="Courier"/>
              </a:rPr>
              <a:t>"harmonic"</a:t>
            </a:r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, </a:t>
            </a:r>
            <a:r>
              <a:rPr lang="en-US" sz="1200" dirty="0">
                <a:solidFill>
                  <a:srgbClr val="00B050"/>
                </a:solidFill>
                <a:latin typeface="Courier"/>
                <a:cs typeface="Courier"/>
              </a:rPr>
              <a:t>"anharmonic"</a:t>
            </a:r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: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Potential &lt;- </a:t>
            </a:r>
            <a:r>
              <a:rPr lang="en-US" sz="1200" dirty="0">
                <a:solidFill>
                  <a:srgbClr val="00B050"/>
                </a:solidFill>
                <a:latin typeface="Courier"/>
                <a:cs typeface="Courier"/>
              </a:rPr>
              <a:t>"box"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         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plot(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x,V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x,potential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))</a:t>
            </a:r>
          </a:p>
          <a:p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200" dirty="0" err="1">
                <a:solidFill>
                  <a:srgbClr val="FFFF00"/>
                </a:solidFill>
                <a:latin typeface="Courier"/>
                <a:cs typeface="Courier"/>
              </a:rPr>
              <a:t>Numerov's</a:t>
            </a:r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 procedure: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state        &lt;- 0      </a:t>
            </a:r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State you want, starting from 0. It is an integer: 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                     </a:t>
            </a:r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0,1,2,3,...etc. I.E., number of nodes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Guess.Energy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&lt;- (0)    </a:t>
            </a:r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Initial guess for energy of the state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max.iter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   &lt;- 40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psi.info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   &lt;-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numerov.procedure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x,dx,potential,state,Guess.Energy,max.iter,delay.time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=0.00)</a:t>
            </a:r>
          </a:p>
          <a:p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Approximately Normalize Psi: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Npsi.info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approx.normalize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psi.info,plotQ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=FALSE)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1852E8B-6136-2948-AF64-4FDA0797F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23" y="1291369"/>
            <a:ext cx="8834377" cy="94115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Now load and use the che302r library in the </a:t>
            </a: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Numerov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control script:</a:t>
            </a:r>
            <a:endParaRPr lang="en-GB" sz="24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596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</TotalTime>
  <Words>745</Words>
  <Application>Microsoft Macintosh PowerPoint</Application>
  <PresentationFormat>On-screen Show (4:3)</PresentationFormat>
  <Paragraphs>78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Courier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John Jay College of Criminal Justice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Nicholas Petraco</dc:creator>
  <cp:lastModifiedBy>Nicholas Petraco</cp:lastModifiedBy>
  <cp:revision>51</cp:revision>
  <dcterms:created xsi:type="dcterms:W3CDTF">2014-05-27T04:15:11Z</dcterms:created>
  <dcterms:modified xsi:type="dcterms:W3CDTF">2021-09-21T01:35:48Z</dcterms:modified>
</cp:coreProperties>
</file>