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78" r:id="rId2"/>
    <p:sldId id="280" r:id="rId3"/>
    <p:sldId id="281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2" r:id="rId23"/>
    <p:sldId id="303" r:id="rId24"/>
    <p:sldId id="318" r:id="rId25"/>
    <p:sldId id="322" r:id="rId26"/>
    <p:sldId id="323" r:id="rId27"/>
    <p:sldId id="324" r:id="rId28"/>
    <p:sldId id="306" r:id="rId29"/>
    <p:sldId id="305" r:id="rId30"/>
    <p:sldId id="307" r:id="rId31"/>
    <p:sldId id="311" r:id="rId32"/>
    <p:sldId id="317" r:id="rId33"/>
    <p:sldId id="320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F0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5547" autoAdjust="0"/>
  </p:normalViewPr>
  <p:slideViewPr>
    <p:cSldViewPr snapToGrid="0" snapToObjects="1">
      <p:cViewPr varScale="1">
        <p:scale>
          <a:sx n="109" d="100"/>
          <a:sy n="109" d="100"/>
        </p:scale>
        <p:origin x="7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5508F-B9DA-3A4B-92BF-6A4138802024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6FDBA-7020-E442-843C-9E0CA2B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6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B4BC-311C-574E-AB1F-5BCC7E00BDAB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1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2869" y="24354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Quantum Springs</a:t>
            </a:r>
          </a:p>
        </p:txBody>
      </p:sp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591263"/>
              </p:ext>
            </p:extLst>
          </p:nvPr>
        </p:nvGraphicFramePr>
        <p:xfrm>
          <a:off x="5853154" y="5187289"/>
          <a:ext cx="61959" cy="15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6320" imgH="181080" progId="">
                  <p:embed/>
                </p:oleObj>
              </mc:Choice>
              <mc:Fallback>
                <p:oleObj r:id="rId4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54" y="5187289"/>
                        <a:ext cx="61959" cy="151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miley Face 5"/>
          <p:cNvSpPr/>
          <p:nvPr/>
        </p:nvSpPr>
        <p:spPr>
          <a:xfrm>
            <a:off x="2006098" y="2379920"/>
            <a:ext cx="2151479" cy="2004922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/>
          <p:cNvSpPr/>
          <p:nvPr/>
        </p:nvSpPr>
        <p:spPr>
          <a:xfrm>
            <a:off x="4939218" y="2379920"/>
            <a:ext cx="2151479" cy="2004922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40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5.55556E-6 C 0.00625 -5.55556E-6 -0.35833 0.00277 -0.26753 0.00184 C -0.17673 0.00092 0.47778 -0.0051 0.54531 -0.0058 C 0.61285 -0.00649 0.12986 -0.00186 0.1375 -0.00186 C 0.14497 -0.00186 0.66615 -0.00649 0.5908 -0.0058 C 0.51545 -0.0051 -0.22725 0.00092 -0.31423 0.00184 C -0.40121 0.00277 0.06823 -5.55556E-6 0.06875 -5.55556E-6 C 0.06927 -5.55556E-6 -0.35434 0.00207 -0.31128 0.00184 C -0.26823 0.00161 0.29983 -0.00186 0.32761 -0.00186 C 0.35538 -0.00186 -0.18993 0.00207 -0.14462 0.00184 C -0.0993 0.00161 0.52743 -0.00256 0.59948 -0.00394 C 0.67153 -0.00533 0.30486 -0.00556 0.28802 -0.0058 C 0.27118 -0.00603 0.59757 -0.00695 0.49861 -0.0058 C 0.39966 -0.00464 -0.22326 0.00115 -0.30555 0.00184 C -0.38785 0.00254 -0.00625 -5.55556E-6 -3.05556E-6 -5.55556E-6 Z " pathEditMode="relative" ptsTypes="aaaaaaaaaaaaa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2.96296E-6 C 0.03021 -0.0007 -0.44097 0.00579 -0.39045 0.00602 C -0.33958 0.00625 0.32292 0.00208 0.30417 0.00208 C 0.28542 0.00208 -0.42847 0.00579 -0.50295 0.00602 C -0.57708 0.00625 -0.11875 0.0037 -0.14167 0.00393 C -0.16476 0.00417 -0.65 0.00717 -0.64167 0.00787 C -0.63333 0.00856 -0.13507 0.00787 -0.09201 0.00787 C -0.04913 0.00787 -0.45243 0.00926 -0.38455 0.00787 C -0.31632 0.00648 0.34202 -2.96296E-6 0.31597 -2.96296E-6 C 0.28976 -2.96296E-6 -0.52708 0.00694 -0.54219 0.00787 C -0.55729 0.00879 0.23195 0.00579 0.22535 0.00602 C 0.21875 0.00625 -0.59149 0.01065 -0.58177 0.00972 C -0.57239 0.00879 0.27274 0.00069 0.28229 -2.96296E-6 C 0.29184 -0.0007 -0.45295 0.00532 -0.52482 0.00602 C -0.5967 0.00671 -0.14114 0.00324 -0.14896 0.00393 C -0.15677 0.00463 -0.59618 0.00903 -0.5717 0.00972 C -0.54687 0.01042 -0.03003 0.00069 0.00018 -2.96296E-6 Z " pathEditMode="relative" ptsTypes="aaaaaaaaaaaaaaaaa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Solve the Harmonic Oscillator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8782" b="3383"/>
          <a:stretch/>
        </p:blipFill>
        <p:spPr>
          <a:xfrm>
            <a:off x="277508" y="1403958"/>
            <a:ext cx="7862050" cy="528025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811050" y="3280860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/>
                <a:cs typeface="Times New Roman"/>
              </a:rPr>
              <a:t>E</a:t>
            </a:r>
            <a:r>
              <a:rPr lang="en-US" sz="2000" baseline="-25000" dirty="0" err="1">
                <a:latin typeface="Times New Roman"/>
                <a:cs typeface="Times New Roman"/>
              </a:rPr>
              <a:t>v</a:t>
            </a:r>
            <a:r>
              <a:rPr lang="en-US" sz="2000" baseline="-25000" dirty="0">
                <a:latin typeface="Times New Roman"/>
                <a:cs typeface="Times New Roman"/>
              </a:rPr>
              <a:t> =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11050" y="3856740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/>
                <a:cs typeface="Times New Roman"/>
              </a:rPr>
              <a:t>E</a:t>
            </a:r>
            <a:r>
              <a:rPr lang="en-US" sz="2000" baseline="-25000" dirty="0" err="1">
                <a:latin typeface="Times New Roman"/>
                <a:cs typeface="Times New Roman"/>
              </a:rPr>
              <a:t>v</a:t>
            </a:r>
            <a:r>
              <a:rPr lang="en-US" sz="2000" baseline="-25000" dirty="0">
                <a:latin typeface="Times New Roman"/>
                <a:cs typeface="Times New Roman"/>
              </a:rPr>
              <a:t> =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11050" y="4409250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/>
                <a:cs typeface="Times New Roman"/>
              </a:rPr>
              <a:t>E</a:t>
            </a:r>
            <a:r>
              <a:rPr lang="en-US" sz="2000" baseline="-25000" dirty="0" err="1">
                <a:latin typeface="Times New Roman"/>
                <a:cs typeface="Times New Roman"/>
              </a:rPr>
              <a:t>v</a:t>
            </a:r>
            <a:r>
              <a:rPr lang="en-US" sz="2000" baseline="-25000" dirty="0">
                <a:latin typeface="Times New Roman"/>
                <a:cs typeface="Times New Roman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1101130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Solve the Harmonic Oscillator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6026" b="3518"/>
          <a:stretch/>
        </p:blipFill>
        <p:spPr>
          <a:xfrm>
            <a:off x="249317" y="1190070"/>
            <a:ext cx="7918789" cy="550751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811050" y="2692476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/>
                <a:cs typeface="Times New Roman"/>
              </a:rPr>
              <a:t>E</a:t>
            </a:r>
            <a:r>
              <a:rPr lang="en-US" sz="2000" baseline="-25000" dirty="0" err="1">
                <a:latin typeface="Times New Roman"/>
                <a:cs typeface="Times New Roman"/>
              </a:rPr>
              <a:t>v</a:t>
            </a:r>
            <a:r>
              <a:rPr lang="en-US" sz="2000" baseline="-25000" dirty="0">
                <a:latin typeface="Times New Roman"/>
                <a:cs typeface="Times New Roman"/>
              </a:rPr>
              <a:t> =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11050" y="3280860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/>
                <a:cs typeface="Times New Roman"/>
              </a:rPr>
              <a:t>E</a:t>
            </a:r>
            <a:r>
              <a:rPr lang="en-US" sz="2000" baseline="-25000" dirty="0" err="1">
                <a:latin typeface="Times New Roman"/>
                <a:cs typeface="Times New Roman"/>
              </a:rPr>
              <a:t>v</a:t>
            </a:r>
            <a:r>
              <a:rPr lang="en-US" sz="2000" baseline="-25000" dirty="0">
                <a:latin typeface="Times New Roman"/>
                <a:cs typeface="Times New Roman"/>
              </a:rPr>
              <a:t> =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11050" y="3856740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/>
                <a:cs typeface="Times New Roman"/>
              </a:rPr>
              <a:t>E</a:t>
            </a:r>
            <a:r>
              <a:rPr lang="en-US" sz="2000" baseline="-25000" dirty="0" err="1">
                <a:latin typeface="Times New Roman"/>
                <a:cs typeface="Times New Roman"/>
              </a:rPr>
              <a:t>v</a:t>
            </a:r>
            <a:r>
              <a:rPr lang="en-US" sz="2000" baseline="-25000" dirty="0">
                <a:latin typeface="Times New Roman"/>
                <a:cs typeface="Times New Roman"/>
              </a:rPr>
              <a:t> =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11050" y="4409250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/>
                <a:cs typeface="Times New Roman"/>
              </a:rPr>
              <a:t>E</a:t>
            </a:r>
            <a:r>
              <a:rPr lang="en-US" sz="2000" baseline="-25000" dirty="0" err="1">
                <a:latin typeface="Times New Roman"/>
                <a:cs typeface="Times New Roman"/>
              </a:rPr>
              <a:t>v</a:t>
            </a:r>
            <a:r>
              <a:rPr lang="en-US" sz="2000" baseline="-25000" dirty="0">
                <a:latin typeface="Times New Roman"/>
                <a:cs typeface="Times New Roman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1217742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Solve the Harmonic Oscillator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7823" b="3166"/>
          <a:stretch/>
        </p:blipFill>
        <p:spPr>
          <a:xfrm>
            <a:off x="305468" y="1350485"/>
            <a:ext cx="7809164" cy="532403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162886" y="2117202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/>
                <a:cs typeface="Times New Roman"/>
              </a:rPr>
              <a:t>E</a:t>
            </a:r>
            <a:r>
              <a:rPr lang="en-US" sz="2000" baseline="-25000" dirty="0" err="1">
                <a:latin typeface="Times New Roman"/>
                <a:cs typeface="Times New Roman"/>
              </a:rPr>
              <a:t>v</a:t>
            </a:r>
            <a:r>
              <a:rPr lang="en-US" sz="2000" baseline="-25000" dirty="0">
                <a:latin typeface="Times New Roman"/>
                <a:cs typeface="Times New Roman"/>
              </a:rPr>
              <a:t> = 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11050" y="2692476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/>
                <a:cs typeface="Times New Roman"/>
              </a:rPr>
              <a:t>E</a:t>
            </a:r>
            <a:r>
              <a:rPr lang="en-US" sz="2000" baseline="-25000" dirty="0" err="1">
                <a:latin typeface="Times New Roman"/>
                <a:cs typeface="Times New Roman"/>
              </a:rPr>
              <a:t>v</a:t>
            </a:r>
            <a:r>
              <a:rPr lang="en-US" sz="2000" baseline="-25000" dirty="0">
                <a:latin typeface="Times New Roman"/>
                <a:cs typeface="Times New Roman"/>
              </a:rPr>
              <a:t> =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11050" y="3280860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/>
                <a:cs typeface="Times New Roman"/>
              </a:rPr>
              <a:t>E</a:t>
            </a:r>
            <a:r>
              <a:rPr lang="en-US" sz="2000" baseline="-25000" dirty="0" err="1">
                <a:latin typeface="Times New Roman"/>
                <a:cs typeface="Times New Roman"/>
              </a:rPr>
              <a:t>v</a:t>
            </a:r>
            <a:r>
              <a:rPr lang="en-US" sz="2000" baseline="-25000" dirty="0">
                <a:latin typeface="Times New Roman"/>
                <a:cs typeface="Times New Roman"/>
              </a:rPr>
              <a:t> =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11050" y="3856740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/>
                <a:cs typeface="Times New Roman"/>
              </a:rPr>
              <a:t>E</a:t>
            </a:r>
            <a:r>
              <a:rPr lang="en-US" sz="2000" baseline="-25000" dirty="0" err="1">
                <a:latin typeface="Times New Roman"/>
                <a:cs typeface="Times New Roman"/>
              </a:rPr>
              <a:t>v</a:t>
            </a:r>
            <a:r>
              <a:rPr lang="en-US" sz="2000" baseline="-25000" dirty="0">
                <a:latin typeface="Times New Roman"/>
                <a:cs typeface="Times New Roman"/>
              </a:rPr>
              <a:t> =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11050" y="4409250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/>
                <a:cs typeface="Times New Roman"/>
              </a:rPr>
              <a:t>E</a:t>
            </a:r>
            <a:r>
              <a:rPr lang="en-US" sz="2000" baseline="-25000" dirty="0" err="1">
                <a:latin typeface="Times New Roman"/>
                <a:cs typeface="Times New Roman"/>
              </a:rPr>
              <a:t>v</a:t>
            </a:r>
            <a:r>
              <a:rPr lang="en-US" sz="2000" baseline="-25000" dirty="0">
                <a:latin typeface="Times New Roman"/>
                <a:cs typeface="Times New Roman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1667326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Solve the Harmonic Oscillator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8595" b="3681"/>
          <a:stretch/>
        </p:blipFill>
        <p:spPr>
          <a:xfrm>
            <a:off x="265365" y="1417325"/>
            <a:ext cx="7916110" cy="521042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162886" y="1537956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/>
                <a:cs typeface="Times New Roman"/>
              </a:rPr>
              <a:t>E</a:t>
            </a:r>
            <a:r>
              <a:rPr lang="en-US" sz="2000" baseline="-25000" dirty="0" err="1">
                <a:latin typeface="Times New Roman"/>
                <a:cs typeface="Times New Roman"/>
              </a:rPr>
              <a:t>v</a:t>
            </a:r>
            <a:r>
              <a:rPr lang="en-US" sz="2000" baseline="-25000" dirty="0">
                <a:latin typeface="Times New Roman"/>
                <a:cs typeface="Times New Roman"/>
              </a:rPr>
              <a:t> = 5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23877" y="3721904"/>
            <a:ext cx="13369" cy="4548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537246" y="4322898"/>
            <a:ext cx="13369" cy="4548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507838" y="3183954"/>
            <a:ext cx="13369" cy="4548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475760" y="2587746"/>
            <a:ext cx="13369" cy="4548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69075" y="2018274"/>
            <a:ext cx="13369" cy="4548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08871" y="4328381"/>
            <a:ext cx="1124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ymbol" charset="2"/>
                <a:cs typeface="Symbol" charset="2"/>
              </a:rPr>
              <a:t>D</a:t>
            </a:r>
            <a:r>
              <a:rPr lang="en-US" sz="2000" dirty="0">
                <a:latin typeface="Times New Roman"/>
                <a:cs typeface="Times New Roman"/>
              </a:rPr>
              <a:t>E = </a:t>
            </a:r>
            <a:r>
              <a:rPr lang="en-US" sz="2000" i="1" dirty="0" err="1">
                <a:latin typeface="Times New Roman"/>
                <a:cs typeface="Times New Roman"/>
              </a:rPr>
              <a:t>ħ</a:t>
            </a:r>
            <a:r>
              <a:rPr lang="en-US" sz="2000" i="1" dirty="0" err="1">
                <a:latin typeface="Symbol" charset="2"/>
                <a:cs typeface="Symbol" charset="2"/>
              </a:rPr>
              <a:t>w</a:t>
            </a:r>
            <a:endParaRPr lang="en-US" sz="2000" i="1" dirty="0">
              <a:latin typeface="Symbol" charset="2"/>
              <a:cs typeface="Symbol" charset="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00855" y="3718805"/>
            <a:ext cx="1124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ymbol" charset="2"/>
                <a:cs typeface="Symbol" charset="2"/>
              </a:rPr>
              <a:t>D</a:t>
            </a:r>
            <a:r>
              <a:rPr lang="en-US" sz="2000" dirty="0">
                <a:latin typeface="Times New Roman"/>
                <a:cs typeface="Times New Roman"/>
              </a:rPr>
              <a:t>E = </a:t>
            </a:r>
            <a:r>
              <a:rPr lang="en-US" sz="2000" i="1" dirty="0" err="1">
                <a:latin typeface="Times New Roman"/>
                <a:cs typeface="Times New Roman"/>
              </a:rPr>
              <a:t>ħ</a:t>
            </a:r>
            <a:r>
              <a:rPr lang="en-US" sz="2000" i="1" dirty="0" err="1">
                <a:latin typeface="Symbol" charset="2"/>
                <a:cs typeface="Symbol" charset="2"/>
              </a:rPr>
              <a:t>w</a:t>
            </a:r>
            <a:endParaRPr lang="en-US" sz="2000" i="1" dirty="0">
              <a:latin typeface="Symbol" charset="2"/>
              <a:cs typeface="Symbol" charset="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19575" y="3176069"/>
            <a:ext cx="1124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ymbol" charset="2"/>
                <a:cs typeface="Symbol" charset="2"/>
              </a:rPr>
              <a:t>D</a:t>
            </a:r>
            <a:r>
              <a:rPr lang="en-US" sz="2000" dirty="0">
                <a:latin typeface="Times New Roman"/>
                <a:cs typeface="Times New Roman"/>
              </a:rPr>
              <a:t>E = </a:t>
            </a:r>
            <a:r>
              <a:rPr lang="en-US" sz="2000" i="1" dirty="0" err="1">
                <a:latin typeface="Times New Roman"/>
                <a:cs typeface="Times New Roman"/>
              </a:rPr>
              <a:t>ħ</a:t>
            </a:r>
            <a:r>
              <a:rPr lang="en-US" sz="2000" i="1" dirty="0" err="1">
                <a:latin typeface="Symbol" charset="2"/>
                <a:cs typeface="Symbol" charset="2"/>
              </a:rPr>
              <a:t>w</a:t>
            </a:r>
            <a:endParaRPr lang="en-US" sz="2000" i="1" dirty="0">
              <a:latin typeface="Symbol" charset="2"/>
              <a:cs typeface="Symbol" charset="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24927" y="2593229"/>
            <a:ext cx="1124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ymbol" charset="2"/>
                <a:cs typeface="Symbol" charset="2"/>
              </a:rPr>
              <a:t>D</a:t>
            </a:r>
            <a:r>
              <a:rPr lang="en-US" sz="2000" dirty="0">
                <a:latin typeface="Times New Roman"/>
                <a:cs typeface="Times New Roman"/>
              </a:rPr>
              <a:t>E = </a:t>
            </a:r>
            <a:r>
              <a:rPr lang="en-US" sz="2000" i="1" dirty="0" err="1">
                <a:latin typeface="Times New Roman"/>
                <a:cs typeface="Times New Roman"/>
              </a:rPr>
              <a:t>ħ</a:t>
            </a:r>
            <a:r>
              <a:rPr lang="en-US" sz="2000" i="1" dirty="0" err="1">
                <a:latin typeface="Symbol" charset="2"/>
                <a:cs typeface="Symbol" charset="2"/>
              </a:rPr>
              <a:t>w</a:t>
            </a:r>
            <a:endParaRPr lang="en-US" sz="2000" i="1" dirty="0">
              <a:latin typeface="Symbol" charset="2"/>
              <a:cs typeface="Symbol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30279" y="2063861"/>
            <a:ext cx="1124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ymbol" charset="2"/>
                <a:cs typeface="Symbol" charset="2"/>
              </a:rPr>
              <a:t>D</a:t>
            </a:r>
            <a:r>
              <a:rPr lang="en-US" sz="2000" dirty="0">
                <a:latin typeface="Times New Roman"/>
                <a:cs typeface="Times New Roman"/>
              </a:rPr>
              <a:t>E = </a:t>
            </a:r>
            <a:r>
              <a:rPr lang="en-US" sz="2000" i="1" dirty="0" err="1">
                <a:latin typeface="Times New Roman"/>
                <a:cs typeface="Times New Roman"/>
              </a:rPr>
              <a:t>ħ</a:t>
            </a:r>
            <a:r>
              <a:rPr lang="en-US" sz="2000" i="1" dirty="0" err="1">
                <a:latin typeface="Symbol" charset="2"/>
                <a:cs typeface="Symbol" charset="2"/>
              </a:rPr>
              <a:t>w</a:t>
            </a:r>
            <a:endParaRPr lang="en-US" sz="2000" i="1" dirty="0">
              <a:latin typeface="Symbol" charset="2"/>
              <a:cs typeface="Symbol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62886" y="2117202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/>
                <a:cs typeface="Times New Roman"/>
              </a:rPr>
              <a:t>E</a:t>
            </a:r>
            <a:r>
              <a:rPr lang="en-US" sz="2000" baseline="-25000" dirty="0" err="1">
                <a:latin typeface="Times New Roman"/>
                <a:cs typeface="Times New Roman"/>
              </a:rPr>
              <a:t>v</a:t>
            </a:r>
            <a:r>
              <a:rPr lang="en-US" sz="2000" baseline="-25000" dirty="0">
                <a:latin typeface="Times New Roman"/>
                <a:cs typeface="Times New Roman"/>
              </a:rPr>
              <a:t> = 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811050" y="2692476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/>
                <a:cs typeface="Times New Roman"/>
              </a:rPr>
              <a:t>E</a:t>
            </a:r>
            <a:r>
              <a:rPr lang="en-US" sz="2000" baseline="-25000" dirty="0" err="1">
                <a:latin typeface="Times New Roman"/>
                <a:cs typeface="Times New Roman"/>
              </a:rPr>
              <a:t>v</a:t>
            </a:r>
            <a:r>
              <a:rPr lang="en-US" sz="2000" baseline="-25000" dirty="0">
                <a:latin typeface="Times New Roman"/>
                <a:cs typeface="Times New Roman"/>
              </a:rPr>
              <a:t> = 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811050" y="3280860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/>
                <a:cs typeface="Times New Roman"/>
              </a:rPr>
              <a:t>E</a:t>
            </a:r>
            <a:r>
              <a:rPr lang="en-US" sz="2000" baseline="-25000" dirty="0" err="1">
                <a:latin typeface="Times New Roman"/>
                <a:cs typeface="Times New Roman"/>
              </a:rPr>
              <a:t>v</a:t>
            </a:r>
            <a:r>
              <a:rPr lang="en-US" sz="2000" baseline="-25000" dirty="0">
                <a:latin typeface="Times New Roman"/>
                <a:cs typeface="Times New Roman"/>
              </a:rPr>
              <a:t> = 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811050" y="3856740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/>
                <a:cs typeface="Times New Roman"/>
              </a:rPr>
              <a:t>E</a:t>
            </a:r>
            <a:r>
              <a:rPr lang="en-US" sz="2000" baseline="-25000" dirty="0" err="1">
                <a:latin typeface="Times New Roman"/>
                <a:cs typeface="Times New Roman"/>
              </a:rPr>
              <a:t>v</a:t>
            </a:r>
            <a:r>
              <a:rPr lang="en-US" sz="2000" baseline="-25000" dirty="0">
                <a:latin typeface="Times New Roman"/>
                <a:cs typeface="Times New Roman"/>
              </a:rPr>
              <a:t> = 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11050" y="4409250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/>
                <a:cs typeface="Times New Roman"/>
              </a:rPr>
              <a:t>E</a:t>
            </a:r>
            <a:r>
              <a:rPr lang="en-US" sz="2000" baseline="-25000" dirty="0" err="1">
                <a:latin typeface="Times New Roman"/>
                <a:cs typeface="Times New Roman"/>
              </a:rPr>
              <a:t>v</a:t>
            </a:r>
            <a:r>
              <a:rPr lang="en-US" sz="2000" baseline="-25000" dirty="0">
                <a:latin typeface="Times New Roman"/>
                <a:cs typeface="Times New Roman"/>
              </a:rPr>
              <a:t> = 0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6238215" y="5869915"/>
            <a:ext cx="1938689" cy="6891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96531" y="6505612"/>
            <a:ext cx="1934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v = {0, 1, 2, 3, …}</a:t>
            </a:r>
          </a:p>
        </p:txBody>
      </p:sp>
    </p:spTree>
    <p:extLst>
      <p:ext uri="{BB962C8B-B14F-4D97-AF65-F5344CB8AC3E}">
        <p14:creationId xmlns:p14="http://schemas.microsoft.com/office/powerpoint/2010/main" val="160558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Solve the Harmonic Oscillator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2160"/>
          <a:stretch/>
        </p:blipFill>
        <p:spPr>
          <a:xfrm>
            <a:off x="1562100" y="1457158"/>
            <a:ext cx="6019800" cy="45626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43606" y="6124160"/>
            <a:ext cx="15965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Ground State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3923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Solve the Harmonic Oscillator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2418"/>
          <a:stretch/>
        </p:blipFill>
        <p:spPr>
          <a:xfrm>
            <a:off x="1562100" y="1470526"/>
            <a:ext cx="6019800" cy="45492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56446" y="6124160"/>
            <a:ext cx="2133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First Excited State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9249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Solve the Harmonic Oscillator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3190"/>
          <a:stretch/>
        </p:blipFill>
        <p:spPr>
          <a:xfrm>
            <a:off x="1562100" y="1510632"/>
            <a:ext cx="6019800" cy="45091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56446" y="6124160"/>
            <a:ext cx="2364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Second Excited State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7985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Solve the Harmonic Oscillator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2933"/>
          <a:stretch/>
        </p:blipFill>
        <p:spPr>
          <a:xfrm>
            <a:off x="1562100" y="1497262"/>
            <a:ext cx="6019800" cy="45225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56446" y="6124160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Third Excited State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7985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Solve the Harmonic Oscillator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1904"/>
          <a:stretch/>
        </p:blipFill>
        <p:spPr>
          <a:xfrm>
            <a:off x="1562100" y="1443788"/>
            <a:ext cx="6019800" cy="45760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56446" y="6124160"/>
            <a:ext cx="23519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Fourth Excited State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7985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Solve the Harmonic Oscillator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7051"/>
          <a:stretch/>
        </p:blipFill>
        <p:spPr>
          <a:xfrm>
            <a:off x="1562100" y="1711158"/>
            <a:ext cx="6019800" cy="43086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56446" y="6124160"/>
            <a:ext cx="2159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Fifth Excited State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247287" y="1243542"/>
            <a:ext cx="37112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Times New Roman" pitchFamily="18" charset="0"/>
              </a:rPr>
              <a:t># nodes, harmonic oscillator 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= v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395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Harmonic Oscillator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49"/>
            <a:ext cx="8686800" cy="214797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Our next model is the quantum mechanics version of a spring: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Serves as a good model of a vibrating (diatomic) molecule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000" y="3686008"/>
            <a:ext cx="8686800" cy="214797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 simplest model is a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harmonic oscillator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195049" y="5178927"/>
            <a:ext cx="20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miley Face 12"/>
          <p:cNvSpPr/>
          <p:nvPr/>
        </p:nvSpPr>
        <p:spPr>
          <a:xfrm>
            <a:off x="4831434" y="4826341"/>
            <a:ext cx="775366" cy="70818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/>
          <p:cNvSpPr/>
          <p:nvPr/>
        </p:nvSpPr>
        <p:spPr>
          <a:xfrm>
            <a:off x="2847478" y="4826341"/>
            <a:ext cx="775366" cy="70818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313" y="5708984"/>
            <a:ext cx="1906372" cy="94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0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C -0.0257 4.07407E-6 -0.05139 4.07407E-6 -0.04393 4.07407E-6 C -0.03646 4.07407E-6 0.04548 4.07407E-6 0.04531 4.07407E-6 C 0.04514 4.07407E-6 -0.04532 4.07407E-6 -0.04532 4.07407E-6 C -0.04532 4.07407E-6 0.04531 4.07407E-6 0.04531 4.07407E-6 C 0.04531 4.07407E-6 -0.04532 4.07407E-6 -0.04532 4.07407E-6 C -0.04532 4.07407E-6 0.04531 4.07407E-6 0.04531 4.07407E-6 C 0.04531 4.07407E-6 -0.04514 4.07407E-6 -0.04532 4.07407E-6 C -0.04549 4.07407E-6 0.04444 4.07407E-6 0.04392 4.07407E-6 C 0.0434 4.07407E-6 -0.04879 4.07407E-6 -0.04827 4.07407E-6 C -0.04775 4.07407E-6 0.0467 4.07407E-6 0.04687 4.07407E-6 C 0.04705 4.07407E-6 -0.04688 4.07407E-6 -0.0467 4.07407E-6 C -0.04653 4.07407E-6 0.04826 -0.00023 0.04826 4.07407E-6 C 0.04826 0.00023 -0.0467 -0.00185 -0.0467 -0.00185 C -0.0467 -0.00185 0.04757 4.07407E-6 0.04826 4.07407E-6 C 0.04896 4.07407E-6 -0.04184 -0.00162 -0.04236 -0.00185 C -0.04288 -0.00208 0.04548 -0.00185 0.04531 -0.00185 C 0.04514 -0.00185 -0.04393 -0.00162 -0.04393 -0.00185 C -0.04393 -0.00208 0.04531 4.07407E-6 0.04531 4.07407E-6 C 0.04531 4.07407E-6 -0.04375 -0.00185 -0.04393 -0.00185 C -0.0441 -0.00185 0.02934 -0.00023 0.04392 4.07407E-6 " pathEditMode="relative" ptsTypes="aaaaaaaaaaaaaaaaaaaaA">
                                      <p:cBhvr>
                                        <p:cTn id="22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7.40741E-7 C 0.02552 7.40741E-7 0.05104 7.40741E-7 0.04392 7.40741E-7 C 0.03681 7.40741E-7 -0.04236 -0.00023 -0.04236 7.40741E-7 C -0.04236 0.00023 0.0441 -0.00231 0.04392 -0.00208 C 0.04375 -0.00185 -0.0441 0.00209 -0.04392 0.00186 C -0.04375 0.00162 0.04514 -0.00324 0.04531 -0.00393 C 0.04549 -0.00463 -0.04219 -0.00208 -0.04236 -0.00208 C -0.04254 -0.00208 0.04444 -0.00463 0.04392 -0.00393 C 0.0434 -0.00324 -0.04462 0.00162 -0.04531 0.00186 C -0.04601 0.00209 0.03941 -0.00231 0.03941 -0.00208 C 0.03941 -0.00185 -0.04601 0.00023 -0.04531 7.40741E-7 C -0.04462 -0.00023 0.04392 -0.00393 0.04392 -0.00393 C 0.04392 -0.00393 -0.04479 7.40741E-7 -0.04531 7.40741E-7 C -0.04583 7.40741E-7 0.04115 -0.00393 0.04097 -0.00393 C 0.0408 -0.00393 -0.04688 0.00023 -0.04688 7.40741E-7 C -0.04688 -0.00023 0.04097 -0.00231 0.04097 -0.00208 C 0.04097 -0.00185 -0.04705 -0.00208 -0.04688 -0.00208 C -0.0467 -0.00208 0.04236 -0.00208 0.04236 -0.00208 C 0.04236 -0.00208 -0.04688 -0.00185 -0.04688 -0.00208 C -0.04688 -0.00231 0.04219 -0.00023 0.04236 7.40741E-7 C 0.04253 0.00023 -0.00139 7.40741E-7 -0.04531 7.40741E-7 " pathEditMode="relative" ptsTypes="aaaaaaaaaaaaaaaaaaaaA">
                                      <p:cBhvr>
                                        <p:cTn id="24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  <p:bldP spid="13" grpId="1" animBg="1"/>
      <p:bldP spid="14" grpId="0" animBg="1"/>
      <p:bldP spid="14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Anharmonic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Oscillator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49"/>
            <a:ext cx="8686800" cy="214797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Real bonds break if they are stretched enough.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Harmonic oscillator does not account for this!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 more realistic potential should look like: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8047" b="4453"/>
          <a:stretch/>
        </p:blipFill>
        <p:spPr>
          <a:xfrm>
            <a:off x="1189787" y="2927685"/>
            <a:ext cx="6055895" cy="3890211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860851" y="4697655"/>
            <a:ext cx="3769886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121622" y="3761037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Energetic asymptote</a:t>
            </a:r>
            <a:endParaRPr lang="en-US" sz="20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973053" y="4121043"/>
            <a:ext cx="347579" cy="536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42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Anharmonic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Oscillator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461497"/>
            <a:ext cx="8686800" cy="335113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Unfortunately the exact equation for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anharmonic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40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40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) contains an infinite number of terms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We will use a close approximation which has a closed form: the </a:t>
            </a:r>
            <a:r>
              <a:rPr lang="en-GB" sz="3600" b="1" dirty="0">
                <a:solidFill>
                  <a:srgbClr val="000000"/>
                </a:solidFill>
                <a:latin typeface="Times New Roman" pitchFamily="18" charset="0"/>
              </a:rPr>
              <a:t>Morse potential</a:t>
            </a:r>
          </a:p>
        </p:txBody>
      </p:sp>
    </p:spTree>
    <p:extLst>
      <p:ext uri="{BB962C8B-B14F-4D97-AF65-F5344CB8AC3E}">
        <p14:creationId xmlns:p14="http://schemas.microsoft.com/office/powerpoint/2010/main" val="3332281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Anharmonic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Oscillator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4" y="1564109"/>
            <a:ext cx="4598340" cy="39483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950" y="1564100"/>
            <a:ext cx="4630266" cy="397577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1564110" y="4411580"/>
            <a:ext cx="2433052" cy="141705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97162" y="4411580"/>
            <a:ext cx="1657680" cy="141705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045368" y="4411580"/>
            <a:ext cx="1951794" cy="141705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997162" y="4451684"/>
            <a:ext cx="2887575" cy="137694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37014" y="5801896"/>
            <a:ext cx="7075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Wave function dies off quickly when it gets past the potential walls</a:t>
            </a:r>
            <a:r>
              <a:rPr lang="en-US" dirty="0"/>
              <a:t>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824150" y="1234872"/>
            <a:ext cx="18173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Ground State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2328684" y="6350279"/>
            <a:ext cx="39809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Times New Roman" pitchFamily="18" charset="0"/>
              </a:rPr>
              <a:t># nodes, </a:t>
            </a:r>
            <a:r>
              <a:rPr lang="en-GB" sz="2000" b="1" dirty="0" err="1">
                <a:solidFill>
                  <a:srgbClr val="000000"/>
                </a:solidFill>
                <a:latin typeface="Times New Roman" pitchFamily="18" charset="0"/>
              </a:rPr>
              <a:t>anharmonic</a:t>
            </a:r>
            <a:r>
              <a:rPr lang="en-GB" sz="2000" b="1" dirty="0">
                <a:solidFill>
                  <a:srgbClr val="000000"/>
                </a:solidFill>
                <a:latin typeface="Times New Roman" pitchFamily="18" charset="0"/>
              </a:rPr>
              <a:t> oscillator 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= v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084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Anharmonic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Oscillator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738" y="1818374"/>
            <a:ext cx="4483581" cy="38498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86" y="1805006"/>
            <a:ext cx="4483582" cy="38498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22023" y="1267236"/>
            <a:ext cx="2458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First Excited State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764421" y="4598737"/>
            <a:ext cx="1283368" cy="1430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051372" y="5962318"/>
            <a:ext cx="40439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Note how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anharmonic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wave functions are asymmetric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328027" y="3013244"/>
            <a:ext cx="1719762" cy="30159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58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D945717-02DB-5F08-2C35-4273577AC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7E72FC-1A62-FDC2-D7CA-1E3741DA3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Anharmonic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Oscillator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66C15C-D869-4C0A-6CD2-ED6938083324}"/>
              </a:ext>
            </a:extLst>
          </p:cNvPr>
          <p:cNvSpPr/>
          <p:nvPr/>
        </p:nvSpPr>
        <p:spPr>
          <a:xfrm>
            <a:off x="3522023" y="1267236"/>
            <a:ext cx="2795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Second Excited State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091DE1-E936-CDB8-2DB3-839BC446E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960" y="1941565"/>
            <a:ext cx="5338079" cy="465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03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D945717-02DB-5F08-2C35-4273577AC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7E72FC-1A62-FDC2-D7CA-1E3741DA3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Anharmonic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Oscillator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66C15C-D869-4C0A-6CD2-ED6938083324}"/>
              </a:ext>
            </a:extLst>
          </p:cNvPr>
          <p:cNvSpPr/>
          <p:nvPr/>
        </p:nvSpPr>
        <p:spPr>
          <a:xfrm>
            <a:off x="3522023" y="1267236"/>
            <a:ext cx="25731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Third Excited State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CD0485-D601-68DF-605F-D9C50505D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792" y="1992672"/>
            <a:ext cx="5338080" cy="447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08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D945717-02DB-5F08-2C35-4273577AC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7E72FC-1A62-FDC2-D7CA-1E3741DA3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Anharmonic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Oscillator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66C15C-D869-4C0A-6CD2-ED6938083324}"/>
              </a:ext>
            </a:extLst>
          </p:cNvPr>
          <p:cNvSpPr/>
          <p:nvPr/>
        </p:nvSpPr>
        <p:spPr>
          <a:xfrm>
            <a:off x="3522023" y="1267236"/>
            <a:ext cx="2710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Fourth Excited State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046F84-9D55-32E0-25B4-B0ACD9487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792" y="2064066"/>
            <a:ext cx="5338080" cy="447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36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D945717-02DB-5F08-2C35-4273577AC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7E72FC-1A62-FDC2-D7CA-1E3741DA3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Anharmonic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Oscillator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66C15C-D869-4C0A-6CD2-ED6938083324}"/>
              </a:ext>
            </a:extLst>
          </p:cNvPr>
          <p:cNvSpPr/>
          <p:nvPr/>
        </p:nvSpPr>
        <p:spPr>
          <a:xfrm>
            <a:off x="3522023" y="1267236"/>
            <a:ext cx="2488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Fifth Excited State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184022-790E-7D6C-8D45-51610768E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128" y="2075789"/>
            <a:ext cx="5338080" cy="447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570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Anharmonic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Oscillator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8" y="1423092"/>
            <a:ext cx="4701674" cy="546740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10EDBAC-BAD6-87CD-728F-C52608EB06C2}"/>
              </a:ext>
            </a:extLst>
          </p:cNvPr>
          <p:cNvSpPr/>
          <p:nvPr/>
        </p:nvSpPr>
        <p:spPr>
          <a:xfrm>
            <a:off x="4445163" y="2842311"/>
            <a:ext cx="424959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What happens when the energy approaches the top of the potential well?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97D3AD-B7CF-A81D-CD17-6108ECD59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661" y="1396356"/>
            <a:ext cx="4576811" cy="546740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82D56F9-FB3A-FCDA-5192-B07717DD6198}"/>
              </a:ext>
            </a:extLst>
          </p:cNvPr>
          <p:cNvSpPr/>
          <p:nvPr/>
        </p:nvSpPr>
        <p:spPr>
          <a:xfrm>
            <a:off x="2480888" y="1164007"/>
            <a:ext cx="46989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High enough energy: bond almost broken…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305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Anharmonic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Oscillator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0" y="1163051"/>
            <a:ext cx="4729496" cy="53607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5823" y="1243542"/>
            <a:ext cx="4729496" cy="521340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40933" y="2958931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Energetic asymptote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711158" y="3359041"/>
            <a:ext cx="922421" cy="410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929698" y="6324215"/>
            <a:ext cx="16106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Bond breaks!</a:t>
            </a:r>
            <a:endParaRPr lang="en-US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33579" y="3769895"/>
            <a:ext cx="0" cy="12833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50459" y="4260965"/>
            <a:ext cx="17084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1600" i="1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1600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 = bond energy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1546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Harmonic Oscillator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1831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What does this potential mean?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Let’s take a look at a plot: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195049" y="6355311"/>
            <a:ext cx="20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miley Face 12"/>
          <p:cNvSpPr/>
          <p:nvPr/>
        </p:nvSpPr>
        <p:spPr>
          <a:xfrm>
            <a:off x="4831434" y="6002725"/>
            <a:ext cx="775366" cy="70818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/>
          <p:cNvSpPr/>
          <p:nvPr/>
        </p:nvSpPr>
        <p:spPr>
          <a:xfrm>
            <a:off x="2847478" y="6002725"/>
            <a:ext cx="775366" cy="70818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417" y="3489825"/>
            <a:ext cx="1906372" cy="94849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6173611" y="3104148"/>
            <a:ext cx="20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miley Face 15"/>
          <p:cNvSpPr/>
          <p:nvPr/>
        </p:nvSpPr>
        <p:spPr>
          <a:xfrm>
            <a:off x="8184300" y="2751562"/>
            <a:ext cx="775366" cy="70818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iley Face 17"/>
          <p:cNvSpPr/>
          <p:nvPr/>
        </p:nvSpPr>
        <p:spPr>
          <a:xfrm>
            <a:off x="5384896" y="2751562"/>
            <a:ext cx="775366" cy="70818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053" y="2497569"/>
            <a:ext cx="6858000" cy="3466759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782053" y="2566730"/>
            <a:ext cx="0" cy="3328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0146" y="3104148"/>
            <a:ext cx="20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Smiley Face 19"/>
          <p:cNvSpPr/>
          <p:nvPr/>
        </p:nvSpPr>
        <p:spPr>
          <a:xfrm>
            <a:off x="1328859" y="2751562"/>
            <a:ext cx="775366" cy="70818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iley Face 20"/>
          <p:cNvSpPr/>
          <p:nvPr/>
        </p:nvSpPr>
        <p:spPr>
          <a:xfrm>
            <a:off x="80143" y="2751562"/>
            <a:ext cx="775366" cy="70818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82053" y="5922203"/>
            <a:ext cx="79047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95581" y="5884603"/>
            <a:ext cx="264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>
                <a:latin typeface="Times New Roman"/>
                <a:cs typeface="Times New Roman"/>
              </a:rPr>
              <a:t> = spring stretch distance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151614" y="3927475"/>
            <a:ext cx="5223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Times New Roman"/>
                <a:cs typeface="Times New Roman"/>
              </a:rPr>
              <a:t>V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61262" y="4676286"/>
            <a:ext cx="3102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i="1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 = “equilibrium bond length”</a:t>
            </a:r>
          </a:p>
        </p:txBody>
      </p:sp>
      <p:cxnSp>
        <p:nvCxnSpPr>
          <p:cNvPr id="28" name="Straight Arrow Connector 27"/>
          <p:cNvCxnSpPr>
            <a:stCxn id="26" idx="2"/>
          </p:cNvCxnSpPr>
          <p:nvPr/>
        </p:nvCxnSpPr>
        <p:spPr>
          <a:xfrm flipH="1">
            <a:off x="4251158" y="5045618"/>
            <a:ext cx="61535" cy="838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ight Brace 28"/>
          <p:cNvSpPr/>
          <p:nvPr/>
        </p:nvSpPr>
        <p:spPr>
          <a:xfrm rot="16200000">
            <a:off x="4011995" y="5452847"/>
            <a:ext cx="457024" cy="120859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8" grpId="0" animBg="1"/>
      <p:bldP spid="20" grpId="0" animBg="1"/>
      <p:bldP spid="21" grpId="0" animBg="1"/>
      <p:bldP spid="24" grpId="0"/>
      <p:bldP spid="25" grpId="0"/>
      <p:bldP spid="26" grpId="0"/>
      <p:bldP spid="2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337BC0-9EE2-5DBF-A5CF-E3D8F124D8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08"/>
          <a:stretch/>
        </p:blipFill>
        <p:spPr>
          <a:xfrm>
            <a:off x="91439" y="315912"/>
            <a:ext cx="8755381" cy="6187758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04C217A-C37F-CE99-8AFF-30D44B95A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151E071-BAEF-FED9-F5D0-EC0364ADA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21928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Anharmonic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Oscillator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D47E35-914B-0F7A-0009-2BD4067AFEEF}"/>
              </a:ext>
            </a:extLst>
          </p:cNvPr>
          <p:cNvSpPr txBox="1"/>
          <p:nvPr/>
        </p:nvSpPr>
        <p:spPr>
          <a:xfrm>
            <a:off x="5074922" y="2450779"/>
            <a:ext cx="3643208" cy="20928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sz="2600" dirty="0">
                <a:latin typeface="Times New Roman"/>
                <a:cs typeface="Times New Roman"/>
              </a:rPr>
              <a:t>As energy increases toward the asymptote, eigenvalues of the anharmonic oscillator get closer and closer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A28668-B95B-D3B4-F065-0728D006ABE5}"/>
              </a:ext>
            </a:extLst>
          </p:cNvPr>
          <p:cNvCxnSpPr>
            <a:cxnSpLocks/>
          </p:cNvCxnSpPr>
          <p:nvPr/>
        </p:nvCxnSpPr>
        <p:spPr>
          <a:xfrm>
            <a:off x="662940" y="1882920"/>
            <a:ext cx="805689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DE80E4E-85C1-2EF0-F813-C97C9594CD7D}"/>
              </a:ext>
            </a:extLst>
          </p:cNvPr>
          <p:cNvSpPr/>
          <p:nvPr/>
        </p:nvSpPr>
        <p:spPr>
          <a:xfrm>
            <a:off x="3677746" y="1324163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Energetic asymptote</a:t>
            </a:r>
            <a:endParaRPr lang="en-US" sz="2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B990E0-021B-F1CF-D689-B5AB6D7EAB4D}"/>
              </a:ext>
            </a:extLst>
          </p:cNvPr>
          <p:cNvCxnSpPr>
            <a:cxnSpLocks/>
          </p:cNvCxnSpPr>
          <p:nvPr/>
        </p:nvCxnSpPr>
        <p:spPr>
          <a:xfrm>
            <a:off x="6046470" y="1554480"/>
            <a:ext cx="1015679" cy="288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D4FB80-86AB-F923-16C8-AF55786E9EA3}"/>
              </a:ext>
            </a:extLst>
          </p:cNvPr>
          <p:cNvCxnSpPr/>
          <p:nvPr/>
        </p:nvCxnSpPr>
        <p:spPr>
          <a:xfrm flipV="1">
            <a:off x="5405133" y="2450779"/>
            <a:ext cx="0" cy="2232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60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09B1C4-95C3-1A1B-3C50-B5BC7D9DF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8" y="1536318"/>
            <a:ext cx="9096316" cy="4430141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8F4BDBA7-7902-E160-04BF-EAA02E61C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26CDBE-0F02-8461-CC7E-B06DBE5B5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Anharmonic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Oscillator</a:t>
            </a:r>
          </a:p>
        </p:txBody>
      </p:sp>
    </p:spTree>
    <p:extLst>
      <p:ext uri="{BB962C8B-B14F-4D97-AF65-F5344CB8AC3E}">
        <p14:creationId xmlns:p14="http://schemas.microsoft.com/office/powerpoint/2010/main" val="1933378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4734E2-D631-01FF-09F0-EC38BC9FF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1536320"/>
            <a:ext cx="9087188" cy="44256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36ACC7C-D50F-F1E4-896F-10F1D048B883}"/>
              </a:ext>
            </a:extLst>
          </p:cNvPr>
          <p:cNvSpPr/>
          <p:nvPr/>
        </p:nvSpPr>
        <p:spPr>
          <a:xfrm>
            <a:off x="576898" y="2434590"/>
            <a:ext cx="8518421" cy="268731"/>
          </a:xfrm>
          <a:prstGeom prst="rect">
            <a:avLst/>
          </a:prstGeom>
          <a:noFill/>
          <a:ln w="412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11A271-6F49-05EC-512B-E9D883F7F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845" y="1102272"/>
            <a:ext cx="5664221" cy="55430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83A9AC-A54A-73EF-518B-431E967D8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EEA2521-B00F-46A5-5463-7BC83D7FE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Anharmonic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Oscillator</a:t>
            </a:r>
          </a:p>
        </p:txBody>
      </p:sp>
      <p:sp>
        <p:nvSpPr>
          <p:cNvPr id="10" name="Curved Up Arrow 9">
            <a:extLst>
              <a:ext uri="{FF2B5EF4-FFF2-40B4-BE49-F238E27FC236}">
                <a16:creationId xmlns:a16="http://schemas.microsoft.com/office/drawing/2014/main" id="{1F347D54-CA55-567B-32B2-89EC76AE53DA}"/>
              </a:ext>
            </a:extLst>
          </p:cNvPr>
          <p:cNvSpPr/>
          <p:nvPr/>
        </p:nvSpPr>
        <p:spPr>
          <a:xfrm rot="2077009">
            <a:off x="1920098" y="3294586"/>
            <a:ext cx="2205412" cy="302583"/>
          </a:xfrm>
          <a:prstGeom prst="curvedUpArrow">
            <a:avLst>
              <a:gd name="adj1" fmla="val 25000"/>
              <a:gd name="adj2" fmla="val 40587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48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070387-C22B-7479-E705-1CD4418D9F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86" t="3057" r="2625" b="12003"/>
          <a:stretch/>
        </p:blipFill>
        <p:spPr>
          <a:xfrm>
            <a:off x="82062" y="2297726"/>
            <a:ext cx="3845170" cy="38686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B5C403-6010-C9C1-CFCA-C005E4EF7E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34" t="13831" r="39496" b="12213"/>
          <a:stretch/>
        </p:blipFill>
        <p:spPr>
          <a:xfrm>
            <a:off x="4149969" y="2100779"/>
            <a:ext cx="4958861" cy="42296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B07621-0020-82CD-482F-90B9993C08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008" t="20721" r="4170" b="58024"/>
          <a:stretch/>
        </p:blipFill>
        <p:spPr>
          <a:xfrm>
            <a:off x="4138247" y="890957"/>
            <a:ext cx="4923692" cy="11254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4D70F4-2ED2-1D5C-9807-FCC8E9563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1013D4B-9CF5-6C98-F906-6A3F0A911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63309"/>
            <a:ext cx="8991601" cy="64558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Comparison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9A526B-87FC-319F-6F4F-9E8927B08C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18" y="1106929"/>
            <a:ext cx="3845171" cy="8859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0F9DCC-243A-46C2-E293-A82C27374C0F}"/>
              </a:ext>
            </a:extLst>
          </p:cNvPr>
          <p:cNvSpPr txBox="1"/>
          <p:nvPr/>
        </p:nvSpPr>
        <p:spPr>
          <a:xfrm>
            <a:off x="967150" y="6448806"/>
            <a:ext cx="2180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Times New Roman" pitchFamily="18" charset="0"/>
              </a:rPr>
              <a:t>Harmonic Oscillator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A6B176-E17A-9BB9-A1A2-D360BADD01DA}"/>
              </a:ext>
            </a:extLst>
          </p:cNvPr>
          <p:cNvSpPr txBox="1"/>
          <p:nvPr/>
        </p:nvSpPr>
        <p:spPr>
          <a:xfrm>
            <a:off x="5539152" y="6448806"/>
            <a:ext cx="2455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Times New Roman" pitchFamily="18" charset="0"/>
              </a:rPr>
              <a:t>Anharmonic Oscillator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FBAD0-7A29-6D03-3298-553451DD21C6}"/>
              </a:ext>
            </a:extLst>
          </p:cNvPr>
          <p:cNvSpPr/>
          <p:nvPr/>
        </p:nvSpPr>
        <p:spPr>
          <a:xfrm>
            <a:off x="58616" y="2543908"/>
            <a:ext cx="3913719" cy="410308"/>
          </a:xfrm>
          <a:prstGeom prst="rect">
            <a:avLst/>
          </a:prstGeom>
          <a:noFill/>
          <a:ln w="412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5CC35C-598F-163E-0D3D-DF7C0B8ADE51}"/>
              </a:ext>
            </a:extLst>
          </p:cNvPr>
          <p:cNvSpPr/>
          <p:nvPr/>
        </p:nvSpPr>
        <p:spPr>
          <a:xfrm>
            <a:off x="4114802" y="2543908"/>
            <a:ext cx="4994028" cy="211015"/>
          </a:xfrm>
          <a:prstGeom prst="rect">
            <a:avLst/>
          </a:prstGeom>
          <a:noFill/>
          <a:ln w="412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C4DAEE33-3376-D70A-1EE3-CEA3EB71D23C}"/>
              </a:ext>
            </a:extLst>
          </p:cNvPr>
          <p:cNvSpPr/>
          <p:nvPr/>
        </p:nvSpPr>
        <p:spPr>
          <a:xfrm rot="16200000">
            <a:off x="1820739" y="2118215"/>
            <a:ext cx="430826" cy="20368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2DA47BE6-5863-2D67-4059-752F0781DCCF}"/>
              </a:ext>
            </a:extLst>
          </p:cNvPr>
          <p:cNvSpPr/>
          <p:nvPr/>
        </p:nvSpPr>
        <p:spPr>
          <a:xfrm rot="16200000">
            <a:off x="6369297" y="2118216"/>
            <a:ext cx="430826" cy="20368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66AACD-BEB9-AB6B-068C-1E0E363B56EA}"/>
              </a:ext>
            </a:extLst>
          </p:cNvPr>
          <p:cNvSpPr txBox="1"/>
          <p:nvPr/>
        </p:nvSpPr>
        <p:spPr>
          <a:xfrm>
            <a:off x="7003074" y="2103707"/>
            <a:ext cx="13364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Bond breaks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0403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 animBg="1"/>
      <p:bldP spid="16" grpId="1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Harmonic oscillator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60978"/>
            <a:ext cx="8686800" cy="11116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Let’s do the usual set up: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The Schrodinger equation: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1732717"/>
            <a:ext cx="1631950" cy="613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23444"/>
          <a:stretch/>
        </p:blipFill>
        <p:spPr>
          <a:xfrm>
            <a:off x="4347072" y="1850025"/>
            <a:ext cx="2298700" cy="49585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/>
          <a:srcRect t="86091"/>
          <a:stretch/>
        </p:blipFill>
        <p:spPr>
          <a:xfrm>
            <a:off x="491787" y="4732420"/>
            <a:ext cx="4495800" cy="61293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089187" y="2656123"/>
            <a:ext cx="2956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Insert the operators</a:t>
            </a:r>
            <a:endParaRPr lang="en-US" sz="2800" dirty="0"/>
          </a:p>
        </p:txBody>
      </p:sp>
      <p:sp>
        <p:nvSpPr>
          <p:cNvPr id="32" name="Rectangle 31"/>
          <p:cNvSpPr/>
          <p:nvPr/>
        </p:nvSpPr>
        <p:spPr>
          <a:xfrm>
            <a:off x="5089187" y="3811154"/>
            <a:ext cx="2656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Rearrange a little</a:t>
            </a:r>
            <a:endParaRPr lang="en-US" sz="2800" dirty="0"/>
          </a:p>
        </p:txBody>
      </p:sp>
      <p:sp>
        <p:nvSpPr>
          <p:cNvPr id="35" name="Rectangle 34"/>
          <p:cNvSpPr/>
          <p:nvPr/>
        </p:nvSpPr>
        <p:spPr>
          <a:xfrm>
            <a:off x="4117807" y="4638844"/>
            <a:ext cx="39278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This is a linear second order homogeneous diff. eq., BUT with non-constant coefficients…</a:t>
            </a:r>
            <a:endParaRPr lang="en-US" sz="2000" dirty="0"/>
          </a:p>
        </p:txBody>
      </p:sp>
      <p:sp>
        <p:nvSpPr>
          <p:cNvPr id="36" name="Rectangle 35"/>
          <p:cNvSpPr/>
          <p:nvPr/>
        </p:nvSpPr>
        <p:spPr>
          <a:xfrm>
            <a:off x="1712735" y="5775158"/>
            <a:ext cx="54259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 pain to solve by hand, so we’ll do it numerically on the computer!</a:t>
            </a:r>
            <a:endParaRPr lang="en-US" sz="28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/>
          <a:srcRect b="73294"/>
          <a:stretch/>
        </p:blipFill>
        <p:spPr>
          <a:xfrm>
            <a:off x="580687" y="2278318"/>
            <a:ext cx="4406900" cy="121084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/>
          <a:srcRect t="31780" b="45516"/>
          <a:stretch/>
        </p:blipFill>
        <p:spPr>
          <a:xfrm>
            <a:off x="772849" y="3596105"/>
            <a:ext cx="4406900" cy="102937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/>
          <a:srcRect t="56185" b="19047"/>
          <a:stretch/>
        </p:blipFill>
        <p:spPr>
          <a:xfrm>
            <a:off x="668919" y="3449054"/>
            <a:ext cx="4406900" cy="112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0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2" grpId="0"/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technique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60978"/>
            <a:ext cx="8686800" cy="15864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Just as a matter of note, we have to use </a:t>
            </a:r>
            <a:r>
              <a:rPr lang="en-GB" sz="3200" i="1" u="sng" dirty="0">
                <a:solidFill>
                  <a:srgbClr val="000000"/>
                </a:solidFill>
                <a:latin typeface="Times New Roman" pitchFamily="18" charset="0"/>
              </a:rPr>
              <a:t>rescaled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, and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E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for the numerical solution algorithm we’ll use: the </a:t>
            </a:r>
            <a:r>
              <a:rPr lang="en-GB" sz="3200" b="1" dirty="0" err="1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 technique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46136" b="42502"/>
          <a:stretch/>
        </p:blipFill>
        <p:spPr>
          <a:xfrm>
            <a:off x="403980" y="4030575"/>
            <a:ext cx="3873500" cy="70852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t="62214" b="24494"/>
          <a:stretch/>
        </p:blipFill>
        <p:spPr>
          <a:xfrm>
            <a:off x="484188" y="2967790"/>
            <a:ext cx="3873500" cy="82884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t="81295" b="3483"/>
          <a:stretch/>
        </p:blipFill>
        <p:spPr>
          <a:xfrm>
            <a:off x="403980" y="4846057"/>
            <a:ext cx="3873500" cy="94915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b="59224"/>
          <a:stretch/>
        </p:blipFill>
        <p:spPr>
          <a:xfrm>
            <a:off x="4799517" y="2914314"/>
            <a:ext cx="3873500" cy="254267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83895" y="4030575"/>
            <a:ext cx="1671052" cy="176464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7" idx="2"/>
          </p:cNvCxnSpPr>
          <p:nvPr/>
        </p:nvCxnSpPr>
        <p:spPr>
          <a:xfrm flipV="1">
            <a:off x="2098842" y="5795215"/>
            <a:ext cx="220579" cy="4344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3375526" y="5641474"/>
            <a:ext cx="285704" cy="588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16828" y="6158654"/>
            <a:ext cx="3178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Get spit out of the </a:t>
            </a:r>
            <a:r>
              <a:rPr lang="en-GB" dirty="0" err="1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alg.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527549" y="6186917"/>
            <a:ext cx="200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Scaling coefficients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40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technique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60978"/>
            <a:ext cx="8686800" cy="5303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m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is the “reduced mass”:</a:t>
            </a:r>
          </a:p>
        </p:txBody>
      </p:sp>
      <p:sp>
        <p:nvSpPr>
          <p:cNvPr id="2" name="Rectangle 1"/>
          <p:cNvSpPr/>
          <p:nvPr/>
        </p:nvSpPr>
        <p:spPr>
          <a:xfrm>
            <a:off x="148392" y="3664789"/>
            <a:ext cx="8458200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is the “spring constant”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Measures “stiffness” of the bond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6109" b="66643"/>
          <a:stretch/>
        </p:blipFill>
        <p:spPr>
          <a:xfrm>
            <a:off x="988597" y="2085475"/>
            <a:ext cx="3009900" cy="127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41102"/>
          <a:stretch/>
        </p:blipFill>
        <p:spPr>
          <a:xfrm>
            <a:off x="1547013" y="4783044"/>
            <a:ext cx="2114216" cy="192828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735049" y="2531948"/>
            <a:ext cx="20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Smiley Face 18"/>
          <p:cNvSpPr/>
          <p:nvPr/>
        </p:nvSpPr>
        <p:spPr>
          <a:xfrm>
            <a:off x="7371434" y="2085786"/>
            <a:ext cx="1130882" cy="895377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iley Face 20"/>
          <p:cNvSpPr/>
          <p:nvPr/>
        </p:nvSpPr>
        <p:spPr>
          <a:xfrm>
            <a:off x="5387478" y="2179362"/>
            <a:ext cx="775366" cy="70818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54292" y="2920083"/>
            <a:ext cx="608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m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38690" y="2912067"/>
            <a:ext cx="608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m</a:t>
            </a:r>
            <a:r>
              <a:rPr lang="en-US" sz="2800" baseline="-25000" dirty="0">
                <a:latin typeface="Times New Roman"/>
                <a:cs typeface="Times New Roman"/>
              </a:rPr>
              <a:t>2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168316" y="5173579"/>
            <a:ext cx="1163052" cy="280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168316" y="5454316"/>
            <a:ext cx="1163052" cy="2860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291264" y="5253787"/>
            <a:ext cx="4093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With the spring constant and reduced mass we can obtain fundamental vibrational frequencies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074738" y="5454316"/>
            <a:ext cx="1256630" cy="10694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90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 animBg="1"/>
      <p:bldP spid="21" grpId="0" animBg="1"/>
      <p:bldP spid="10" grpId="0"/>
      <p:bldP spid="27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Solve the Harmonic Oscillator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7238" b="3750"/>
          <a:stretch/>
        </p:blipFill>
        <p:spPr>
          <a:xfrm>
            <a:off x="297036" y="1297014"/>
            <a:ext cx="7823776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92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Solve the Harmonic Oscillator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8595" r="8028" b="2569"/>
          <a:stretch/>
        </p:blipFill>
        <p:spPr>
          <a:xfrm>
            <a:off x="280360" y="1390591"/>
            <a:ext cx="7211304" cy="533372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11050" y="4409250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/>
                <a:cs typeface="Times New Roman"/>
              </a:rPr>
              <a:t>E</a:t>
            </a:r>
            <a:r>
              <a:rPr lang="en-US" sz="2000" baseline="-25000" dirty="0" err="1">
                <a:latin typeface="Times New Roman"/>
                <a:cs typeface="Times New Roman"/>
              </a:rPr>
              <a:t>v</a:t>
            </a:r>
            <a:r>
              <a:rPr lang="en-US" sz="2000" baseline="-25000" dirty="0">
                <a:latin typeface="Times New Roman"/>
                <a:cs typeface="Times New Roman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613619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Solve the Harmonic Oscillator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8871" b="3123"/>
          <a:stretch/>
        </p:blipFill>
        <p:spPr>
          <a:xfrm>
            <a:off x="292100" y="1403958"/>
            <a:ext cx="7824969" cy="526688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11050" y="3856740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/>
                <a:cs typeface="Times New Roman"/>
              </a:rPr>
              <a:t>E</a:t>
            </a:r>
            <a:r>
              <a:rPr lang="en-US" sz="2000" baseline="-25000" dirty="0" err="1">
                <a:latin typeface="Times New Roman"/>
                <a:cs typeface="Times New Roman"/>
              </a:rPr>
              <a:t>v</a:t>
            </a:r>
            <a:r>
              <a:rPr lang="en-US" sz="2000" baseline="-25000" dirty="0">
                <a:latin typeface="Times New Roman"/>
                <a:cs typeface="Times New Roman"/>
              </a:rPr>
              <a:t> =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11050" y="4409250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/>
                <a:cs typeface="Times New Roman"/>
              </a:rPr>
              <a:t>E</a:t>
            </a:r>
            <a:r>
              <a:rPr lang="en-US" sz="2000" baseline="-25000" dirty="0" err="1">
                <a:latin typeface="Times New Roman"/>
                <a:cs typeface="Times New Roman"/>
              </a:rPr>
              <a:t>v</a:t>
            </a:r>
            <a:r>
              <a:rPr lang="en-US" sz="2000" baseline="-25000" dirty="0">
                <a:latin typeface="Times New Roman"/>
                <a:cs typeface="Times New Roman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1379732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14780</TotalTime>
  <Words>556</Words>
  <Application>Microsoft Macintosh PowerPoint</Application>
  <PresentationFormat>On-screen Show (4:3)</PresentationFormat>
  <Paragraphs>115</Paragraphs>
  <Slides>33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Nicholas Petraco</cp:lastModifiedBy>
  <cp:revision>531</cp:revision>
  <dcterms:created xsi:type="dcterms:W3CDTF">2011-09-22T13:36:22Z</dcterms:created>
  <dcterms:modified xsi:type="dcterms:W3CDTF">2023-11-13T14:09:12Z</dcterms:modified>
</cp:coreProperties>
</file>