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video/unknown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61" r:id="rId4"/>
    <p:sldId id="260" r:id="rId5"/>
    <p:sldId id="262" r:id="rId6"/>
    <p:sldId id="259" r:id="rId7"/>
    <p:sldId id="263" r:id="rId8"/>
    <p:sldId id="272" r:id="rId9"/>
    <p:sldId id="273" r:id="rId10"/>
    <p:sldId id="274" r:id="rId11"/>
    <p:sldId id="265" r:id="rId12"/>
    <p:sldId id="266" r:id="rId13"/>
    <p:sldId id="267" r:id="rId14"/>
    <p:sldId id="268" r:id="rId15"/>
    <p:sldId id="269" r:id="rId16"/>
    <p:sldId id="270" r:id="rId17"/>
    <p:sldId id="264" r:id="rId18"/>
    <p:sldId id="275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432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0EA89-28A1-B243-977E-6A31A2C6F750}" type="datetimeFigureOut">
              <a:rPr lang="en-US" smtClean="0"/>
              <a:t>10/28/14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03973-D72D-C444-B192-E465228F1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24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03973-D72D-C444-B192-E465228F13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38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03973-D72D-C444-B192-E465228F13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38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10/28/14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83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10/28/14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72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10/28/14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10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10/28/14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45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10/28/14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39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10/28/14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44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10/28/14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0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10/28/14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3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10/28/14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7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10/28/14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80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10/28/14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6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8D364-E2AF-6144-9050-EED35606F0A6}" type="datetimeFigureOut">
              <a:rPr lang="en-US" smtClean="0"/>
              <a:t>10/28/14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55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4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image" Target="../media/image20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4" Type="http://schemas.openxmlformats.org/officeDocument/2006/relationships/image" Target="../media/image22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4" Type="http://schemas.openxmlformats.org/officeDocument/2006/relationships/image" Target="../media/image24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4" Type="http://schemas.openxmlformats.org/officeDocument/2006/relationships/image" Target="../media/image26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16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20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26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4" Type="http://schemas.openxmlformats.org/officeDocument/2006/relationships/image" Target="../media/image1.png"/><Relationship Id="rId5" Type="http://schemas.openxmlformats.org/officeDocument/2006/relationships/image" Target="../media/image36.png"/><Relationship Id="rId1" Type="http://schemas.microsoft.com/office/2007/relationships/media" Target="../media/media1.gif"/><Relationship Id="rId2" Type="http://schemas.openxmlformats.org/officeDocument/2006/relationships/video" Target="../media/media1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34" y="6451286"/>
            <a:ext cx="9027242" cy="244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22869" y="243546"/>
            <a:ext cx="9104312" cy="16298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4400" dirty="0" smtClean="0">
                <a:latin typeface="Times New Roman"/>
                <a:cs typeface="Times New Roman"/>
              </a:rPr>
              <a:t>The Hydrogen Atom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700" y="1960030"/>
            <a:ext cx="3530600" cy="378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363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Hydrogen Orbitals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57200" y="1316875"/>
            <a:ext cx="8686800" cy="164786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Summary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Wave functions: </a:t>
            </a:r>
            <a:r>
              <a:rPr lang="en-GB" sz="2400" i="1" dirty="0" err="1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r>
              <a:rPr lang="en-GB" sz="2400" i="1" baseline="-25000" dirty="0" err="1">
                <a:solidFill>
                  <a:srgbClr val="000000"/>
                </a:solidFill>
                <a:latin typeface="Times New Roman" pitchFamily="18" charset="0"/>
              </a:rPr>
              <a:t>n,l,m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2400" i="1" dirty="0" err="1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GB" sz="2400" i="1" dirty="0" err="1">
                <a:solidFill>
                  <a:srgbClr val="000000"/>
                </a:solidFill>
                <a:latin typeface="Symbol" charset="2"/>
                <a:cs typeface="Symbol" charset="2"/>
              </a:rPr>
              <a:t>q,f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) = </a:t>
            </a:r>
            <a:r>
              <a:rPr lang="en-GB" sz="2400" i="1" dirty="0" err="1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GB" sz="2400" i="1" baseline="-25000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400" baseline="-25000" dirty="0" err="1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GB" sz="2400" i="1" baseline="-25000" dirty="0" err="1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) </a:t>
            </a:r>
            <a:r>
              <a:rPr lang="en-GB" sz="2400" i="1" dirty="0" err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GB" sz="2400" i="1" baseline="-25000" dirty="0" err="1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GB" sz="2400" baseline="-25000" dirty="0" err="1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GB" sz="2400" i="1" baseline="-25000" dirty="0" err="1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2400" i="1" dirty="0" err="1">
                <a:solidFill>
                  <a:srgbClr val="000000"/>
                </a:solidFill>
                <a:latin typeface="Symbol" charset="2"/>
                <a:cs typeface="Symbol" charset="2"/>
              </a:rPr>
              <a:t>q</a:t>
            </a:r>
            <a:r>
              <a:rPr lang="en-GB" sz="2400" dirty="0" err="1">
                <a:solidFill>
                  <a:srgbClr val="000000"/>
                </a:solidFill>
                <a:latin typeface="Symbol" charset="2"/>
                <a:cs typeface="Symbol" charset="2"/>
              </a:rPr>
              <a:t>,</a:t>
            </a:r>
            <a:r>
              <a:rPr lang="en-GB" sz="2400" i="1" dirty="0" err="1">
                <a:solidFill>
                  <a:srgbClr val="000000"/>
                </a:solidFill>
                <a:latin typeface="Symbol" charset="2"/>
                <a:cs typeface="Symbol" charset="2"/>
              </a:rPr>
              <a:t>f</a:t>
            </a:r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)</a:t>
            </a:r>
            <a:r>
              <a:rPr lang="en-GB" sz="2400" dirty="0">
                <a:solidFill>
                  <a:srgbClr val="000000"/>
                </a:solidFill>
                <a:latin typeface="Times New Roman"/>
                <a:cs typeface="Times New Roman"/>
              </a:rPr>
              <a:t>  are called </a:t>
            </a:r>
            <a:r>
              <a:rPr lang="en-GB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orbitals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28600" y="4167320"/>
            <a:ext cx="8686800" cy="164786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6" name="Straight Arrow Connector 5"/>
          <p:cNvCxnSpPr>
            <a:stCxn id="2" idx="0"/>
          </p:cNvCxnSpPr>
          <p:nvPr/>
        </p:nvCxnSpPr>
        <p:spPr>
          <a:xfrm flipV="1">
            <a:off x="2216406" y="2638779"/>
            <a:ext cx="2948261" cy="6320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0"/>
          </p:cNvCxnSpPr>
          <p:nvPr/>
        </p:nvCxnSpPr>
        <p:spPr>
          <a:xfrm flipH="1" flipV="1">
            <a:off x="6093184" y="2638779"/>
            <a:ext cx="567260" cy="6179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13582" y="3270825"/>
            <a:ext cx="40056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err="1" smtClean="0">
                <a:solidFill>
                  <a:srgbClr val="000000"/>
                </a:solidFill>
                <a:latin typeface="Times New Roman" pitchFamily="18" charset="0"/>
              </a:rPr>
              <a:t>Orthogonalized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modified associated </a:t>
            </a:r>
            <a:r>
              <a:rPr lang="en-GB" sz="2400" dirty="0" err="1" smtClean="0">
                <a:solidFill>
                  <a:srgbClr val="000000"/>
                </a:solidFill>
                <a:latin typeface="Times New Roman" pitchFamily="18" charset="0"/>
              </a:rPr>
              <a:t>Laguerre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functions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133317" y="3256714"/>
            <a:ext cx="30542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Spherical harmonic functions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371933" y="4073600"/>
            <a:ext cx="408718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</a:rPr>
              <a:t>We used a </a:t>
            </a:r>
            <a:r>
              <a:rPr lang="en-GB" sz="2000" dirty="0" err="1" smtClean="0">
                <a:solidFill>
                  <a:srgbClr val="000000"/>
                </a:solidFill>
                <a:latin typeface="Times New Roman" pitchFamily="18" charset="0"/>
              </a:rPr>
              <a:t>Numerov</a:t>
            </a:r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</a:rPr>
              <a:t> solution to get these</a:t>
            </a:r>
          </a:p>
          <a:p>
            <a:pPr marL="342900" indent="-342900">
              <a:buFont typeface="Arial"/>
              <a:buChar char="•"/>
            </a:pPr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</a:rPr>
              <a:t>Tells what happens “inside” the orbital</a:t>
            </a:r>
          </a:p>
          <a:p>
            <a:pPr marL="342900" indent="-342900">
              <a:buFont typeface="Arial"/>
              <a:buChar char="•"/>
            </a:pPr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</a:rPr>
              <a:t>There are </a:t>
            </a:r>
            <a:r>
              <a:rPr lang="en-GB" sz="2000" i="1" dirty="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GB" sz="2000" i="1" dirty="0" smtClean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</a:rPr>
              <a:t>-1 </a:t>
            </a:r>
            <a:r>
              <a:rPr lang="en-GB" sz="2000" b="1" dirty="0" smtClean="0">
                <a:solidFill>
                  <a:srgbClr val="000000"/>
                </a:solidFill>
                <a:latin typeface="Times New Roman" pitchFamily="18" charset="0"/>
              </a:rPr>
              <a:t>radial nodes</a:t>
            </a:r>
            <a:endParaRPr lang="en-US" sz="2000" b="1" dirty="0"/>
          </a:p>
        </p:txBody>
      </p:sp>
      <p:sp>
        <p:nvSpPr>
          <p:cNvPr id="13" name="Rectangle 12"/>
          <p:cNvSpPr/>
          <p:nvPr/>
        </p:nvSpPr>
        <p:spPr>
          <a:xfrm>
            <a:off x="5056812" y="4059342"/>
            <a:ext cx="408718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</a:rPr>
              <a:t>We “Monte Carlo sampled” their probability density to look at them</a:t>
            </a:r>
          </a:p>
          <a:p>
            <a:pPr marL="342900" indent="-342900">
              <a:buFont typeface="Arial"/>
              <a:buChar char="•"/>
            </a:pPr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</a:rPr>
              <a:t>Text book pictures of orbitals (i.e. the outer shells)</a:t>
            </a:r>
          </a:p>
          <a:p>
            <a:pPr marL="342900" indent="-342900">
              <a:buFont typeface="Arial"/>
              <a:buChar char="•"/>
            </a:pPr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</a:rPr>
              <a:t>There are </a:t>
            </a:r>
            <a:r>
              <a:rPr lang="en-GB" sz="2000" i="1" dirty="0" smtClean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000" b="1" dirty="0" smtClean="0">
                <a:solidFill>
                  <a:srgbClr val="000000"/>
                </a:solidFill>
                <a:latin typeface="Times New Roman" pitchFamily="18" charset="0"/>
              </a:rPr>
              <a:t>angular nodes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8162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866165" y="362247"/>
            <a:ext cx="15824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1" dirty="0" err="1" smtClean="0">
                <a:latin typeface="Times New Roman"/>
                <a:cs typeface="Times New Roman"/>
              </a:rPr>
              <a:t>R</a:t>
            </a:r>
            <a:r>
              <a:rPr lang="en-US" sz="4400" i="1" baseline="-25000" dirty="0" err="1" smtClean="0">
                <a:latin typeface="Times New Roman"/>
                <a:cs typeface="Times New Roman"/>
              </a:rPr>
              <a:t>n</a:t>
            </a:r>
            <a:r>
              <a:rPr lang="en-US" sz="4400" baseline="-25000" dirty="0" err="1" smtClean="0">
                <a:latin typeface="Times New Roman"/>
                <a:cs typeface="Times New Roman"/>
              </a:rPr>
              <a:t>,</a:t>
            </a:r>
            <a:r>
              <a:rPr lang="en-US" sz="4400" i="1" baseline="-25000" dirty="0" err="1" smtClean="0">
                <a:latin typeface="Times New Roman"/>
                <a:cs typeface="Times New Roman"/>
              </a:rPr>
              <a:t>l</a:t>
            </a:r>
            <a:r>
              <a:rPr lang="en-US" sz="4400" dirty="0" smtClean="0">
                <a:latin typeface="Times New Roman"/>
                <a:cs typeface="Times New Roman"/>
              </a:rPr>
              <a:t>(</a:t>
            </a:r>
            <a:r>
              <a:rPr lang="en-US" sz="4400" i="1" dirty="0" smtClean="0">
                <a:latin typeface="Times New Roman"/>
                <a:cs typeface="Times New Roman"/>
              </a:rPr>
              <a:t>r</a:t>
            </a:r>
            <a:r>
              <a:rPr lang="en-US" sz="4400" dirty="0" smtClean="0">
                <a:latin typeface="Times New Roman"/>
                <a:cs typeface="Times New Roman"/>
              </a:rPr>
              <a:t>)</a:t>
            </a:r>
            <a:endParaRPr lang="en-US" sz="4400" dirty="0">
              <a:latin typeface="Times New Roman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39908" y="1413910"/>
            <a:ext cx="11711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>
                <a:latin typeface="Times New Roman"/>
                <a:cs typeface="Times New Roman"/>
              </a:rPr>
              <a:t>n</a:t>
            </a:r>
            <a:r>
              <a:rPr lang="en-US" sz="3600" dirty="0" smtClean="0">
                <a:latin typeface="Times New Roman"/>
                <a:cs typeface="Times New Roman"/>
              </a:rPr>
              <a:t> = 1</a:t>
            </a:r>
          </a:p>
          <a:p>
            <a:r>
              <a:rPr lang="en-US" sz="3600" i="1" dirty="0" smtClean="0">
                <a:latin typeface="Times New Roman"/>
                <a:cs typeface="Times New Roman"/>
              </a:rPr>
              <a:t>l</a:t>
            </a:r>
            <a:r>
              <a:rPr lang="en-US" sz="3600" dirty="0" smtClean="0">
                <a:latin typeface="Times New Roman"/>
                <a:cs typeface="Times New Roman"/>
              </a:rPr>
              <a:t> = 0</a:t>
            </a:r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12038" y="2460909"/>
            <a:ext cx="139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>
                <a:latin typeface="Times New Roman"/>
                <a:cs typeface="Times New Roman"/>
              </a:rPr>
              <a:t>R</a:t>
            </a:r>
            <a:r>
              <a:rPr lang="en-US" sz="3600" baseline="-25000" dirty="0" smtClean="0">
                <a:latin typeface="Times New Roman"/>
                <a:cs typeface="Times New Roman"/>
              </a:rPr>
              <a:t>1,0</a:t>
            </a:r>
            <a:r>
              <a:rPr lang="en-US" sz="3600" dirty="0" smtClean="0">
                <a:latin typeface="Times New Roman"/>
                <a:cs typeface="Times New Roman"/>
              </a:rPr>
              <a:t>(</a:t>
            </a:r>
            <a:r>
              <a:rPr lang="en-US" sz="3600" i="1" dirty="0" smtClean="0">
                <a:latin typeface="Times New Roman"/>
                <a:cs typeface="Times New Roman"/>
              </a:rPr>
              <a:t>r</a:t>
            </a:r>
            <a:r>
              <a:rPr lang="en-US" sz="3600" dirty="0" smtClean="0">
                <a:latin typeface="Times New Roman"/>
                <a:cs typeface="Times New Roman"/>
              </a:rPr>
              <a:t>)</a:t>
            </a:r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95327" y="2460909"/>
            <a:ext cx="1614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Times New Roman"/>
                <a:cs typeface="Times New Roman"/>
              </a:rPr>
              <a:t>r</a:t>
            </a:r>
            <a:r>
              <a:rPr lang="en-US" sz="3600" baseline="30000" dirty="0">
                <a:latin typeface="Times New Roman"/>
                <a:cs typeface="Times New Roman"/>
              </a:rPr>
              <a:t>2</a:t>
            </a:r>
            <a:r>
              <a:rPr lang="en-US" sz="3600" i="1" dirty="0" smtClean="0">
                <a:latin typeface="Times New Roman"/>
                <a:cs typeface="Times New Roman"/>
              </a:rPr>
              <a:t>|R</a:t>
            </a:r>
            <a:r>
              <a:rPr lang="en-US" sz="3600" baseline="-25000" dirty="0" smtClean="0">
                <a:latin typeface="Times New Roman"/>
                <a:cs typeface="Times New Roman"/>
              </a:rPr>
              <a:t>1,0</a:t>
            </a:r>
            <a:r>
              <a:rPr lang="en-US" sz="3600" dirty="0" smtClean="0">
                <a:latin typeface="Times New Roman"/>
                <a:cs typeface="Times New Roman"/>
              </a:rPr>
              <a:t>|</a:t>
            </a:r>
            <a:r>
              <a:rPr lang="en-US" sz="3600" baseline="30000" dirty="0" smtClean="0">
                <a:latin typeface="Times New Roman"/>
                <a:cs typeface="Times New Roman"/>
              </a:rPr>
              <a:t>2</a:t>
            </a:r>
            <a:endParaRPr lang="en-US" sz="3600" baseline="30000" dirty="0">
              <a:latin typeface="Times New Roman"/>
              <a:cs typeface="Times New Roman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61078"/>
            <a:ext cx="4572000" cy="2819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261078"/>
            <a:ext cx="4572000" cy="2819400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H="1">
            <a:off x="211667" y="3403577"/>
            <a:ext cx="1" cy="24525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8020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866165" y="362247"/>
            <a:ext cx="15824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1" dirty="0" err="1" smtClean="0">
                <a:latin typeface="Times New Roman"/>
                <a:cs typeface="Times New Roman"/>
              </a:rPr>
              <a:t>R</a:t>
            </a:r>
            <a:r>
              <a:rPr lang="en-US" sz="4400" i="1" baseline="-25000" dirty="0" err="1" smtClean="0">
                <a:latin typeface="Times New Roman"/>
                <a:cs typeface="Times New Roman"/>
              </a:rPr>
              <a:t>n</a:t>
            </a:r>
            <a:r>
              <a:rPr lang="en-US" sz="4400" baseline="-25000" dirty="0" err="1" smtClean="0">
                <a:latin typeface="Times New Roman"/>
                <a:cs typeface="Times New Roman"/>
              </a:rPr>
              <a:t>,</a:t>
            </a:r>
            <a:r>
              <a:rPr lang="en-US" sz="4400" i="1" baseline="-25000" dirty="0" err="1" smtClean="0">
                <a:latin typeface="Times New Roman"/>
                <a:cs typeface="Times New Roman"/>
              </a:rPr>
              <a:t>l</a:t>
            </a:r>
            <a:r>
              <a:rPr lang="en-US" sz="4400" dirty="0" smtClean="0">
                <a:latin typeface="Times New Roman"/>
                <a:cs typeface="Times New Roman"/>
              </a:rPr>
              <a:t>(</a:t>
            </a:r>
            <a:r>
              <a:rPr lang="en-US" sz="4400" i="1" dirty="0" smtClean="0">
                <a:latin typeface="Times New Roman"/>
                <a:cs typeface="Times New Roman"/>
              </a:rPr>
              <a:t>r</a:t>
            </a:r>
            <a:r>
              <a:rPr lang="en-US" sz="4400" dirty="0" smtClean="0">
                <a:latin typeface="Times New Roman"/>
                <a:cs typeface="Times New Roman"/>
              </a:rPr>
              <a:t>)</a:t>
            </a:r>
            <a:endParaRPr lang="en-US" sz="4400" dirty="0">
              <a:latin typeface="Times New Roman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39908" y="1413910"/>
            <a:ext cx="11711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>
                <a:latin typeface="Times New Roman"/>
                <a:cs typeface="Times New Roman"/>
              </a:rPr>
              <a:t>n</a:t>
            </a:r>
            <a:r>
              <a:rPr lang="en-US" sz="3600" dirty="0" smtClean="0">
                <a:latin typeface="Times New Roman"/>
                <a:cs typeface="Times New Roman"/>
              </a:rPr>
              <a:t> = 2</a:t>
            </a:r>
          </a:p>
          <a:p>
            <a:r>
              <a:rPr lang="en-US" sz="3600" i="1" dirty="0" smtClean="0">
                <a:latin typeface="Times New Roman"/>
                <a:cs typeface="Times New Roman"/>
              </a:rPr>
              <a:t>l</a:t>
            </a:r>
            <a:r>
              <a:rPr lang="en-US" sz="3600" dirty="0" smtClean="0">
                <a:latin typeface="Times New Roman"/>
                <a:cs typeface="Times New Roman"/>
              </a:rPr>
              <a:t> = 0</a:t>
            </a:r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12038" y="2460909"/>
            <a:ext cx="139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>
                <a:latin typeface="Times New Roman"/>
                <a:cs typeface="Times New Roman"/>
              </a:rPr>
              <a:t>R</a:t>
            </a:r>
            <a:r>
              <a:rPr lang="en-US" sz="3600" baseline="-25000" dirty="0">
                <a:latin typeface="Times New Roman"/>
                <a:cs typeface="Times New Roman"/>
              </a:rPr>
              <a:t>2</a:t>
            </a:r>
            <a:r>
              <a:rPr lang="en-US" sz="3600" baseline="-25000" dirty="0" smtClean="0">
                <a:latin typeface="Times New Roman"/>
                <a:cs typeface="Times New Roman"/>
              </a:rPr>
              <a:t>,0</a:t>
            </a:r>
            <a:r>
              <a:rPr lang="en-US" sz="3600" dirty="0" smtClean="0">
                <a:latin typeface="Times New Roman"/>
                <a:cs typeface="Times New Roman"/>
              </a:rPr>
              <a:t>(</a:t>
            </a:r>
            <a:r>
              <a:rPr lang="en-US" sz="3600" i="1" dirty="0" smtClean="0">
                <a:latin typeface="Times New Roman"/>
                <a:cs typeface="Times New Roman"/>
              </a:rPr>
              <a:t>r</a:t>
            </a:r>
            <a:r>
              <a:rPr lang="en-US" sz="3600" dirty="0" smtClean="0">
                <a:latin typeface="Times New Roman"/>
                <a:cs typeface="Times New Roman"/>
              </a:rPr>
              <a:t>)</a:t>
            </a:r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95327" y="2460909"/>
            <a:ext cx="1614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Times New Roman"/>
                <a:cs typeface="Times New Roman"/>
              </a:rPr>
              <a:t>r</a:t>
            </a:r>
            <a:r>
              <a:rPr lang="en-US" sz="3600" baseline="30000" dirty="0">
                <a:latin typeface="Times New Roman"/>
                <a:cs typeface="Times New Roman"/>
              </a:rPr>
              <a:t>2</a:t>
            </a:r>
            <a:r>
              <a:rPr lang="en-US" sz="3600" i="1" dirty="0" smtClean="0">
                <a:latin typeface="Times New Roman"/>
                <a:cs typeface="Times New Roman"/>
              </a:rPr>
              <a:t>|R</a:t>
            </a:r>
            <a:r>
              <a:rPr lang="en-US" sz="3600" baseline="-25000" dirty="0" smtClean="0">
                <a:latin typeface="Times New Roman"/>
                <a:cs typeface="Times New Roman"/>
              </a:rPr>
              <a:t>2,0</a:t>
            </a:r>
            <a:r>
              <a:rPr lang="en-US" sz="3600" dirty="0" smtClean="0">
                <a:latin typeface="Times New Roman"/>
                <a:cs typeface="Times New Roman"/>
              </a:rPr>
              <a:t>|</a:t>
            </a:r>
            <a:r>
              <a:rPr lang="en-US" sz="3600" baseline="30000" dirty="0" smtClean="0">
                <a:latin typeface="Times New Roman"/>
                <a:cs typeface="Times New Roman"/>
              </a:rPr>
              <a:t>2</a:t>
            </a:r>
            <a:endParaRPr lang="en-US" sz="3600" baseline="30000" dirty="0">
              <a:latin typeface="Times New Roman"/>
              <a:cs typeface="Times New Roman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6" y="3286478"/>
            <a:ext cx="4572000" cy="27559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3429000"/>
            <a:ext cx="4572000" cy="284480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H="1">
            <a:off x="254001" y="3347133"/>
            <a:ext cx="1" cy="2283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71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866165" y="362247"/>
            <a:ext cx="15824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1" dirty="0" err="1" smtClean="0">
                <a:latin typeface="Times New Roman"/>
                <a:cs typeface="Times New Roman"/>
              </a:rPr>
              <a:t>R</a:t>
            </a:r>
            <a:r>
              <a:rPr lang="en-US" sz="4400" i="1" baseline="-25000" dirty="0" err="1" smtClean="0">
                <a:latin typeface="Times New Roman"/>
                <a:cs typeface="Times New Roman"/>
              </a:rPr>
              <a:t>n</a:t>
            </a:r>
            <a:r>
              <a:rPr lang="en-US" sz="4400" baseline="-25000" dirty="0" err="1" smtClean="0">
                <a:latin typeface="Times New Roman"/>
                <a:cs typeface="Times New Roman"/>
              </a:rPr>
              <a:t>,</a:t>
            </a:r>
            <a:r>
              <a:rPr lang="en-US" sz="4400" i="1" baseline="-25000" dirty="0" err="1" smtClean="0">
                <a:latin typeface="Times New Roman"/>
                <a:cs typeface="Times New Roman"/>
              </a:rPr>
              <a:t>l</a:t>
            </a:r>
            <a:r>
              <a:rPr lang="en-US" sz="4400" dirty="0" smtClean="0">
                <a:latin typeface="Times New Roman"/>
                <a:cs typeface="Times New Roman"/>
              </a:rPr>
              <a:t>(</a:t>
            </a:r>
            <a:r>
              <a:rPr lang="en-US" sz="4400" i="1" dirty="0" smtClean="0">
                <a:latin typeface="Times New Roman"/>
                <a:cs typeface="Times New Roman"/>
              </a:rPr>
              <a:t>r</a:t>
            </a:r>
            <a:r>
              <a:rPr lang="en-US" sz="4400" dirty="0" smtClean="0">
                <a:latin typeface="Times New Roman"/>
                <a:cs typeface="Times New Roman"/>
              </a:rPr>
              <a:t>)</a:t>
            </a:r>
            <a:endParaRPr lang="en-US" sz="4400" dirty="0">
              <a:latin typeface="Times New Roman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39908" y="1413910"/>
            <a:ext cx="11711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>
                <a:latin typeface="Times New Roman"/>
                <a:cs typeface="Times New Roman"/>
              </a:rPr>
              <a:t>n</a:t>
            </a:r>
            <a:r>
              <a:rPr lang="en-US" sz="3600" dirty="0" smtClean="0">
                <a:latin typeface="Times New Roman"/>
                <a:cs typeface="Times New Roman"/>
              </a:rPr>
              <a:t> = 2</a:t>
            </a:r>
          </a:p>
          <a:p>
            <a:r>
              <a:rPr lang="en-US" sz="3600" i="1" dirty="0" smtClean="0">
                <a:latin typeface="Times New Roman"/>
                <a:cs typeface="Times New Roman"/>
              </a:rPr>
              <a:t>l</a:t>
            </a:r>
            <a:r>
              <a:rPr lang="en-US" sz="3600" dirty="0" smtClean="0">
                <a:latin typeface="Times New Roman"/>
                <a:cs typeface="Times New Roman"/>
              </a:rPr>
              <a:t> = 1</a:t>
            </a:r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12038" y="2460909"/>
            <a:ext cx="139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>
                <a:latin typeface="Times New Roman"/>
                <a:cs typeface="Times New Roman"/>
              </a:rPr>
              <a:t>R</a:t>
            </a:r>
            <a:r>
              <a:rPr lang="en-US" sz="3600" baseline="-25000" dirty="0" smtClean="0">
                <a:latin typeface="Times New Roman"/>
                <a:cs typeface="Times New Roman"/>
              </a:rPr>
              <a:t>2,1</a:t>
            </a:r>
            <a:r>
              <a:rPr lang="en-US" sz="3600" dirty="0" smtClean="0">
                <a:latin typeface="Times New Roman"/>
                <a:cs typeface="Times New Roman"/>
              </a:rPr>
              <a:t>(</a:t>
            </a:r>
            <a:r>
              <a:rPr lang="en-US" sz="3600" i="1" dirty="0" smtClean="0">
                <a:latin typeface="Times New Roman"/>
                <a:cs typeface="Times New Roman"/>
              </a:rPr>
              <a:t>r</a:t>
            </a:r>
            <a:r>
              <a:rPr lang="en-US" sz="3600" dirty="0" smtClean="0">
                <a:latin typeface="Times New Roman"/>
                <a:cs typeface="Times New Roman"/>
              </a:rPr>
              <a:t>)</a:t>
            </a:r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95327" y="2460909"/>
            <a:ext cx="1614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Times New Roman"/>
                <a:cs typeface="Times New Roman"/>
              </a:rPr>
              <a:t>r</a:t>
            </a:r>
            <a:r>
              <a:rPr lang="en-US" sz="3600" baseline="30000" dirty="0">
                <a:latin typeface="Times New Roman"/>
                <a:cs typeface="Times New Roman"/>
              </a:rPr>
              <a:t>2</a:t>
            </a:r>
            <a:r>
              <a:rPr lang="en-US" sz="3600" i="1" dirty="0" smtClean="0">
                <a:latin typeface="Times New Roman"/>
                <a:cs typeface="Times New Roman"/>
              </a:rPr>
              <a:t>|R</a:t>
            </a:r>
            <a:r>
              <a:rPr lang="en-US" sz="3600" baseline="-25000" dirty="0" smtClean="0">
                <a:latin typeface="Times New Roman"/>
                <a:cs typeface="Times New Roman"/>
              </a:rPr>
              <a:t>2,1</a:t>
            </a:r>
            <a:r>
              <a:rPr lang="en-US" sz="3600" dirty="0" smtClean="0">
                <a:latin typeface="Times New Roman"/>
                <a:cs typeface="Times New Roman"/>
              </a:rPr>
              <a:t>|</a:t>
            </a:r>
            <a:r>
              <a:rPr lang="en-US" sz="3600" baseline="30000" dirty="0" smtClean="0">
                <a:latin typeface="Times New Roman"/>
                <a:cs typeface="Times New Roman"/>
              </a:rPr>
              <a:t>2</a:t>
            </a:r>
            <a:endParaRPr lang="en-US" sz="3600" baseline="30000" dirty="0">
              <a:latin typeface="Times New Roman"/>
              <a:cs typeface="Times New Roma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66" y="3316111"/>
            <a:ext cx="4572000" cy="2781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054" y="3316111"/>
            <a:ext cx="45720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04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866165" y="362247"/>
            <a:ext cx="15824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1" dirty="0" err="1" smtClean="0">
                <a:latin typeface="Times New Roman"/>
                <a:cs typeface="Times New Roman"/>
              </a:rPr>
              <a:t>R</a:t>
            </a:r>
            <a:r>
              <a:rPr lang="en-US" sz="4400" i="1" baseline="-25000" dirty="0" err="1" smtClean="0">
                <a:latin typeface="Times New Roman"/>
                <a:cs typeface="Times New Roman"/>
              </a:rPr>
              <a:t>n</a:t>
            </a:r>
            <a:r>
              <a:rPr lang="en-US" sz="4400" baseline="-25000" dirty="0" err="1" smtClean="0">
                <a:latin typeface="Times New Roman"/>
                <a:cs typeface="Times New Roman"/>
              </a:rPr>
              <a:t>,</a:t>
            </a:r>
            <a:r>
              <a:rPr lang="en-US" sz="4400" i="1" baseline="-25000" dirty="0" err="1" smtClean="0">
                <a:latin typeface="Times New Roman"/>
                <a:cs typeface="Times New Roman"/>
              </a:rPr>
              <a:t>l</a:t>
            </a:r>
            <a:r>
              <a:rPr lang="en-US" sz="4400" dirty="0" smtClean="0">
                <a:latin typeface="Times New Roman"/>
                <a:cs typeface="Times New Roman"/>
              </a:rPr>
              <a:t>(</a:t>
            </a:r>
            <a:r>
              <a:rPr lang="en-US" sz="4400" i="1" dirty="0" smtClean="0">
                <a:latin typeface="Times New Roman"/>
                <a:cs typeface="Times New Roman"/>
              </a:rPr>
              <a:t>r</a:t>
            </a:r>
            <a:r>
              <a:rPr lang="en-US" sz="4400" dirty="0" smtClean="0">
                <a:latin typeface="Times New Roman"/>
                <a:cs typeface="Times New Roman"/>
              </a:rPr>
              <a:t>)</a:t>
            </a:r>
            <a:endParaRPr lang="en-US" sz="4400" dirty="0">
              <a:latin typeface="Times New Roman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39908" y="1413910"/>
            <a:ext cx="11711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>
                <a:latin typeface="Times New Roman"/>
                <a:cs typeface="Times New Roman"/>
              </a:rPr>
              <a:t>n</a:t>
            </a:r>
            <a:r>
              <a:rPr lang="en-US" sz="3600" dirty="0" smtClean="0">
                <a:latin typeface="Times New Roman"/>
                <a:cs typeface="Times New Roman"/>
              </a:rPr>
              <a:t> = 3</a:t>
            </a:r>
          </a:p>
          <a:p>
            <a:r>
              <a:rPr lang="en-US" sz="3600" i="1" dirty="0" smtClean="0">
                <a:latin typeface="Times New Roman"/>
                <a:cs typeface="Times New Roman"/>
              </a:rPr>
              <a:t>l</a:t>
            </a:r>
            <a:r>
              <a:rPr lang="en-US" sz="3600" dirty="0" smtClean="0">
                <a:latin typeface="Times New Roman"/>
                <a:cs typeface="Times New Roman"/>
              </a:rPr>
              <a:t> = 0</a:t>
            </a:r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12038" y="2460909"/>
            <a:ext cx="139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>
                <a:latin typeface="Times New Roman"/>
                <a:cs typeface="Times New Roman"/>
              </a:rPr>
              <a:t>R</a:t>
            </a:r>
            <a:r>
              <a:rPr lang="en-US" sz="3600" baseline="-25000" dirty="0" smtClean="0">
                <a:latin typeface="Times New Roman"/>
                <a:cs typeface="Times New Roman"/>
              </a:rPr>
              <a:t>3,0</a:t>
            </a:r>
            <a:r>
              <a:rPr lang="en-US" sz="3600" dirty="0" smtClean="0">
                <a:latin typeface="Times New Roman"/>
                <a:cs typeface="Times New Roman"/>
              </a:rPr>
              <a:t>(</a:t>
            </a:r>
            <a:r>
              <a:rPr lang="en-US" sz="3600" i="1" dirty="0" smtClean="0">
                <a:latin typeface="Times New Roman"/>
                <a:cs typeface="Times New Roman"/>
              </a:rPr>
              <a:t>r</a:t>
            </a:r>
            <a:r>
              <a:rPr lang="en-US" sz="3600" dirty="0" smtClean="0">
                <a:latin typeface="Times New Roman"/>
                <a:cs typeface="Times New Roman"/>
              </a:rPr>
              <a:t>)</a:t>
            </a:r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95327" y="2460909"/>
            <a:ext cx="1614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Times New Roman"/>
                <a:cs typeface="Times New Roman"/>
              </a:rPr>
              <a:t>r</a:t>
            </a:r>
            <a:r>
              <a:rPr lang="en-US" sz="3600" baseline="30000" dirty="0">
                <a:latin typeface="Times New Roman"/>
                <a:cs typeface="Times New Roman"/>
              </a:rPr>
              <a:t>2</a:t>
            </a:r>
            <a:r>
              <a:rPr lang="en-US" sz="3600" i="1" dirty="0" smtClean="0">
                <a:latin typeface="Times New Roman"/>
                <a:cs typeface="Times New Roman"/>
              </a:rPr>
              <a:t>|R</a:t>
            </a:r>
            <a:r>
              <a:rPr lang="en-US" sz="3600" baseline="-25000" dirty="0" smtClean="0">
                <a:latin typeface="Times New Roman"/>
                <a:cs typeface="Times New Roman"/>
              </a:rPr>
              <a:t>3,0</a:t>
            </a:r>
            <a:r>
              <a:rPr lang="en-US" sz="3600" dirty="0" smtClean="0">
                <a:latin typeface="Times New Roman"/>
                <a:cs typeface="Times New Roman"/>
              </a:rPr>
              <a:t>|</a:t>
            </a:r>
            <a:r>
              <a:rPr lang="en-US" sz="3600" baseline="30000" dirty="0" smtClean="0">
                <a:latin typeface="Times New Roman"/>
                <a:cs typeface="Times New Roman"/>
              </a:rPr>
              <a:t>2</a:t>
            </a:r>
            <a:endParaRPr lang="en-US" sz="3600" baseline="30000" dirty="0">
              <a:latin typeface="Times New Roman"/>
              <a:cs typeface="Times New Roman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2" y="3225096"/>
            <a:ext cx="4572000" cy="27813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2" y="3225096"/>
            <a:ext cx="4572000" cy="278130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H="1">
            <a:off x="225779" y="3333022"/>
            <a:ext cx="1" cy="22408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605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866165" y="362247"/>
            <a:ext cx="15824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1" dirty="0" err="1" smtClean="0">
                <a:latin typeface="Times New Roman"/>
                <a:cs typeface="Times New Roman"/>
              </a:rPr>
              <a:t>R</a:t>
            </a:r>
            <a:r>
              <a:rPr lang="en-US" sz="4400" i="1" baseline="-25000" dirty="0" err="1" smtClean="0">
                <a:latin typeface="Times New Roman"/>
                <a:cs typeface="Times New Roman"/>
              </a:rPr>
              <a:t>n</a:t>
            </a:r>
            <a:r>
              <a:rPr lang="en-US" sz="4400" baseline="-25000" dirty="0" err="1" smtClean="0">
                <a:latin typeface="Times New Roman"/>
                <a:cs typeface="Times New Roman"/>
              </a:rPr>
              <a:t>,</a:t>
            </a:r>
            <a:r>
              <a:rPr lang="en-US" sz="4400" i="1" baseline="-25000" dirty="0" err="1" smtClean="0">
                <a:latin typeface="Times New Roman"/>
                <a:cs typeface="Times New Roman"/>
              </a:rPr>
              <a:t>l</a:t>
            </a:r>
            <a:r>
              <a:rPr lang="en-US" sz="4400" dirty="0" smtClean="0">
                <a:latin typeface="Times New Roman"/>
                <a:cs typeface="Times New Roman"/>
              </a:rPr>
              <a:t>(</a:t>
            </a:r>
            <a:r>
              <a:rPr lang="en-US" sz="4400" i="1" dirty="0" smtClean="0">
                <a:latin typeface="Times New Roman"/>
                <a:cs typeface="Times New Roman"/>
              </a:rPr>
              <a:t>r</a:t>
            </a:r>
            <a:r>
              <a:rPr lang="en-US" sz="4400" dirty="0" smtClean="0">
                <a:latin typeface="Times New Roman"/>
                <a:cs typeface="Times New Roman"/>
              </a:rPr>
              <a:t>)</a:t>
            </a:r>
            <a:endParaRPr lang="en-US" sz="4400" dirty="0">
              <a:latin typeface="Times New Roman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39908" y="1413910"/>
            <a:ext cx="11711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>
                <a:latin typeface="Times New Roman"/>
                <a:cs typeface="Times New Roman"/>
              </a:rPr>
              <a:t>n</a:t>
            </a:r>
            <a:r>
              <a:rPr lang="en-US" sz="3600" dirty="0" smtClean="0">
                <a:latin typeface="Times New Roman"/>
                <a:cs typeface="Times New Roman"/>
              </a:rPr>
              <a:t> = 3</a:t>
            </a:r>
          </a:p>
          <a:p>
            <a:r>
              <a:rPr lang="en-US" sz="3600" i="1" dirty="0" smtClean="0">
                <a:latin typeface="Times New Roman"/>
                <a:cs typeface="Times New Roman"/>
              </a:rPr>
              <a:t>l</a:t>
            </a:r>
            <a:r>
              <a:rPr lang="en-US" sz="3600" dirty="0" smtClean="0">
                <a:latin typeface="Times New Roman"/>
                <a:cs typeface="Times New Roman"/>
              </a:rPr>
              <a:t> = 1</a:t>
            </a:r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12038" y="2460909"/>
            <a:ext cx="139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>
                <a:latin typeface="Times New Roman"/>
                <a:cs typeface="Times New Roman"/>
              </a:rPr>
              <a:t>R</a:t>
            </a:r>
            <a:r>
              <a:rPr lang="en-US" sz="3600" baseline="-25000" dirty="0" smtClean="0">
                <a:latin typeface="Times New Roman"/>
                <a:cs typeface="Times New Roman"/>
              </a:rPr>
              <a:t>3,1</a:t>
            </a:r>
            <a:r>
              <a:rPr lang="en-US" sz="3600" dirty="0" smtClean="0">
                <a:latin typeface="Times New Roman"/>
                <a:cs typeface="Times New Roman"/>
              </a:rPr>
              <a:t>(</a:t>
            </a:r>
            <a:r>
              <a:rPr lang="en-US" sz="3600" i="1" dirty="0" smtClean="0">
                <a:latin typeface="Times New Roman"/>
                <a:cs typeface="Times New Roman"/>
              </a:rPr>
              <a:t>r</a:t>
            </a:r>
            <a:r>
              <a:rPr lang="en-US" sz="3600" dirty="0" smtClean="0">
                <a:latin typeface="Times New Roman"/>
                <a:cs typeface="Times New Roman"/>
              </a:rPr>
              <a:t>)</a:t>
            </a:r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95327" y="2460909"/>
            <a:ext cx="1614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Times New Roman"/>
                <a:cs typeface="Times New Roman"/>
              </a:rPr>
              <a:t>r</a:t>
            </a:r>
            <a:r>
              <a:rPr lang="en-US" sz="3600" baseline="30000" dirty="0">
                <a:latin typeface="Times New Roman"/>
                <a:cs typeface="Times New Roman"/>
              </a:rPr>
              <a:t>2</a:t>
            </a:r>
            <a:r>
              <a:rPr lang="en-US" sz="3600" i="1" dirty="0" smtClean="0">
                <a:latin typeface="Times New Roman"/>
                <a:cs typeface="Times New Roman"/>
              </a:rPr>
              <a:t>|R</a:t>
            </a:r>
            <a:r>
              <a:rPr lang="en-US" sz="3600" baseline="-25000" dirty="0" smtClean="0">
                <a:latin typeface="Times New Roman"/>
                <a:cs typeface="Times New Roman"/>
              </a:rPr>
              <a:t>3,1</a:t>
            </a:r>
            <a:r>
              <a:rPr lang="en-US" sz="3600" dirty="0" smtClean="0">
                <a:latin typeface="Times New Roman"/>
                <a:cs typeface="Times New Roman"/>
              </a:rPr>
              <a:t>|</a:t>
            </a:r>
            <a:r>
              <a:rPr lang="en-US" sz="3600" baseline="30000" dirty="0" smtClean="0">
                <a:latin typeface="Times New Roman"/>
                <a:cs typeface="Times New Roman"/>
              </a:rPr>
              <a:t>2</a:t>
            </a:r>
            <a:endParaRPr lang="en-US" sz="3600" baseline="30000" dirty="0">
              <a:latin typeface="Times New Roman"/>
              <a:cs typeface="Times New Roma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53316"/>
            <a:ext cx="4572000" cy="2679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0222" y="3253316"/>
            <a:ext cx="45720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485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866165" y="362247"/>
            <a:ext cx="15824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i="1" dirty="0" err="1" smtClean="0">
                <a:latin typeface="Times New Roman"/>
                <a:cs typeface="Times New Roman"/>
              </a:rPr>
              <a:t>R</a:t>
            </a:r>
            <a:r>
              <a:rPr lang="en-US" sz="4400" i="1" baseline="-25000" dirty="0" err="1" smtClean="0">
                <a:latin typeface="Times New Roman"/>
                <a:cs typeface="Times New Roman"/>
              </a:rPr>
              <a:t>n</a:t>
            </a:r>
            <a:r>
              <a:rPr lang="en-US" sz="4400" baseline="-25000" dirty="0" err="1" smtClean="0">
                <a:latin typeface="Times New Roman"/>
                <a:cs typeface="Times New Roman"/>
              </a:rPr>
              <a:t>,</a:t>
            </a:r>
            <a:r>
              <a:rPr lang="en-US" sz="4400" i="1" baseline="-25000" dirty="0" err="1" smtClean="0">
                <a:latin typeface="Times New Roman"/>
                <a:cs typeface="Times New Roman"/>
              </a:rPr>
              <a:t>l</a:t>
            </a:r>
            <a:r>
              <a:rPr lang="en-US" sz="4400" dirty="0" smtClean="0">
                <a:latin typeface="Times New Roman"/>
                <a:cs typeface="Times New Roman"/>
              </a:rPr>
              <a:t>(</a:t>
            </a:r>
            <a:r>
              <a:rPr lang="en-US" sz="4400" i="1" dirty="0" smtClean="0">
                <a:latin typeface="Times New Roman"/>
                <a:cs typeface="Times New Roman"/>
              </a:rPr>
              <a:t>r</a:t>
            </a:r>
            <a:r>
              <a:rPr lang="en-US" sz="4400" dirty="0" smtClean="0">
                <a:latin typeface="Times New Roman"/>
                <a:cs typeface="Times New Roman"/>
              </a:rPr>
              <a:t>)</a:t>
            </a:r>
            <a:endParaRPr lang="en-US" sz="4400" dirty="0">
              <a:latin typeface="Times New Roman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39908" y="1413910"/>
            <a:ext cx="11711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>
                <a:latin typeface="Times New Roman"/>
                <a:cs typeface="Times New Roman"/>
              </a:rPr>
              <a:t>n</a:t>
            </a:r>
            <a:r>
              <a:rPr lang="en-US" sz="3600" dirty="0" smtClean="0">
                <a:latin typeface="Times New Roman"/>
                <a:cs typeface="Times New Roman"/>
              </a:rPr>
              <a:t> = 3</a:t>
            </a:r>
          </a:p>
          <a:p>
            <a:r>
              <a:rPr lang="en-US" sz="3600" i="1" dirty="0" smtClean="0">
                <a:latin typeface="Times New Roman"/>
                <a:cs typeface="Times New Roman"/>
              </a:rPr>
              <a:t>l</a:t>
            </a:r>
            <a:r>
              <a:rPr lang="en-US" sz="3600" dirty="0" smtClean="0">
                <a:latin typeface="Times New Roman"/>
                <a:cs typeface="Times New Roman"/>
              </a:rPr>
              <a:t> = 2</a:t>
            </a:r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12038" y="2460909"/>
            <a:ext cx="139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>
                <a:latin typeface="Times New Roman"/>
                <a:cs typeface="Times New Roman"/>
              </a:rPr>
              <a:t>R</a:t>
            </a:r>
            <a:r>
              <a:rPr lang="en-US" sz="3600" baseline="-25000" dirty="0" smtClean="0">
                <a:latin typeface="Times New Roman"/>
                <a:cs typeface="Times New Roman"/>
              </a:rPr>
              <a:t>3,2</a:t>
            </a:r>
            <a:r>
              <a:rPr lang="en-US" sz="3600" dirty="0" smtClean="0">
                <a:latin typeface="Times New Roman"/>
                <a:cs typeface="Times New Roman"/>
              </a:rPr>
              <a:t>(</a:t>
            </a:r>
            <a:r>
              <a:rPr lang="en-US" sz="3600" i="1" dirty="0" smtClean="0">
                <a:latin typeface="Times New Roman"/>
                <a:cs typeface="Times New Roman"/>
              </a:rPr>
              <a:t>r</a:t>
            </a:r>
            <a:r>
              <a:rPr lang="en-US" sz="3600" dirty="0" smtClean="0">
                <a:latin typeface="Times New Roman"/>
                <a:cs typeface="Times New Roman"/>
              </a:rPr>
              <a:t>)</a:t>
            </a:r>
            <a:endParaRPr lang="en-US" sz="3600" dirty="0">
              <a:latin typeface="Times New Roman"/>
              <a:cs typeface="Times New Roman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95327" y="2460909"/>
            <a:ext cx="1614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Times New Roman"/>
                <a:cs typeface="Times New Roman"/>
              </a:rPr>
              <a:t>r</a:t>
            </a:r>
            <a:r>
              <a:rPr lang="en-US" sz="3600" baseline="30000" dirty="0">
                <a:latin typeface="Times New Roman"/>
                <a:cs typeface="Times New Roman"/>
              </a:rPr>
              <a:t>2</a:t>
            </a:r>
            <a:r>
              <a:rPr lang="en-US" sz="3600" i="1" dirty="0" smtClean="0">
                <a:latin typeface="Times New Roman"/>
                <a:cs typeface="Times New Roman"/>
              </a:rPr>
              <a:t>|R</a:t>
            </a:r>
            <a:r>
              <a:rPr lang="en-US" sz="3600" baseline="-25000" dirty="0" smtClean="0">
                <a:latin typeface="Times New Roman"/>
                <a:cs typeface="Times New Roman"/>
              </a:rPr>
              <a:t>3,2</a:t>
            </a:r>
            <a:r>
              <a:rPr lang="en-US" sz="3600" dirty="0" smtClean="0">
                <a:latin typeface="Times New Roman"/>
                <a:cs typeface="Times New Roman"/>
              </a:rPr>
              <a:t>|</a:t>
            </a:r>
            <a:r>
              <a:rPr lang="en-US" sz="3600" baseline="30000" dirty="0" smtClean="0">
                <a:latin typeface="Times New Roman"/>
                <a:cs typeface="Times New Roman"/>
              </a:rPr>
              <a:t>2</a:t>
            </a:r>
            <a:endParaRPr lang="en-US" sz="3600" baseline="30000" dirty="0">
              <a:latin typeface="Times New Roman"/>
              <a:cs typeface="Times New Roma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9" y="3287890"/>
            <a:ext cx="4572000" cy="2781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575" y="3287890"/>
            <a:ext cx="45720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632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Sampled Orbital Probability Densities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888" y="1074578"/>
            <a:ext cx="5238044" cy="54207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r="59876"/>
          <a:stretch/>
        </p:blipFill>
        <p:spPr>
          <a:xfrm>
            <a:off x="6406444" y="2555522"/>
            <a:ext cx="1834444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306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Sampled Orbital Probability Densities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11" y="1030160"/>
            <a:ext cx="5367867" cy="56189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18519"/>
          <a:stretch/>
        </p:blipFill>
        <p:spPr>
          <a:xfrm>
            <a:off x="6218946" y="3160889"/>
            <a:ext cx="2304166" cy="2215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214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Sampled Orbital Probability Densities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66" y="1065389"/>
            <a:ext cx="2637323" cy="30550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0777" y="4056632"/>
            <a:ext cx="2477911" cy="28013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9070" y="1016000"/>
            <a:ext cx="2597715" cy="31044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/>
          <a:srcRect r="23760"/>
          <a:stretch/>
        </p:blipFill>
        <p:spPr>
          <a:xfrm>
            <a:off x="3527499" y="1679222"/>
            <a:ext cx="2475908" cy="197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004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Model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208632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The “orbitals” we know from general chemistry are wave functions of “hydrogen-like” atoms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dirty="0" smtClean="0">
                <a:solidFill>
                  <a:srgbClr val="000000"/>
                </a:solidFill>
                <a:latin typeface="Times New Roman" pitchFamily="18" charset="0"/>
              </a:rPr>
              <a:t>Hydrogen-like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: any atom, but it has </a:t>
            </a:r>
            <a:r>
              <a:rPr lang="en-GB" sz="2800" i="1" u="sng" dirty="0" smtClean="0">
                <a:solidFill>
                  <a:srgbClr val="000000"/>
                </a:solidFill>
                <a:latin typeface="Times New Roman" pitchFamily="18" charset="0"/>
              </a:rPr>
              <a:t>only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one electron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Atomic charge </a:t>
            </a:r>
            <a:r>
              <a:rPr lang="en-GB" sz="2400" i="1" dirty="0" smtClean="0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can be anything  in other words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228600" y="3397956"/>
            <a:ext cx="8686800" cy="2641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If we can understand atomic orbitals, we can use them to: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Build up molecules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Understand electronic spectroscopy</a:t>
            </a:r>
          </a:p>
        </p:txBody>
      </p:sp>
    </p:spTree>
    <p:extLst>
      <p:ext uri="{BB962C8B-B14F-4D97-AF65-F5344CB8AC3E}">
        <p14:creationId xmlns:p14="http://schemas.microsoft.com/office/powerpoint/2010/main" val="1782332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Sampled Orbital Probability Densities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5509" t="18573" r="7744" b="22990"/>
          <a:stretch/>
        </p:blipFill>
        <p:spPr>
          <a:xfrm>
            <a:off x="737520" y="4332111"/>
            <a:ext cx="2554111" cy="22197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222" y="1121833"/>
            <a:ext cx="2628409" cy="30268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15968" t="18848" r="7514" b="22990"/>
          <a:stretch/>
        </p:blipFill>
        <p:spPr>
          <a:xfrm>
            <a:off x="6224352" y="4487332"/>
            <a:ext cx="2462448" cy="20080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2656" y="1121834"/>
            <a:ext cx="2651452" cy="32102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9565" y="2963334"/>
            <a:ext cx="1837214" cy="190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738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Sampled Orbital Probability Densities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2" name="movie.gif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031998" y="1243541"/>
            <a:ext cx="4967111" cy="5106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387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Hydrogen-Like Atom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607260" y="1178868"/>
            <a:ext cx="3880318" cy="3877536"/>
            <a:chOff x="859463" y="2250472"/>
            <a:chExt cx="3880318" cy="3877536"/>
          </a:xfrm>
        </p:grpSpPr>
        <p:grpSp>
          <p:nvGrpSpPr>
            <p:cNvPr id="12" name="Group 11"/>
            <p:cNvGrpSpPr/>
            <p:nvPr/>
          </p:nvGrpSpPr>
          <p:grpSpPr>
            <a:xfrm>
              <a:off x="859463" y="2250472"/>
              <a:ext cx="3880318" cy="3877536"/>
              <a:chOff x="3203131" y="2252174"/>
              <a:chExt cx="3880318" cy="3877536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3207847" y="2252174"/>
                <a:ext cx="3875602" cy="3875834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3203131" y="3771080"/>
                <a:ext cx="3875602" cy="982053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 rot="5400000">
                <a:off x="3185322" y="3700882"/>
                <a:ext cx="3875602" cy="982053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3" name="Straight Connector 12"/>
            <p:cNvCxnSpPr/>
            <p:nvPr/>
          </p:nvCxnSpPr>
          <p:spPr>
            <a:xfrm flipV="1">
              <a:off x="2288428" y="4307937"/>
              <a:ext cx="487366" cy="417306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775794" y="4307937"/>
              <a:ext cx="1959271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2775794" y="2252405"/>
              <a:ext cx="0" cy="205553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6188227" y="1354666"/>
            <a:ext cx="1604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a</a:t>
            </a:r>
            <a:r>
              <a:rPr lang="en-US" sz="2400" dirty="0" smtClean="0">
                <a:latin typeface="Times New Roman"/>
                <a:cs typeface="Times New Roman"/>
              </a:rPr>
              <a:t>n electron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4188" y="4016020"/>
            <a:ext cx="20145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t</a:t>
            </a:r>
            <a:r>
              <a:rPr lang="en-US" sz="2400" dirty="0" smtClean="0">
                <a:latin typeface="Times New Roman"/>
                <a:cs typeface="Times New Roman"/>
              </a:rPr>
              <a:t>he nucleus is at the origin </a:t>
            </a:r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1115" y="5425687"/>
            <a:ext cx="1231900" cy="78884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873404" y="5343057"/>
            <a:ext cx="42897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/>
                <a:cs typeface="Times New Roman"/>
              </a:rPr>
              <a:t>electron is “confined” to the atom by a “spherically symmetric” potential 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29" name="Right Brace 28"/>
          <p:cNvSpPr/>
          <p:nvPr/>
        </p:nvSpPr>
        <p:spPr>
          <a:xfrm rot="13936464">
            <a:off x="4506354" y="1977177"/>
            <a:ext cx="628476" cy="117931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494456" y="1814872"/>
            <a:ext cx="448740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i="1" dirty="0" smtClean="0">
                <a:solidFill>
                  <a:srgbClr val="000000"/>
                </a:solidFill>
                <a:latin typeface="Times New Roman" pitchFamily="18" charset="0"/>
              </a:rPr>
              <a:t>r</a:t>
            </a:r>
            <a:endParaRPr lang="en-US" sz="3200" i="1" dirty="0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4523591" y="2371275"/>
            <a:ext cx="1161129" cy="865058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Smiley Face 31"/>
          <p:cNvSpPr/>
          <p:nvPr/>
        </p:nvSpPr>
        <p:spPr>
          <a:xfrm>
            <a:off x="5387745" y="2082575"/>
            <a:ext cx="536823" cy="497573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2" idx="2"/>
          </p:cNvCxnSpPr>
          <p:nvPr/>
        </p:nvCxnSpPr>
        <p:spPr>
          <a:xfrm flipH="1">
            <a:off x="6053667" y="1816331"/>
            <a:ext cx="936973" cy="3991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229556" y="3236333"/>
            <a:ext cx="2264900" cy="10111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508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6" grpId="0"/>
      <p:bldP spid="28" grpId="0"/>
      <p:bldP spid="29" grpId="0" animBg="1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Spherical Polar Coordinates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32682" y="1134464"/>
            <a:ext cx="8686800" cy="99631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It’s easier to study this “planetary like” models in terms of spherically polar </a:t>
            </a:r>
            <a:r>
              <a:rPr lang="en-GB" sz="2800" dirty="0" err="1" smtClean="0">
                <a:solidFill>
                  <a:srgbClr val="000000"/>
                </a:solidFill>
                <a:latin typeface="Times New Roman" pitchFamily="18" charset="0"/>
              </a:rPr>
              <a:t>coords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. (</a:t>
            </a:r>
            <a:r>
              <a:rPr lang="en-GB" sz="2800" i="1" dirty="0" smtClean="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sz="2800" i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q</a:t>
            </a:r>
            <a:r>
              <a:rPr lang="en-GB" sz="28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, </a:t>
            </a:r>
            <a:r>
              <a:rPr lang="en-GB" sz="2800" i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f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) than Cartesian </a:t>
            </a:r>
            <a:r>
              <a:rPr lang="en-GB" sz="2800" dirty="0" err="1" smtClean="0">
                <a:solidFill>
                  <a:srgbClr val="000000"/>
                </a:solidFill>
                <a:latin typeface="Times New Roman" pitchFamily="18" charset="0"/>
              </a:rPr>
              <a:t>coords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. (</a:t>
            </a:r>
            <a:r>
              <a:rPr lang="en-GB" sz="2800" i="1" dirty="0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sz="2800" i="1" dirty="0" smtClean="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sz="2800" i="1" dirty="0" smtClean="0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808112" y="2751664"/>
            <a:ext cx="2483555" cy="2315883"/>
            <a:chOff x="6209321" y="1560642"/>
            <a:chExt cx="1885271" cy="2065462"/>
          </a:xfrm>
        </p:grpSpPr>
        <p:cxnSp>
          <p:nvCxnSpPr>
            <p:cNvPr id="20" name="Straight Connector 19"/>
            <p:cNvCxnSpPr/>
            <p:nvPr/>
          </p:nvCxnSpPr>
          <p:spPr>
            <a:xfrm flipV="1">
              <a:off x="6209321" y="3277545"/>
              <a:ext cx="375543" cy="348559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584864" y="3277545"/>
              <a:ext cx="1509728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6584864" y="1560642"/>
              <a:ext cx="0" cy="1716904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2554111" y="4882881"/>
            <a:ext cx="305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291667" y="4463840"/>
            <a:ext cx="3127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rgbClr val="000000"/>
                </a:solidFill>
                <a:latin typeface="Times New Roman" pitchFamily="18" charset="0"/>
              </a:rPr>
              <a:t>y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3164032" y="2439997"/>
            <a:ext cx="293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rgbClr val="000000"/>
                </a:solidFill>
                <a:latin typeface="Times New Roman" pitchFamily="18" charset="0"/>
              </a:rPr>
              <a:t>z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302832" y="3231441"/>
            <a:ext cx="1297392" cy="14452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3302002" y="3781727"/>
            <a:ext cx="606777" cy="183491"/>
          </a:xfrm>
          <a:custGeom>
            <a:avLst/>
            <a:gdLst>
              <a:gd name="connsiteX0" fmla="*/ 0 w 606777"/>
              <a:gd name="connsiteY0" fmla="*/ 169380 h 183491"/>
              <a:gd name="connsiteX1" fmla="*/ 310444 w 606777"/>
              <a:gd name="connsiteY1" fmla="*/ 47 h 183491"/>
              <a:gd name="connsiteX2" fmla="*/ 606777 w 606777"/>
              <a:gd name="connsiteY2" fmla="*/ 183491 h 183491"/>
              <a:gd name="connsiteX3" fmla="*/ 606777 w 606777"/>
              <a:gd name="connsiteY3" fmla="*/ 183491 h 183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6777" h="183491">
                <a:moveTo>
                  <a:pt x="0" y="169380"/>
                </a:moveTo>
                <a:cubicBezTo>
                  <a:pt x="104657" y="83537"/>
                  <a:pt x="209315" y="-2305"/>
                  <a:pt x="310444" y="47"/>
                </a:cubicBezTo>
                <a:cubicBezTo>
                  <a:pt x="411573" y="2399"/>
                  <a:pt x="606777" y="183491"/>
                  <a:pt x="606777" y="183491"/>
                </a:cubicBezTo>
                <a:lnTo>
                  <a:pt x="606777" y="183491"/>
                </a:lnTo>
              </a:path>
            </a:pathLst>
          </a:cu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4600224" y="3231441"/>
            <a:ext cx="0" cy="1836106"/>
          </a:xfrm>
          <a:prstGeom prst="line">
            <a:avLst/>
          </a:prstGeom>
          <a:ln>
            <a:solidFill>
              <a:srgbClr val="008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4600224" y="4676728"/>
            <a:ext cx="465666" cy="390819"/>
          </a:xfrm>
          <a:prstGeom prst="line">
            <a:avLst/>
          </a:prstGeom>
          <a:ln>
            <a:solidFill>
              <a:srgbClr val="008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3" idx="3"/>
          </p:cNvCxnSpPr>
          <p:nvPr/>
        </p:nvCxnSpPr>
        <p:spPr>
          <a:xfrm flipH="1" flipV="1">
            <a:off x="2859933" y="5067547"/>
            <a:ext cx="1740291" cy="15773"/>
          </a:xfrm>
          <a:prstGeom prst="line">
            <a:avLst/>
          </a:prstGeom>
          <a:ln>
            <a:solidFill>
              <a:srgbClr val="008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302832" y="4676729"/>
            <a:ext cx="1297392" cy="390818"/>
          </a:xfrm>
          <a:prstGeom prst="line">
            <a:avLst/>
          </a:prstGeom>
          <a:ln>
            <a:solidFill>
              <a:srgbClr val="008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Freeform 38"/>
          <p:cNvSpPr/>
          <p:nvPr/>
        </p:nvSpPr>
        <p:spPr>
          <a:xfrm>
            <a:off x="3033890" y="4769552"/>
            <a:ext cx="564445" cy="186613"/>
          </a:xfrm>
          <a:custGeom>
            <a:avLst/>
            <a:gdLst>
              <a:gd name="connsiteX0" fmla="*/ 0 w 564445"/>
              <a:gd name="connsiteY0" fmla="*/ 98778 h 186613"/>
              <a:gd name="connsiteX1" fmla="*/ 296334 w 564445"/>
              <a:gd name="connsiteY1" fmla="*/ 183444 h 186613"/>
              <a:gd name="connsiteX2" fmla="*/ 564445 w 564445"/>
              <a:gd name="connsiteY2" fmla="*/ 0 h 186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4445" h="186613">
                <a:moveTo>
                  <a:pt x="0" y="98778"/>
                </a:moveTo>
                <a:cubicBezTo>
                  <a:pt x="101130" y="149342"/>
                  <a:pt x="202260" y="199907"/>
                  <a:pt x="296334" y="183444"/>
                </a:cubicBezTo>
                <a:cubicBezTo>
                  <a:pt x="390408" y="166981"/>
                  <a:pt x="564445" y="0"/>
                  <a:pt x="564445" y="0"/>
                </a:cubicBezTo>
              </a:path>
            </a:pathLst>
          </a:cu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447668" y="3470110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rgbClr val="000000"/>
                </a:solidFill>
                <a:latin typeface="Symbol" charset="2"/>
                <a:cs typeface="Symbol" charset="2"/>
              </a:rPr>
              <a:t>q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444847" y="4737279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f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4174373" y="3582998"/>
            <a:ext cx="334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rgbClr val="000000"/>
                </a:solidFill>
                <a:latin typeface="Times New Roman" pitchFamily="18" charset="0"/>
              </a:rPr>
              <a:t>r</a:t>
            </a:r>
            <a:endParaRPr lang="en-US" i="1" dirty="0"/>
          </a:p>
        </p:txBody>
      </p:sp>
      <p:sp>
        <p:nvSpPr>
          <p:cNvPr id="28" name="Rectangle 27"/>
          <p:cNvSpPr/>
          <p:nvPr/>
        </p:nvSpPr>
        <p:spPr>
          <a:xfrm>
            <a:off x="5647670" y="2634940"/>
            <a:ext cx="30391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6363"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i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q</a:t>
            </a:r>
            <a:r>
              <a:rPr lang="en-GB" sz="24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r>
              <a:rPr lang="en-GB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can vary form 0 to</a:t>
            </a:r>
            <a:r>
              <a:rPr lang="en-GB" sz="24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p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633559" y="3096605"/>
            <a:ext cx="31983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6363"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i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f</a:t>
            </a:r>
            <a:r>
              <a:rPr lang="en-GB" sz="24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r>
              <a:rPr lang="en-GB" sz="2400" dirty="0">
                <a:solidFill>
                  <a:srgbClr val="000000"/>
                </a:solidFill>
                <a:latin typeface="Times New Roman"/>
                <a:cs typeface="Times New Roman"/>
              </a:rPr>
              <a:t>can vary form 0 to</a:t>
            </a:r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r>
              <a:rPr lang="en-GB" sz="24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2 p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633559" y="3570613"/>
            <a:ext cx="29734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6363"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lang="en-GB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can vary from 0 to ∞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4" name="Smiley Face 33"/>
          <p:cNvSpPr/>
          <p:nvPr/>
        </p:nvSpPr>
        <p:spPr>
          <a:xfrm>
            <a:off x="4572002" y="3011939"/>
            <a:ext cx="259925" cy="231647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76238" y="5228567"/>
            <a:ext cx="30391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6363"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lang="en-GB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= </a:t>
            </a:r>
            <a:r>
              <a:rPr lang="en-GB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lang="en-GB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sin(</a:t>
            </a:r>
            <a:r>
              <a:rPr lang="en-GB" sz="2400" i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q</a:t>
            </a:r>
            <a:r>
              <a:rPr lang="en-GB" sz="24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)</a:t>
            </a:r>
            <a:r>
              <a:rPr lang="en-GB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GB" sz="24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cos</a:t>
            </a:r>
            <a:r>
              <a:rPr lang="en-GB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en-GB" sz="2400" i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f</a:t>
            </a:r>
            <a:r>
              <a:rPr lang="en-GB" sz="24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)</a:t>
            </a:r>
            <a:endParaRPr lang="en-GB" sz="2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73417" y="5606743"/>
            <a:ext cx="30391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6363"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y</a:t>
            </a:r>
            <a:r>
              <a:rPr lang="en-GB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= </a:t>
            </a:r>
            <a:r>
              <a:rPr lang="en-GB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lang="en-GB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sin(</a:t>
            </a:r>
            <a:r>
              <a:rPr lang="en-GB" sz="2400" i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q</a:t>
            </a:r>
            <a:r>
              <a:rPr lang="en-GB" sz="24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)</a:t>
            </a:r>
            <a:r>
              <a:rPr lang="en-GB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sin(</a:t>
            </a:r>
            <a:r>
              <a:rPr lang="en-GB" sz="2400" i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f</a:t>
            </a:r>
            <a:r>
              <a:rPr lang="en-GB" sz="24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)</a:t>
            </a:r>
            <a:endParaRPr lang="en-GB" sz="2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98818" y="5956697"/>
            <a:ext cx="30391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6363"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z</a:t>
            </a:r>
            <a:r>
              <a:rPr lang="en-GB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= </a:t>
            </a:r>
            <a:r>
              <a:rPr lang="en-GB" sz="24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lang="en-GB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GB" sz="24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cos</a:t>
            </a:r>
            <a:r>
              <a:rPr lang="en-GB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en-GB" sz="2400" i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q</a:t>
            </a:r>
            <a:r>
              <a:rPr lang="en-GB" sz="24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)</a:t>
            </a:r>
            <a:endParaRPr lang="en-GB" sz="2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2523" y="4796166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Cartesians to polar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t="4313" b="70193"/>
          <a:stretch/>
        </p:blipFill>
        <p:spPr>
          <a:xfrm>
            <a:off x="6311512" y="5037672"/>
            <a:ext cx="2024251" cy="585659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4"/>
          <a:srcRect t="35772" r="33826" b="41861"/>
          <a:stretch/>
        </p:blipFill>
        <p:spPr>
          <a:xfrm>
            <a:off x="6323365" y="5540521"/>
            <a:ext cx="1339533" cy="51383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4"/>
          <a:srcRect t="68185" r="35653" b="4034"/>
          <a:stretch/>
        </p:blipFill>
        <p:spPr>
          <a:xfrm>
            <a:off x="6311512" y="6153033"/>
            <a:ext cx="1302532" cy="638165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6323365" y="4729006"/>
            <a:ext cx="19154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olar to Cartesians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948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26" grpId="0"/>
      <p:bldP spid="27" grpId="0"/>
      <p:bldP spid="8" grpId="0" animBg="1"/>
      <p:bldP spid="39" grpId="0" animBg="1"/>
      <p:bldP spid="40" grpId="0"/>
      <p:bldP spid="41" grpId="0"/>
      <p:bldP spid="42" grpId="0"/>
      <p:bldP spid="28" grpId="0"/>
      <p:bldP spid="31" grpId="0"/>
      <p:bldP spid="32" grpId="0"/>
      <p:bldP spid="35" grpId="0"/>
      <p:bldP spid="37" grpId="0"/>
      <p:bldP spid="38" grpId="0"/>
      <p:bldP spid="6" grpId="0"/>
      <p:bldP spid="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28600" y="1074563"/>
            <a:ext cx="8686800" cy="111163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The Schrodinger equation for the Hydrogen atom: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Hydrogen Atom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997" y="1794586"/>
            <a:ext cx="1478712" cy="5555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4721" y="2484011"/>
            <a:ext cx="2082967" cy="60317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l="3347" t="5923" r="62703" b="55548"/>
          <a:stretch/>
        </p:blipFill>
        <p:spPr>
          <a:xfrm>
            <a:off x="103718" y="3087187"/>
            <a:ext cx="3104445" cy="94544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5"/>
          <a:srcRect t="57678"/>
          <a:stretch/>
        </p:blipFill>
        <p:spPr>
          <a:xfrm>
            <a:off x="-6348" y="5644444"/>
            <a:ext cx="9144000" cy="103852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9245" y="4046742"/>
            <a:ext cx="4711700" cy="1130300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>
            <a:off x="3653996" y="3087187"/>
            <a:ext cx="1478712" cy="9454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130778" y="4032631"/>
            <a:ext cx="2652889" cy="5393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638778" y="4699000"/>
            <a:ext cx="2144889" cy="11006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452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" y="1074563"/>
            <a:ext cx="8686800" cy="49177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The Schrodinger equation for the Hydrogen atom: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Hydrogen Atom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48" y="1669348"/>
            <a:ext cx="9144000" cy="8270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7807" r="81353" b="22873"/>
          <a:stretch/>
        </p:blipFill>
        <p:spPr>
          <a:xfrm>
            <a:off x="2391834" y="2790093"/>
            <a:ext cx="381000" cy="7850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33985" r="55577" b="22873"/>
          <a:stretch/>
        </p:blipFill>
        <p:spPr>
          <a:xfrm>
            <a:off x="7591779" y="2792680"/>
            <a:ext cx="366888" cy="785043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8" idx="0"/>
            <a:endCxn id="8" idx="0"/>
          </p:cNvCxnSpPr>
          <p:nvPr/>
        </p:nvCxnSpPr>
        <p:spPr>
          <a:xfrm>
            <a:off x="2582334" y="2790093"/>
            <a:ext cx="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582334" y="2496349"/>
            <a:ext cx="0" cy="416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758290" y="2496349"/>
            <a:ext cx="0" cy="416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89607" y="1669348"/>
            <a:ext cx="6980060" cy="82700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069667" y="1669348"/>
            <a:ext cx="1126066" cy="827001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8222" y="3575136"/>
            <a:ext cx="8686800" cy="49177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Luckily this splits up by separation of variables: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12043" y="4576547"/>
            <a:ext cx="8686800" cy="872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For the Radial part of the Schrodinger equation: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000" y="5266092"/>
            <a:ext cx="8877300" cy="10160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188" y="4008278"/>
            <a:ext cx="7835900" cy="5969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269017" y="6365537"/>
            <a:ext cx="17033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Gives </a:t>
            </a:r>
            <a:r>
              <a:rPr lang="en-GB" sz="2400" i="1" dirty="0" err="1" smtClean="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GB" sz="2400" i="1" baseline="-25000" dirty="0" err="1" smtClean="0">
                <a:solidFill>
                  <a:srgbClr val="000000"/>
                </a:solidFill>
                <a:latin typeface="Times New Roman" pitchFamily="18" charset="0"/>
              </a:rPr>
              <a:t>n,l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2400" i="1" dirty="0" smtClean="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6499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13" grpId="0"/>
      <p:bldP spid="14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Hydrogen Atom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57200" y="1316877"/>
            <a:ext cx="8686800" cy="872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For the Angular parts of the Schrodinger equation: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352" y="1976962"/>
            <a:ext cx="7493000" cy="30734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0" y="2583757"/>
            <a:ext cx="18973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Gives </a:t>
            </a:r>
            <a:r>
              <a:rPr lang="en-GB" sz="2400" dirty="0" err="1" smtClean="0">
                <a:solidFill>
                  <a:srgbClr val="000000"/>
                </a:solidFill>
                <a:latin typeface="Symbol" charset="2"/>
                <a:cs typeface="Symbol" charset="2"/>
              </a:rPr>
              <a:t>Q</a:t>
            </a:r>
            <a:r>
              <a:rPr lang="en-GB" sz="2400" i="1" baseline="-25000" dirty="0" err="1" smtClean="0">
                <a:solidFill>
                  <a:srgbClr val="000000"/>
                </a:solidFill>
                <a:latin typeface="Times New Roman" pitchFamily="18" charset="0"/>
              </a:rPr>
              <a:t>l,</a:t>
            </a:r>
            <a:r>
              <a:rPr lang="en-GB" sz="2400" i="1" baseline="-25000" dirty="0" err="1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2400" i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q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0" y="4203711"/>
            <a:ext cx="17850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Gives </a:t>
            </a:r>
            <a:r>
              <a:rPr lang="en-GB" sz="2400" dirty="0" err="1" smtClean="0">
                <a:solidFill>
                  <a:srgbClr val="000000"/>
                </a:solidFill>
                <a:latin typeface="Symbol" charset="2"/>
                <a:cs typeface="Symbol" charset="2"/>
              </a:rPr>
              <a:t>F</a:t>
            </a:r>
            <a:r>
              <a:rPr lang="en-GB" sz="2400" i="1" baseline="-25000" dirty="0" err="1" smtClean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2400" i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f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sz="2400" dirty="0"/>
          </a:p>
        </p:txBody>
      </p:sp>
      <p:sp>
        <p:nvSpPr>
          <p:cNvPr id="9" name="Right Brace 8"/>
          <p:cNvSpPr/>
          <p:nvPr/>
        </p:nvSpPr>
        <p:spPr>
          <a:xfrm rot="10800000">
            <a:off x="1692763" y="2328329"/>
            <a:ext cx="409222" cy="136877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e 22"/>
          <p:cNvSpPr/>
          <p:nvPr/>
        </p:nvSpPr>
        <p:spPr>
          <a:xfrm rot="10800000">
            <a:off x="1678651" y="4047078"/>
            <a:ext cx="409222" cy="92004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08519" y="4771281"/>
            <a:ext cx="8686800" cy="201616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u="sng" dirty="0" smtClean="0">
                <a:solidFill>
                  <a:srgbClr val="000000"/>
                </a:solidFill>
                <a:latin typeface="Times New Roman" pitchFamily="18" charset="0"/>
              </a:rPr>
              <a:t>Quantum number rules for hydrogen atom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= 1, 2, 3, 4, …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i="1" dirty="0" smtClean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= 0, 1, 2, 3, …, </a:t>
            </a:r>
            <a:r>
              <a:rPr lang="en-GB" sz="2400" i="1" dirty="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-1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i="1" dirty="0" smtClean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= -</a:t>
            </a:r>
            <a:r>
              <a:rPr lang="en-GB" sz="2400" i="1" dirty="0" smtClean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, …, 0, …, </a:t>
            </a:r>
            <a:r>
              <a:rPr lang="en-GB" sz="2400" i="1" dirty="0" smtClean="0">
                <a:solidFill>
                  <a:srgbClr val="000000"/>
                </a:solidFill>
                <a:latin typeface="Times New Roman" pitchFamily="18" charset="0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3658116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9" grpId="0" animBg="1"/>
      <p:bldP spid="23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Hydrogen Energies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344312" y="780657"/>
            <a:ext cx="8686800" cy="164786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Summary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u="sng" dirty="0">
                <a:solidFill>
                  <a:srgbClr val="000000"/>
                </a:solidFill>
                <a:latin typeface="Times New Roman" pitchFamily="18" charset="0"/>
              </a:rPr>
              <a:t>Energies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99155" y="2954071"/>
            <a:ext cx="7349067" cy="78537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Energies only depend on principle quantum number </a:t>
            </a:r>
            <a:r>
              <a:rPr lang="en-GB" sz="2400" i="1" dirty="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4740" y="2374525"/>
            <a:ext cx="261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Rydberg constant </a:t>
            </a:r>
            <a:r>
              <a:rPr lang="en-US" i="1" dirty="0" smtClean="0">
                <a:latin typeface="Times New Roman"/>
                <a:cs typeface="Times New Roman"/>
              </a:rPr>
              <a:t>R</a:t>
            </a:r>
            <a:r>
              <a:rPr lang="en-US" i="1" baseline="-25000" dirty="0" smtClean="0">
                <a:latin typeface="Times New Roman"/>
                <a:cs typeface="Times New Roman"/>
              </a:rPr>
              <a:t>H</a:t>
            </a:r>
            <a:r>
              <a:rPr lang="en-US" i="1" dirty="0" smtClean="0">
                <a:latin typeface="Times New Roman"/>
                <a:cs typeface="Times New Roman"/>
              </a:rPr>
              <a:t> </a:t>
            </a:r>
            <a:r>
              <a:rPr lang="en-US" dirty="0" smtClean="0">
                <a:latin typeface="Times New Roman"/>
                <a:cs typeface="Times New Roman"/>
              </a:rPr>
              <a:t>in </a:t>
            </a:r>
            <a:r>
              <a:rPr lang="en-US" i="1" dirty="0" smtClean="0">
                <a:latin typeface="Times New Roman"/>
                <a:cs typeface="Times New Roman"/>
              </a:rPr>
              <a:t>J</a:t>
            </a:r>
            <a:endParaRPr lang="en-US" i="1" dirty="0">
              <a:latin typeface="Times New Roman"/>
              <a:cs typeface="Times New Roman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484188" y="4202292"/>
            <a:ext cx="7349067" cy="154093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Orbital energy degeneracies: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For every </a:t>
            </a:r>
            <a:r>
              <a:rPr lang="en-GB" sz="2400" i="1" dirty="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, there are </a:t>
            </a:r>
            <a:r>
              <a:rPr lang="en-GB" sz="2400" i="1" dirty="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-1 values of </a:t>
            </a:r>
            <a:r>
              <a:rPr lang="en-GB" sz="2400" i="1" dirty="0" smtClean="0">
                <a:solidFill>
                  <a:srgbClr val="000000"/>
                </a:solidFill>
                <a:latin typeface="Times New Roman" pitchFamily="18" charset="0"/>
              </a:rPr>
              <a:t>l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For every value of </a:t>
            </a:r>
            <a:r>
              <a:rPr lang="en-GB" sz="2400" i="1" dirty="0" smtClean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the are 2</a:t>
            </a:r>
            <a:r>
              <a:rPr lang="en-GB" sz="2400" i="1" dirty="0" smtClean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+1 values of </a:t>
            </a:r>
            <a:r>
              <a:rPr lang="en-GB" sz="2400" i="1" dirty="0" smtClean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en-GB" sz="2400" i="1" baseline="-25000" dirty="0" smtClean="0">
                <a:solidFill>
                  <a:srgbClr val="000000"/>
                </a:solidFill>
                <a:latin typeface="Times New Roman" pitchFamily="18" charset="0"/>
              </a:rPr>
              <a:t>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3060" r="55248"/>
          <a:stretch/>
        </p:blipFill>
        <p:spPr>
          <a:xfrm>
            <a:off x="2469445" y="1324659"/>
            <a:ext cx="2864556" cy="965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44752" r="1"/>
          <a:stretch/>
        </p:blipFill>
        <p:spPr>
          <a:xfrm>
            <a:off x="5334001" y="1324659"/>
            <a:ext cx="3795888" cy="965200"/>
          </a:xfrm>
          <a:prstGeom prst="rect">
            <a:avLst/>
          </a:prstGeom>
        </p:spPr>
      </p:pic>
      <p:sp>
        <p:nvSpPr>
          <p:cNvPr id="12" name="Right Brace 11"/>
          <p:cNvSpPr/>
          <p:nvPr/>
        </p:nvSpPr>
        <p:spPr>
          <a:xfrm rot="5400000">
            <a:off x="7064327" y="870968"/>
            <a:ext cx="377564" cy="270933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883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6" grpId="0"/>
      <p:bldP spid="11" grpId="0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079"/>
          <a:stretch/>
        </p:blipFill>
        <p:spPr>
          <a:xfrm>
            <a:off x="1679223" y="990598"/>
            <a:ext cx="6081889" cy="5641623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Orbital Energies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-953003" y="3644500"/>
            <a:ext cx="42306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Orbital Energy in units of </a:t>
            </a:r>
            <a:r>
              <a:rPr lang="en-GB" sz="2400" i="1" dirty="0" smtClean="0">
                <a:solidFill>
                  <a:srgbClr val="000000"/>
                </a:solidFill>
                <a:latin typeface="Times New Roman" pitchFamily="18" charset="0"/>
              </a:rPr>
              <a:t>R</a:t>
            </a:r>
            <a:r>
              <a:rPr lang="en-GB" sz="2400" i="1" baseline="-25000" dirty="0" smtClean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400" i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2400" i="1" dirty="0" smtClean="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sz="24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1989667" y="6220556"/>
            <a:ext cx="606778" cy="648731"/>
            <a:chOff x="1989667" y="6093557"/>
            <a:chExt cx="606778" cy="648731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989667" y="6434667"/>
              <a:ext cx="6067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2074333" y="6093557"/>
              <a:ext cx="4309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lang="en-GB" i="1" dirty="0" smtClean="0">
                  <a:solidFill>
                    <a:srgbClr val="000000"/>
                  </a:solidFill>
                  <a:latin typeface="Times New Roman" pitchFamily="18" charset="0"/>
                </a:rPr>
                <a:t>s</a:t>
              </a:r>
              <a:endParaRPr lang="en-US" i="1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156178" y="6372956"/>
              <a:ext cx="3411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i="1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967090" y="2104674"/>
            <a:ext cx="2607719" cy="651552"/>
            <a:chOff x="1967090" y="1977675"/>
            <a:chExt cx="2607719" cy="651552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1967090" y="2321606"/>
              <a:ext cx="6067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2051756" y="1980496"/>
              <a:ext cx="4309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lang="en-GB" i="1" dirty="0" smtClean="0">
                  <a:solidFill>
                    <a:srgbClr val="000000"/>
                  </a:solidFill>
                  <a:latin typeface="Times New Roman" pitchFamily="18" charset="0"/>
                </a:rPr>
                <a:t>s</a:t>
              </a:r>
              <a:endParaRPr lang="en-US" i="1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133601" y="2259895"/>
              <a:ext cx="3411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i="1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2700862" y="2321606"/>
              <a:ext cx="6067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2867373" y="2259895"/>
              <a:ext cx="4180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>
                  <a:solidFill>
                    <a:srgbClr val="000000"/>
                  </a:solidFill>
                  <a:latin typeface="Times New Roman" pitchFamily="18" charset="0"/>
                </a:rPr>
                <a:t>-1</a:t>
              </a:r>
              <a:endParaRPr lang="en-US" i="1" dirty="0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3333036" y="2318785"/>
              <a:ext cx="6067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3417702" y="1977675"/>
              <a:ext cx="4565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lang="en-GB" i="1" dirty="0">
                  <a:solidFill>
                    <a:srgbClr val="000000"/>
                  </a:solidFill>
                  <a:latin typeface="Times New Roman" pitchFamily="18" charset="0"/>
                </a:rPr>
                <a:t>p</a:t>
              </a:r>
              <a:endParaRPr lang="en-US" i="1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499547" y="2257074"/>
              <a:ext cx="3411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i="1" dirty="0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3968031" y="2318785"/>
              <a:ext cx="6067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4134542" y="2257074"/>
              <a:ext cx="3411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i="1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928282" y="1342319"/>
            <a:ext cx="5883972" cy="653150"/>
            <a:chOff x="1928282" y="1215320"/>
            <a:chExt cx="5883972" cy="65315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1928282" y="1560849"/>
              <a:ext cx="6067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2012948" y="1219739"/>
              <a:ext cx="4309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r>
                <a:rPr lang="en-GB" i="1" dirty="0" smtClean="0">
                  <a:solidFill>
                    <a:srgbClr val="000000"/>
                  </a:solidFill>
                  <a:latin typeface="Times New Roman" pitchFamily="18" charset="0"/>
                </a:rPr>
                <a:t>s</a:t>
              </a:r>
              <a:endParaRPr lang="en-US" i="1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094793" y="1499138"/>
              <a:ext cx="3411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i="1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2662054" y="1560849"/>
              <a:ext cx="6067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2828565" y="1499138"/>
              <a:ext cx="4180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>
                  <a:solidFill>
                    <a:srgbClr val="000000"/>
                  </a:solidFill>
                  <a:latin typeface="Times New Roman" pitchFamily="18" charset="0"/>
                </a:rPr>
                <a:t>-1</a:t>
              </a:r>
              <a:endParaRPr lang="en-US" i="1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3294228" y="1558028"/>
              <a:ext cx="6067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3378894" y="1216918"/>
              <a:ext cx="4565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r>
                <a:rPr lang="en-GB" i="1" dirty="0" smtClean="0">
                  <a:solidFill>
                    <a:srgbClr val="000000"/>
                  </a:solidFill>
                  <a:latin typeface="Times New Roman" pitchFamily="18" charset="0"/>
                </a:rPr>
                <a:t>p</a:t>
              </a:r>
              <a:endParaRPr lang="en-US" i="1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460739" y="1496317"/>
              <a:ext cx="3411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i="1" dirty="0"/>
            </a:p>
          </p:txBody>
        </p:sp>
        <p:cxnSp>
          <p:nvCxnSpPr>
            <p:cNvPr id="34" name="Straight Connector 33"/>
            <p:cNvCxnSpPr/>
            <p:nvPr/>
          </p:nvCxnSpPr>
          <p:spPr>
            <a:xfrm>
              <a:off x="3929223" y="1558028"/>
              <a:ext cx="6067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4095734" y="1496317"/>
              <a:ext cx="3411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i="1" dirty="0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4671138" y="1559251"/>
              <a:ext cx="6067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4657027" y="1218141"/>
              <a:ext cx="18466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i="1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837649" y="1497540"/>
              <a:ext cx="4180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>
                  <a:solidFill>
                    <a:srgbClr val="000000"/>
                  </a:solidFill>
                  <a:latin typeface="Times New Roman" pitchFamily="18" charset="0"/>
                </a:rPr>
                <a:t>-2</a:t>
              </a:r>
              <a:endParaRPr lang="en-US" i="1" dirty="0"/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5306133" y="1559251"/>
              <a:ext cx="6067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5472644" y="1497540"/>
              <a:ext cx="4180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>
                  <a:solidFill>
                    <a:srgbClr val="000000"/>
                  </a:solidFill>
                  <a:latin typeface="Times New Roman" pitchFamily="18" charset="0"/>
                </a:rPr>
                <a:t>-1</a:t>
              </a:r>
              <a:endParaRPr lang="en-US" i="1" dirty="0"/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5938307" y="1556430"/>
              <a:ext cx="6067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6022973" y="1215320"/>
              <a:ext cx="4565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r>
                <a:rPr lang="en-GB" i="1" dirty="0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  <a:endParaRPr lang="en-US" i="1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104818" y="1494719"/>
              <a:ext cx="3411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i="1" dirty="0"/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6573302" y="1556430"/>
              <a:ext cx="6067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6739813" y="1494719"/>
              <a:ext cx="3411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i="1" dirty="0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7205476" y="1553609"/>
              <a:ext cx="6067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7371987" y="1491898"/>
              <a:ext cx="34115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i="1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006449" y="3970682"/>
            <a:ext cx="1863716" cy="1047045"/>
            <a:chOff x="7371657" y="3632015"/>
            <a:chExt cx="1863716" cy="1047045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 rotWithShape="1">
            <a:blip r:embed="rId4"/>
            <a:srcRect l="3060" r="82754"/>
            <a:stretch/>
          </p:blipFill>
          <p:spPr>
            <a:xfrm>
              <a:off x="7371657" y="3632015"/>
              <a:ext cx="974704" cy="965200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 rotWithShape="1">
            <a:blip r:embed="rId4"/>
            <a:srcRect l="38243" r="55732"/>
            <a:stretch/>
          </p:blipFill>
          <p:spPr>
            <a:xfrm>
              <a:off x="8821389" y="3713860"/>
              <a:ext cx="413984" cy="965200"/>
            </a:xfrm>
            <a:prstGeom prst="rect">
              <a:avLst/>
            </a:prstGeom>
          </p:spPr>
        </p:pic>
        <p:sp>
          <p:nvSpPr>
            <p:cNvPr id="55" name="Rectangle 54"/>
            <p:cNvSpPr/>
            <p:nvPr/>
          </p:nvSpPr>
          <p:spPr>
            <a:xfrm>
              <a:off x="8314474" y="3839638"/>
              <a:ext cx="63991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i="1" dirty="0" smtClean="0">
                  <a:solidFill>
                    <a:srgbClr val="000000"/>
                  </a:solidFill>
                  <a:latin typeface="Times New Roman" pitchFamily="18" charset="0"/>
                </a:rPr>
                <a:t>R</a:t>
              </a:r>
              <a:r>
                <a:rPr lang="en-GB" sz="2800" i="1" baseline="-25000" dirty="0" smtClean="0">
                  <a:solidFill>
                    <a:srgbClr val="000000"/>
                  </a:solidFill>
                  <a:latin typeface="Times New Roman" pitchFamily="18" charset="0"/>
                </a:rPr>
                <a:t>H</a:t>
              </a:r>
              <a:endParaRPr lang="en-US" sz="2800" dirty="0"/>
            </a:p>
          </p:txBody>
        </p:sp>
      </p:grpSp>
      <p:sp>
        <p:nvSpPr>
          <p:cNvPr id="57" name="Rectangle 56"/>
          <p:cNvSpPr/>
          <p:nvPr/>
        </p:nvSpPr>
        <p:spPr>
          <a:xfrm rot="16200000">
            <a:off x="4110659" y="972351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…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909052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2909</TotalTime>
  <Words>637</Words>
  <Application>Microsoft Macintosh PowerPoint</Application>
  <PresentationFormat>On-screen Show (4:3)</PresentationFormat>
  <Paragraphs>129</Paragraphs>
  <Slides>21</Slides>
  <Notes>2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npetraco</dc:creator>
  <cp:lastModifiedBy>npetraco</cp:lastModifiedBy>
  <cp:revision>118</cp:revision>
  <dcterms:created xsi:type="dcterms:W3CDTF">2014-09-25T22:54:57Z</dcterms:created>
  <dcterms:modified xsi:type="dcterms:W3CDTF">2014-10-28T12:03:59Z</dcterms:modified>
</cp:coreProperties>
</file>