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2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 snapToObjects="1">
      <p:cViewPr>
        <p:scale>
          <a:sx n="95" d="100"/>
          <a:sy n="95" d="100"/>
        </p:scale>
        <p:origin x="-192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image" Target="../media/image3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21.emf"/><Relationship Id="rId6" Type="http://schemas.openxmlformats.org/officeDocument/2006/relationships/image" Target="../media/image22.png"/><Relationship Id="rId7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3.emf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1.emf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2.png"/><Relationship Id="rId5" Type="http://schemas.openxmlformats.org/officeDocument/2006/relationships/image" Target="../media/image4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40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Particle In A Box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8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at-cat-in-a-box2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5" y="1730491"/>
            <a:ext cx="6535720" cy="4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24592" y="1294523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olution: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1200947"/>
            <a:ext cx="2895600" cy="774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0380" y="2128674"/>
            <a:ext cx="552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Use normalization condition to get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B = 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410" y="2590339"/>
            <a:ext cx="3546990" cy="1396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696" y="2590339"/>
            <a:ext cx="29337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042" y="4000706"/>
            <a:ext cx="2794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3042" y="5071514"/>
            <a:ext cx="2781300" cy="161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l="72704"/>
          <a:stretch/>
        </p:blipFill>
        <p:spPr>
          <a:xfrm>
            <a:off x="5538538" y="4847127"/>
            <a:ext cx="106078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7036" y="1374731"/>
            <a:ext cx="3419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Solution for 1D P.I.A.B.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67" y="1042984"/>
            <a:ext cx="3403600" cy="1079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06606" y="1396182"/>
            <a:ext cx="168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{1,2,3,…}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71" y="2202692"/>
            <a:ext cx="2197100" cy="9144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3212775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labe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04" y="4318000"/>
            <a:ext cx="8393837" cy="1871579"/>
          </a:xfrm>
          <a:prstGeom prst="rect">
            <a:avLst/>
          </a:prstGeom>
        </p:spPr>
      </p:pic>
      <p:sp>
        <p:nvSpPr>
          <p:cNvPr id="22" name="Smiley Face 21"/>
          <p:cNvSpPr/>
          <p:nvPr/>
        </p:nvSpPr>
        <p:spPr>
          <a:xfrm>
            <a:off x="3984625" y="5616059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3984625" y="3530586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42" b="57143"/>
          <a:stretch/>
        </p:blipFill>
        <p:spPr>
          <a:xfrm>
            <a:off x="5583216" y="2052053"/>
            <a:ext cx="3121025" cy="705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3" y="4324670"/>
            <a:ext cx="8393837" cy="2058737"/>
          </a:xfrm>
          <a:prstGeom prst="rect">
            <a:avLst/>
          </a:prstGeom>
        </p:spPr>
      </p:pic>
      <p:sp>
        <p:nvSpPr>
          <p:cNvPr id="17" name="Smiley Face 16"/>
          <p:cNvSpPr/>
          <p:nvPr/>
        </p:nvSpPr>
        <p:spPr>
          <a:xfrm>
            <a:off x="3976600" y="58192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57000" y="4377703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= probability density for the ground state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66" y="2182315"/>
            <a:ext cx="1881100" cy="6576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12" y="2232527"/>
            <a:ext cx="8393837" cy="18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5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29703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3844" y="4230655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 = probability density for the first excited state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83" y="2006600"/>
            <a:ext cx="8154737" cy="2017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422" y="1956766"/>
            <a:ext cx="3221792" cy="8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911" y="3209304"/>
            <a:ext cx="1872247" cy="726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19" y="4056871"/>
            <a:ext cx="8141369" cy="2293139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70296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closer look at this probability density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1719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9" y="2874211"/>
            <a:ext cx="8141369" cy="3582728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690461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1263" y="2606852"/>
            <a:ext cx="1844842" cy="311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66105" y="2606852"/>
            <a:ext cx="1243263" cy="308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7895" y="2197399"/>
            <a:ext cx="5736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o</a:t>
            </a:r>
            <a:r>
              <a:rPr lang="en-US" sz="2400" i="1" u="sng" dirty="0" smtClean="0">
                <a:latin typeface="Times New Roman"/>
                <a:cs typeface="Times New Roman"/>
              </a:rPr>
              <a:t>ne</a:t>
            </a:r>
            <a:r>
              <a:rPr lang="en-US" sz="2400" dirty="0" smtClean="0">
                <a:latin typeface="Times New Roman"/>
                <a:cs typeface="Times New Roman"/>
              </a:rPr>
              <a:t> particle </a:t>
            </a:r>
            <a:r>
              <a:rPr lang="en-US" sz="2400" i="1" dirty="0" smtClean="0">
                <a:latin typeface="Times New Roman"/>
                <a:cs typeface="Times New Roman"/>
              </a:rPr>
              <a:t>but</a:t>
            </a:r>
            <a:r>
              <a:rPr lang="en-US" sz="2400" dirty="0" smtClean="0">
                <a:latin typeface="Times New Roman"/>
                <a:cs typeface="Times New Roman"/>
              </a:rPr>
              <a:t> may be at two places at once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91789" y="3114843"/>
            <a:ext cx="40106" cy="311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1577" y="2723589"/>
            <a:ext cx="567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article will never be found here at the </a:t>
            </a:r>
            <a:r>
              <a:rPr lang="en-US" sz="2400" b="1" dirty="0" smtClean="0">
                <a:latin typeface="Times New Roman"/>
                <a:cs typeface="Times New Roman"/>
              </a:rPr>
              <a:t>node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500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8" grpId="0"/>
      <p:bldP spid="18" grpId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second excited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842549" y="623168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4" y="2072441"/>
            <a:ext cx="8154737" cy="1911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79" y="4126829"/>
            <a:ext cx="8084962" cy="2406320"/>
          </a:xfrm>
          <a:prstGeom prst="rect">
            <a:avLst/>
          </a:prstGeom>
        </p:spPr>
      </p:pic>
      <p:sp>
        <p:nvSpPr>
          <p:cNvPr id="15" name="Smiley Face 14"/>
          <p:cNvSpPr/>
          <p:nvPr/>
        </p:nvSpPr>
        <p:spPr>
          <a:xfrm>
            <a:off x="4227475" y="6198933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6585665" y="617620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4,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third excited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748973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019968"/>
            <a:ext cx="8202612" cy="2110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12" y="4634497"/>
            <a:ext cx="8138688" cy="1967497"/>
          </a:xfrm>
          <a:prstGeom prst="rect">
            <a:avLst/>
          </a:prstGeom>
        </p:spPr>
      </p:pic>
      <p:sp>
        <p:nvSpPr>
          <p:cNvPr id="13" name="Smiley Face 12"/>
          <p:cNvSpPr/>
          <p:nvPr/>
        </p:nvSpPr>
        <p:spPr>
          <a:xfrm>
            <a:off x="3559057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342404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165857" y="6256418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5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For Particle in a box: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# nodes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– 1</a:t>
            </a:r>
            <a:endParaRPr lang="en-GB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Energy increases as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5263"/>
          <a:stretch/>
        </p:blipFill>
        <p:spPr>
          <a:xfrm>
            <a:off x="1069474" y="2588865"/>
            <a:ext cx="2045368" cy="40907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61370" y="629689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4738" y="601694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66722" y="564721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80090" y="5113273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53354" y="44100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74738" y="35464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53354" y="253012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 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1890298" y="2278402"/>
            <a:ext cx="530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400525" y="4882440"/>
            <a:ext cx="1876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units of 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39734" r="21325"/>
          <a:stretch/>
        </p:blipFill>
        <p:spPr>
          <a:xfrm rot="16200000">
            <a:off x="227264" y="3458627"/>
            <a:ext cx="721895" cy="771525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226539" y="2950635"/>
            <a:ext cx="4355987" cy="3359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Particle in a 1D box is a model for UV-Vis spectroscopy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Single electron atoms have a similar energetic structure</a:t>
            </a:r>
            <a:endParaRPr lang="en-GB" sz="2000" i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Large conjugated organic molecules have a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similar energetic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structure as well </a:t>
            </a:r>
            <a:endParaRPr lang="en-GB" sz="20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7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will skip 2D boxes for now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Not much different than 3D and we use 3D as a model more often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66256" y="2005263"/>
            <a:ext cx="5166059" cy="4297111"/>
            <a:chOff x="2587625" y="2921000"/>
            <a:chExt cx="4064000" cy="3381374"/>
          </a:xfrm>
        </p:grpSpPr>
        <p:sp>
          <p:nvSpPr>
            <p:cNvPr id="27" name="Cube 26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63404" y="3963744"/>
            <a:ext cx="1730375" cy="1873250"/>
            <a:chOff x="508000" y="3270250"/>
            <a:chExt cx="1730375" cy="187325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103279" y="507564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2706279" y="375167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2719103" y="554363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38" name="Smiley Face 37"/>
          <p:cNvSpPr/>
          <p:nvPr/>
        </p:nvSpPr>
        <p:spPr>
          <a:xfrm>
            <a:off x="4103279" y="3751674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05579" y="4867511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39" name="Rectangle 38"/>
          <p:cNvSpPr/>
          <p:nvPr/>
        </p:nvSpPr>
        <p:spPr>
          <a:xfrm>
            <a:off x="2724537" y="1743653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0" name="Rectangle 39"/>
          <p:cNvSpPr/>
          <p:nvPr/>
        </p:nvSpPr>
        <p:spPr>
          <a:xfrm>
            <a:off x="1712059" y="6141954"/>
            <a:ext cx="4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  <p:sp>
        <p:nvSpPr>
          <p:cNvPr id="41" name="Rectangle 40"/>
          <p:cNvSpPr/>
          <p:nvPr/>
        </p:nvSpPr>
        <p:spPr>
          <a:xfrm>
            <a:off x="3219208" y="2144722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2" name="Rectangle 41"/>
          <p:cNvSpPr/>
          <p:nvPr/>
        </p:nvSpPr>
        <p:spPr>
          <a:xfrm>
            <a:off x="4688667" y="5212966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43" name="Rectangle 42"/>
          <p:cNvSpPr/>
          <p:nvPr/>
        </p:nvSpPr>
        <p:spPr>
          <a:xfrm>
            <a:off x="484188" y="5693581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z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74013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2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6955" b="-10884"/>
          <a:stretch/>
        </p:blipFill>
        <p:spPr>
          <a:xfrm>
            <a:off x="3384198" y="1757949"/>
            <a:ext cx="1762644" cy="108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046"/>
          <a:stretch/>
        </p:blipFill>
        <p:spPr>
          <a:xfrm>
            <a:off x="5146842" y="1757949"/>
            <a:ext cx="3571356" cy="982579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Inside the box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Outside the box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= ∞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KE operator in 3D: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94" y="2871738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just set up the Schrodinger equation: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83" y="3529096"/>
            <a:ext cx="1478712" cy="555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099" y="4218521"/>
            <a:ext cx="2082967" cy="603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605" y="5035820"/>
            <a:ext cx="1505284" cy="58158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01491" y="4031209"/>
            <a:ext cx="758031" cy="1106199"/>
            <a:chOff x="3101491" y="4031209"/>
            <a:chExt cx="758031" cy="110619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101491" y="4031209"/>
              <a:ext cx="574842" cy="723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46616" y="4737298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518" y="5575140"/>
            <a:ext cx="2178384" cy="9748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83198" y="5891281"/>
            <a:ext cx="364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Schrodinger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for particle in 3D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2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Normally when we think of a “box”, we mean a 3D box: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87625" y="292100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57500" y="419100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4397375" y="53029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000375" y="397893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3013199" y="577089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276225" y="4327525"/>
            <a:ext cx="208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Assuming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motion is independent, we can use separation of variables: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020" y="1678739"/>
            <a:ext cx="3594100" cy="546100"/>
          </a:xfrm>
          <a:prstGeom prst="rect">
            <a:avLst/>
          </a:prstGeom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6118" y="233581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Substituting: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360" y="2224839"/>
            <a:ext cx="2178384" cy="974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368" y="3171656"/>
            <a:ext cx="9144000" cy="870370"/>
          </a:xfrm>
          <a:prstGeom prst="rect">
            <a:avLst/>
          </a:prstGeom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453358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Dividing through by: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46848"/>
          <a:stretch/>
        </p:blipFill>
        <p:spPr>
          <a:xfrm>
            <a:off x="3196389" y="4437982"/>
            <a:ext cx="1910355" cy="54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94" y="5222374"/>
            <a:ext cx="7531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just 3 Schrodinger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one!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8076" y="213226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444" y="331402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GB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21548" y="463928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GB" sz="24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6118" y="5624444"/>
            <a:ext cx="8686800" cy="912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These are just for 1D particles in a box and we have solved them already!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72690"/>
          <a:stretch/>
        </p:blipFill>
        <p:spPr>
          <a:xfrm>
            <a:off x="3000544" y="1965935"/>
            <a:ext cx="3276600" cy="9884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t="30265" b="36125"/>
          <a:stretch/>
        </p:blipFill>
        <p:spPr>
          <a:xfrm>
            <a:off x="3000544" y="3061368"/>
            <a:ext cx="3276600" cy="12165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63875"/>
          <a:stretch/>
        </p:blipFill>
        <p:spPr>
          <a:xfrm>
            <a:off x="3000544" y="4277895"/>
            <a:ext cx="3276600" cy="13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5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Wave functions and energies for particle in a 3D box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0725"/>
          <a:stretch/>
        </p:blipFill>
        <p:spPr>
          <a:xfrm>
            <a:off x="791662" y="1441785"/>
            <a:ext cx="4777224" cy="32104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59274" b="20239"/>
          <a:stretch/>
        </p:blipFill>
        <p:spPr>
          <a:xfrm>
            <a:off x="791662" y="4652211"/>
            <a:ext cx="4777224" cy="11095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79761"/>
          <a:stretch/>
        </p:blipFill>
        <p:spPr>
          <a:xfrm>
            <a:off x="797011" y="5761789"/>
            <a:ext cx="4777224" cy="1096211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823368" y="1697789"/>
            <a:ext cx="748632" cy="28474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5574235" y="479124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726721" y="588745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3700" y="2835908"/>
            <a:ext cx="208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22867" y="4985086"/>
            <a:ext cx="168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eigenvalues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70004" y="6094664"/>
            <a:ext cx="3634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igenvalues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5582" y="1787798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Times New Roman"/>
                <a:cs typeface="Times New Roman"/>
              </a:rPr>
              <a:t> = {1,2,3,…}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75582" y="2605076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 = {1,2,3,…}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75582" y="3914273"/>
            <a:ext cx="207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z</a:t>
            </a:r>
            <a:r>
              <a:rPr lang="en-US" sz="2400" dirty="0" smtClean="0">
                <a:latin typeface="Times New Roman"/>
                <a:cs typeface="Times New Roman"/>
              </a:rPr>
              <a:t> = {1,2,3,…}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3120213"/>
            <a:ext cx="1882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0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0" grpId="0" animBg="1"/>
      <p:bldP spid="10" grpId="0"/>
      <p:bldP spid="21" grpId="0"/>
      <p:bldP spid="22" grpId="0"/>
      <p:bldP spid="11" grpId="0"/>
      <p:bldP spid="24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87199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Particle in a 2D box is exactly the same analysis, just ignore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3718" y="1569454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do all these wave functions look like?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6317916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664920" y="2297579"/>
            <a:ext cx="1881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053013" y="2351051"/>
            <a:ext cx="163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3791" r="3600"/>
          <a:stretch/>
        </p:blipFill>
        <p:spPr>
          <a:xfrm>
            <a:off x="103718" y="2954421"/>
            <a:ext cx="4200914" cy="31209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281" y="3246736"/>
            <a:ext cx="4119047" cy="2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7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54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wave function/density contour examples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39" y="1550737"/>
            <a:ext cx="2279985" cy="220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432" y="1529808"/>
            <a:ext cx="2235616" cy="22477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75222" y="1196016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70903" y="172077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295984" y="1199592"/>
            <a:ext cx="548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baseline="300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endParaRPr lang="en-US" sz="20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101" y="4178003"/>
            <a:ext cx="2106003" cy="209980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0903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44724" y="381620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698" y="4178003"/>
            <a:ext cx="2060350" cy="20848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03535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483052" y="3808187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0658" y="3301999"/>
            <a:ext cx="202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These two have the</a:t>
            </a:r>
          </a:p>
          <a:p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ame energy!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>
            <a:off x="3458660" y="3625165"/>
            <a:ext cx="3401998" cy="45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  <a:endCxn id="23" idx="3"/>
          </p:cNvCxnSpPr>
          <p:nvPr/>
        </p:nvCxnSpPr>
        <p:spPr>
          <a:xfrm flipH="1">
            <a:off x="5866490" y="3625165"/>
            <a:ext cx="994168" cy="3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2" grpId="0"/>
      <p:bldP spid="2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4547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wave function contour examples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4284951" y="1457161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46688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724822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3,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45782" y="4430645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391788" y="147052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234281" y="151063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4281" y="5427569"/>
            <a:ext cx="655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Wave functions with different quantum numbers but the same energy are called </a:t>
            </a:r>
            <a:r>
              <a:rPr lang="en-US" sz="2400" b="1" dirty="0" smtClean="0">
                <a:latin typeface="Times New Roman"/>
                <a:cs typeface="Times New Roman"/>
              </a:rPr>
              <a:t>degenerate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947" y="1841791"/>
            <a:ext cx="2639055" cy="26547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48" y="1868527"/>
            <a:ext cx="2580364" cy="2587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60" y="1910743"/>
            <a:ext cx="2587458" cy="257980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1" idx="0"/>
          </p:cNvCxnSpPr>
          <p:nvPr/>
        </p:nvCxnSpPr>
        <p:spPr>
          <a:xfrm flipH="1" flipV="1">
            <a:off x="2278168" y="4652211"/>
            <a:ext cx="2235387" cy="775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26" idx="1"/>
          </p:cNvCxnSpPr>
          <p:nvPr/>
        </p:nvCxnSpPr>
        <p:spPr>
          <a:xfrm flipV="1">
            <a:off x="4513555" y="4630700"/>
            <a:ext cx="2232227" cy="79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63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3D box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ave function contour plots: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5930244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3D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box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74604" y="1714736"/>
            <a:ext cx="3390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y,z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0.84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28601" y="1722755"/>
            <a:ext cx="273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 smtClean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= 0.7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343"/>
          <a:stretch/>
        </p:blipFill>
        <p:spPr>
          <a:xfrm>
            <a:off x="414429" y="2282012"/>
            <a:ext cx="1941249" cy="2049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3350814"/>
            <a:ext cx="2050987" cy="219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488" y="2384282"/>
            <a:ext cx="2806944" cy="30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3D box degeneracy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7" y="1060463"/>
            <a:ext cx="8826387" cy="1893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degeneracy of 3D box wave functions grows quickly.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Degenerate energy levels in a 3D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cube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satisfy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Diophantine equation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80961" y="2326529"/>
            <a:ext cx="3189909" cy="908215"/>
            <a:chOff x="4159066" y="3007893"/>
            <a:chExt cx="3189909" cy="90821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12531" t="79761" r="70399"/>
            <a:stretch/>
          </p:blipFill>
          <p:spPr>
            <a:xfrm>
              <a:off x="6673352" y="3007893"/>
              <a:ext cx="675623" cy="90821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159066" y="3244334"/>
              <a:ext cx="2621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 smtClean="0">
                  <a:solidFill>
                    <a:srgbClr val="000000"/>
                  </a:solidFill>
                  <a:latin typeface="Times New Roman" pitchFamily="18" charset="0"/>
                </a:rPr>
                <a:t>With Energy in units of </a:t>
              </a:r>
              <a:endParaRPr lang="en-US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06" y="2404635"/>
            <a:ext cx="3349608" cy="631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078" y="3209759"/>
            <a:ext cx="4940311" cy="32204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079" y="3209759"/>
            <a:ext cx="4940310" cy="31739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936" y="3177220"/>
            <a:ext cx="5035404" cy="31575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1015993" y="4518521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# of states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92357" y="6334780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Energy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090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can have a 2D and 1D box too: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8375" y="3143250"/>
            <a:ext cx="3222625" cy="2492375"/>
            <a:chOff x="3429000" y="2921000"/>
            <a:chExt cx="3222625" cy="249237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44875" y="5397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52500" y="4413250"/>
            <a:ext cx="1174750" cy="1206500"/>
            <a:chOff x="1063625" y="3270250"/>
            <a:chExt cx="1174750" cy="120650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936750" y="55251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39750" y="420118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1617283" y="3781276"/>
            <a:ext cx="15578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2D “box”</a:t>
            </a:r>
          </a:p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plane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952500" y="3112155"/>
            <a:ext cx="3222625" cy="2492375"/>
            <a:chOff x="5264150" y="2794000"/>
            <a:chExt cx="3222625" cy="249237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280025" y="5270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264150" y="2794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5378450" y="4169430"/>
            <a:ext cx="3206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46700" y="4169430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30950" y="41916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068538" y="3277364"/>
            <a:ext cx="15706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D “box”</a:t>
            </a:r>
          </a:p>
          <a:p>
            <a:pPr algn="ctr"/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346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Let’s start with a 1D “Box”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2750" y="1920072"/>
            <a:ext cx="6810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To be a “box” we have to have “walls”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3750" y="4873625"/>
            <a:ext cx="6660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15242" y="4038828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Length of the box is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3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9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1D “Box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3513" y="3826451"/>
            <a:ext cx="250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Inside the box</a:t>
            </a:r>
          </a:p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V = 0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0954" y="624405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Put in the box a particle of mass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996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6 8.67362E-19 C 0.12153 0.00046 0.39149 8.67362E-19 0.32465 8.67362E-19 C 0.25781 8.67362E-19 -0.40087 8.67362E-19 -0.40104 8.67362E-19 C -0.40139 8.67362E-19 0.32188 -0.00046 0.32292 8.67362E-19 C 0.32379 0.00046 -0.39705 0.00231 -0.39583 0.00231 C -0.39462 0.00231 0.33038 0.00046 0.32986 8.67362E-19 C 0.32934 -0.00046 -0.39896 8.67362E-19 -0.3993 8.67362E-19 C -0.4 8.67362E-19 0.32587 -0.00046 0.32622 8.67362E-19 C 0.32656 0.00046 -0.39809 0.00231 -0.39774 0.00231 C -0.39705 0.00231 0.3309 0.00069 0.32986 8.67362E-19 C 0.32865 -0.0007 -0.3493 -0.00185 -0.40451 -0.00232 C -0.45972 -0.00278 -0.12153 -0.00046 2.77778E-6 8.67362E-19 Z " pathEditMode="relative" ptsTypes="aaaaaaaaaa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" grpId="1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1D “Box”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V = ∞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954" y="6244054"/>
            <a:ext cx="192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Particle of mass </a:t>
            </a:r>
            <a:r>
              <a:rPr lang="en-US" i="1" dirty="0" smtClean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812925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96" y="1770364"/>
            <a:ext cx="2298700" cy="647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4947" y="2672337"/>
            <a:ext cx="259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P.I.A.B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5" y="3287277"/>
            <a:ext cx="2857500" cy="1041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19079" y="3550166"/>
            <a:ext cx="238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Rearrange a little: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738796" y="4406047"/>
            <a:ext cx="162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is just: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888" y="4442758"/>
            <a:ext cx="1931988" cy="4303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888" y="2313385"/>
            <a:ext cx="3492500" cy="1104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888" y="2338785"/>
            <a:ext cx="276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General solution: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03718" y="2919204"/>
            <a:ext cx="494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First boundary condition knocks out this term: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10386" y="297150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2594" y="2394039"/>
            <a:ext cx="611361" cy="663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20" grpId="0"/>
      <p:bldP spid="2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3601" y="3046293"/>
            <a:ext cx="2803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5727" y="3030418"/>
            <a:ext cx="3287251" cy="461665"/>
            <a:chOff x="3715727" y="3030418"/>
            <a:chExt cx="3287251" cy="461665"/>
          </a:xfrm>
        </p:grpSpPr>
        <p:sp>
          <p:nvSpPr>
            <p:cNvPr id="22" name="Rectangle 21"/>
            <p:cNvSpPr/>
            <p:nvPr/>
          </p:nvSpPr>
          <p:spPr>
            <a:xfrm>
              <a:off x="3715727" y="3030418"/>
              <a:ext cx="32872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r>
                <a:rPr lang="en-GB" sz="2400" dirty="0" smtClean="0">
                  <a:solidFill>
                    <a:srgbClr val="000000"/>
                  </a:solidFill>
                  <a:latin typeface="Times New Roman" pitchFamily="18" charset="0"/>
                </a:rPr>
                <a:t>in(  ) = 0 every </a:t>
              </a:r>
              <a:r>
                <a:rPr lang="en-GB" sz="2400" dirty="0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p</a:t>
              </a:r>
              <a:r>
                <a:rPr lang="en-GB" sz="2400" dirty="0" smtClean="0">
                  <a:solidFill>
                    <a:srgbClr val="000000"/>
                  </a:solidFill>
                  <a:latin typeface="Times New Roman" pitchFamily="18" charset="0"/>
                </a:rPr>
                <a:t> units 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4273550" y="3255843"/>
              <a:ext cx="100468" cy="100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502151" y="3507958"/>
            <a:ext cx="188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=&gt;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67754" y="4033544"/>
            <a:ext cx="4242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= {1,2,3,…} are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quantum numbers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57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551115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olution: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2457539"/>
            <a:ext cx="2895600" cy="774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6514" y="3357994"/>
            <a:ext cx="631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still have one more constant to worry about…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3158" y="3012780"/>
            <a:ext cx="241467" cy="51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2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8115</TotalTime>
  <Words>1098</Words>
  <Application>Microsoft Macintosh PowerPoint</Application>
  <PresentationFormat>On-screen Show (4:3)</PresentationFormat>
  <Paragraphs>198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374</cp:revision>
  <dcterms:created xsi:type="dcterms:W3CDTF">2011-09-22T13:36:22Z</dcterms:created>
  <dcterms:modified xsi:type="dcterms:W3CDTF">2014-09-30T15:10:17Z</dcterms:modified>
</cp:coreProperties>
</file>