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78" r:id="rId2"/>
    <p:sldId id="301" r:id="rId3"/>
    <p:sldId id="288" r:id="rId4"/>
    <p:sldId id="295" r:id="rId5"/>
    <p:sldId id="294" r:id="rId6"/>
    <p:sldId id="289" r:id="rId7"/>
    <p:sldId id="296" r:id="rId8"/>
    <p:sldId id="297" r:id="rId9"/>
    <p:sldId id="298" r:id="rId10"/>
    <p:sldId id="303" r:id="rId11"/>
    <p:sldId id="306" r:id="rId12"/>
    <p:sldId id="304" r:id="rId13"/>
    <p:sldId id="311" r:id="rId14"/>
    <p:sldId id="307" r:id="rId15"/>
    <p:sldId id="305" r:id="rId16"/>
    <p:sldId id="267" r:id="rId17"/>
    <p:sldId id="271" r:id="rId18"/>
    <p:sldId id="273" r:id="rId19"/>
    <p:sldId id="312" r:id="rId20"/>
    <p:sldId id="313" r:id="rId21"/>
    <p:sldId id="31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4"/>
    <p:restoredTop sz="95519" autoAdjust="0"/>
  </p:normalViewPr>
  <p:slideViewPr>
    <p:cSldViewPr snapToGrid="0" snapToObjects="1">
      <p:cViewPr varScale="1">
        <p:scale>
          <a:sx n="112" d="100"/>
          <a:sy n="112" d="100"/>
        </p:scale>
        <p:origin x="26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5/9/24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5/9/24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image" Target="../media/image25.emf"/><Relationship Id="rId7" Type="http://schemas.openxmlformats.org/officeDocument/2006/relationships/image" Target="../media/image2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emf"/><Relationship Id="rId5" Type="http://schemas.openxmlformats.org/officeDocument/2006/relationships/image" Target="../media/image35.emf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Introduction to Statistical Mechanics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15F27D-0815-0982-D295-871466DC3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717" y="1644574"/>
            <a:ext cx="3543004" cy="4349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8E0F22-26B6-BD79-3104-136103CD2202}"/>
              </a:ext>
            </a:extLst>
          </p:cNvPr>
          <p:cNvSpPr txBox="1"/>
          <p:nvPr/>
        </p:nvSpPr>
        <p:spPr>
          <a:xfrm>
            <a:off x="2839364" y="5972395"/>
            <a:ext cx="35430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-DL Goodstein, States of Matter, ISBN-10: 048664927X 🤔</a:t>
            </a:r>
          </a:p>
        </p:txBody>
      </p:sp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33952" y="1118438"/>
            <a:ext cx="8686800" cy="22504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Consider a 3D box (side length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dm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filled with 1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of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gas (36.46 g/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mol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at 273 K. 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log of the partition function.</a:t>
            </a:r>
          </a:p>
          <a:p>
            <a:pPr marL="1477963" lvl="2" indent="-457200">
              <a:spcBef>
                <a:spcPts val="800"/>
              </a:spcBef>
              <a:buFont typeface="+mj-lt"/>
              <a:buAutoNum type="alphaLcPeriod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Assuming the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molecules occupy P.I.A.B. states, approximately how many states are available up to an energy of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9473" y="3142231"/>
            <a:ext cx="1364914" cy="6304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3718" y="3786092"/>
            <a:ext cx="845284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0763" lvl="2"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Do it symbolically first. Log the result, plug in and then “e” back. That is better form. 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952" y="4718767"/>
            <a:ext cx="82026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77963" lvl="2" indent="-457200">
              <a:spcBef>
                <a:spcPts val="800"/>
              </a:spcBef>
              <a:buFont typeface="+mj-lt"/>
              <a:buAutoNum type="alphaLcPeriod" startAt="3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Compute the probability of reaching into the box and pulling out an </a:t>
            </a:r>
            <a:r>
              <a:rPr lang="en-GB" sz="2000" dirty="0" err="1">
                <a:solidFill>
                  <a:srgbClr val="000000"/>
                </a:solidFill>
                <a:latin typeface="Times New Roman" pitchFamily="18" charset="0"/>
              </a:rPr>
              <a:t>HCl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molecule of energy between 0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and 1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at 273K. Hint: Compute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121" y="5678283"/>
            <a:ext cx="1417721" cy="65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484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B2718-8448-ED4B-8DE2-1A7E0339AC45}"/>
              </a:ext>
            </a:extLst>
          </p:cNvPr>
          <p:cNvSpPr txBox="1"/>
          <p:nvPr/>
        </p:nvSpPr>
        <p:spPr>
          <a:xfrm>
            <a:off x="133816" y="1616682"/>
            <a:ext cx="8883445" cy="3693319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30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30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just by plugging in to the formula: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(m*kB*Temp/(2*pi))^(3/2) * Vol/hb^3</a:t>
            </a: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Z.dont.do.it.this.way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Z by computing with logs. Usually do it this way:</a:t>
            </a:r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 &lt;- (3/2) * (log(m) + log(kB) + log(Temp) - log(2*pi)) + log(Vol) - 3* log(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300" dirty="0" err="1">
                <a:solidFill>
                  <a:schemeClr val="bg1"/>
                </a:solidFill>
                <a:latin typeface="Courier" pitchFamily="2" charset="0"/>
              </a:rPr>
              <a:t>logZ</a:t>
            </a:r>
            <a:r>
              <a:rPr lang="en-US" sz="1300" dirty="0">
                <a:solidFill>
                  <a:schemeClr val="bg1"/>
                </a:solidFill>
                <a:latin typeface="Courier" pitchFamily="2" charset="0"/>
              </a:rPr>
              <a:t>)                     </a:t>
            </a:r>
            <a:r>
              <a:rPr lang="en-US" sz="1300" dirty="0">
                <a:solidFill>
                  <a:srgbClr val="FFFF00"/>
                </a:solidFill>
                <a:latin typeface="Courier" pitchFamily="2" charset="0"/>
              </a:rPr>
              <a:t># More stable. Do it this way</a:t>
            </a:r>
          </a:p>
          <a:p>
            <a:endParaRPr lang="en-US" sz="1300" dirty="0">
              <a:solidFill>
                <a:schemeClr val="bg1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D4A713-B49B-A643-B553-17F952F85552}"/>
              </a:ext>
            </a:extLst>
          </p:cNvPr>
          <p:cNvSpPr/>
          <p:nvPr/>
        </p:nvSpPr>
        <p:spPr>
          <a:xfrm>
            <a:off x="3897826" y="5832651"/>
            <a:ext cx="950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 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08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g[e_] := (m^(3/2) V)/(Sqrt[2] Pi^2 hb^3) Sqrt[e];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dirty="0">
                <a:latin typeface="Courier" pitchFamily="2" charset="0"/>
              </a:rPr>
              <a:t>Integrate[g[e], {e, 0, kB T}]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77AA9-098D-034F-A311-F14D036B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5005" y="2294984"/>
            <a:ext cx="2479907" cy="6602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870E90E-FF22-0D46-9445-C281E4AEF742}"/>
              </a:ext>
            </a:extLst>
          </p:cNvPr>
          <p:cNvSpPr/>
          <p:nvPr/>
        </p:nvSpPr>
        <p:spPr>
          <a:xfrm>
            <a:off x="1987822" y="6001093"/>
            <a:ext cx="4746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 10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states are available under these conditions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b.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9EF515-4269-024D-9EA8-F87EF9F0D3B5}"/>
              </a:ext>
            </a:extLst>
          </p:cNvPr>
          <p:cNvSpPr txBox="1"/>
          <p:nvPr/>
        </p:nvSpPr>
        <p:spPr>
          <a:xfrm>
            <a:off x="307977" y="3178297"/>
            <a:ext cx="8583082" cy="251607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kB   &lt;- 1.38064852e-23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  &lt;- 1.054571817e-34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Na   &lt;- 6.02214076e23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m    &lt;- 36.46 * 1/Na * 1/1000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g/mol -&gt; kg/</a:t>
            </a:r>
            <a:r>
              <a:rPr lang="en-US" sz="1050" dirty="0" err="1">
                <a:solidFill>
                  <a:srgbClr val="FFFF00"/>
                </a:solidFill>
                <a:latin typeface="Courier" pitchFamily="2" charset="0"/>
              </a:rPr>
              <a:t>molec</a:t>
            </a:r>
            <a:endParaRPr lang="en-US" sz="1050" dirty="0">
              <a:solidFill>
                <a:srgbClr val="FFFF00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Temp &lt;- 273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Vol  &lt;- 1 * (1/10)^3           </a:t>
            </a:r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convert dm^3 -&gt; m^3</a:t>
            </a: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int g(e) just by plugging in to the formula: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sqrt(2) * m^(3/2) * Vol * (Temp * kB)^(3/2) / (3*pi^2*hb^3)</a:t>
            </a: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num.states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>
                <a:solidFill>
                  <a:srgbClr val="FFFF00"/>
                </a:solidFill>
                <a:latin typeface="Courier" pitchFamily="2" charset="0"/>
              </a:rPr>
              <a:t># g(e) by computing with logs. Usually do it this way. More numerically stable to use logs:</a:t>
            </a:r>
            <a:endParaRPr lang="en-US" sz="105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 &lt;- (1/2)*log(2) + (3/2)*log(m) + log(Vol) + (3/2)*(log(Temp) + log(kB)) - log(3*pi^2) - 3*log(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hb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exp(</a:t>
            </a:r>
            <a:r>
              <a:rPr lang="en-US" sz="1050" dirty="0" err="1">
                <a:solidFill>
                  <a:schemeClr val="bg1"/>
                </a:solidFill>
                <a:latin typeface="Courier" pitchFamily="2" charset="0"/>
              </a:rPr>
              <a:t>log.ns</a:t>
            </a:r>
            <a:r>
              <a:rPr lang="en-US" sz="105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457EEB-F49C-C848-9351-C8A9E707E8DD}"/>
              </a:ext>
            </a:extLst>
          </p:cNvPr>
          <p:cNvSpPr/>
          <p:nvPr/>
        </p:nvSpPr>
        <p:spPr>
          <a:xfrm>
            <a:off x="1874008" y="6431429"/>
            <a:ext cx="49744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…just a coincidence the magnitude is the same as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1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331325" y="1463977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2D3506-FD1A-2E43-BB78-793DF2F4A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698" y="1291096"/>
            <a:ext cx="5476494" cy="7224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9217CF-E1B7-8F45-80F1-C81D12D8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2738" y="1283759"/>
            <a:ext cx="1668041" cy="729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474F44-2805-2648-AAA0-B44BA1B0F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6914" y="2485745"/>
            <a:ext cx="5429886" cy="7224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BAA163-2290-C747-BC0D-392D1B043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6914" y="3660638"/>
            <a:ext cx="2821729" cy="72243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BEC416-EF38-FD4E-8E56-5C46A39502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9736" y="6212353"/>
            <a:ext cx="736440" cy="1934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9E001-AA44-9E47-B8D9-A3B103132A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56914" y="4784513"/>
            <a:ext cx="3722620" cy="87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72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3D Box/Degeneracy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7A7B3E-DB20-8745-82C5-49E584AB5136}"/>
              </a:ext>
            </a:extLst>
          </p:cNvPr>
          <p:cNvSpPr txBox="1"/>
          <p:nvPr/>
        </p:nvSpPr>
        <p:spPr>
          <a:xfrm>
            <a:off x="1260088" y="1148576"/>
            <a:ext cx="690260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pitchFamily="2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F40694-9759-DE4B-A26C-0770ECABA0D1}"/>
              </a:ext>
            </a:extLst>
          </p:cNvPr>
          <p:cNvSpPr/>
          <p:nvPr/>
        </p:nvSpPr>
        <p:spPr>
          <a:xfrm>
            <a:off x="623518" y="1103726"/>
            <a:ext cx="344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67031-E8CE-B244-8A81-DDE9750BD9CE}"/>
              </a:ext>
            </a:extLst>
          </p:cNvPr>
          <p:cNvSpPr txBox="1"/>
          <p:nvPr/>
        </p:nvSpPr>
        <p:spPr>
          <a:xfrm>
            <a:off x="1260088" y="1148576"/>
            <a:ext cx="690260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(*Definite integral: c_1\int_0^{c_2}\sqrt{x}\ e^{-\frac{x}{c_2}}\ dx *)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c1*Integrate[Sqrt[x] Exp[-x/c2], {x, 0, c2}]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1158C1-AAE8-C34F-A8B7-B624082F4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5037" y="2240221"/>
            <a:ext cx="4597400" cy="7747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5E7D5C-9F80-E94F-A79B-4EAF485729B0}"/>
              </a:ext>
            </a:extLst>
          </p:cNvPr>
          <p:cNvSpPr txBox="1"/>
          <p:nvPr/>
        </p:nvSpPr>
        <p:spPr>
          <a:xfrm>
            <a:off x="605046" y="3401233"/>
            <a:ext cx="7971797" cy="2800767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Do the integral numerically with a substation in R  instead: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 pitchFamily="2" charset="0"/>
              </a:rPr>
              <a:t># Substitute x = e/(kB T):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function(x){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&lt;- 2/sqrt(pi) * sqrt(x) * exp(-x)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  return(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val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}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xx &lt;- seq(0, 6,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=1000)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plot(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xx,p.tilde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(xx), 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="l")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  <a:p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integrate(</a:t>
            </a:r>
            <a:r>
              <a:rPr lang="en-US" sz="1600" dirty="0" err="1">
                <a:solidFill>
                  <a:schemeClr val="bg1"/>
                </a:solidFill>
                <a:latin typeface="Courier" pitchFamily="2" charset="0"/>
              </a:rPr>
              <a:t>p.tilde</a:t>
            </a:r>
            <a:r>
              <a:rPr lang="en-US" sz="1600" dirty="0">
                <a:solidFill>
                  <a:schemeClr val="bg1"/>
                </a:solidFill>
                <a:latin typeface="Courier" pitchFamily="2" charset="0"/>
              </a:rPr>
              <a:t>, lower = 0, upper = 1)</a:t>
            </a:r>
          </a:p>
          <a:p>
            <a:endParaRPr lang="en-US" sz="1600" dirty="0">
              <a:solidFill>
                <a:schemeClr val="bg1"/>
              </a:solidFill>
              <a:latin typeface="Courier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4A182A-E3C8-234E-ACF1-87D0A7674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09" y="4538663"/>
            <a:ext cx="3990761" cy="63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788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69889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Why belabour the point?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326" y="2410687"/>
            <a:ext cx="3373520" cy="6239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347" y="5464979"/>
            <a:ext cx="3099549" cy="67143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3763" y="3802437"/>
            <a:ext cx="5678658" cy="577946"/>
          </a:xfrm>
          <a:prstGeom prst="rect">
            <a:avLst/>
          </a:prstGeom>
        </p:spPr>
      </p:pic>
      <p:sp>
        <p:nvSpPr>
          <p:cNvPr id="11" name="Left Brace 10"/>
          <p:cNvSpPr/>
          <p:nvPr/>
        </p:nvSpPr>
        <p:spPr>
          <a:xfrm rot="16200000">
            <a:off x="4598736" y="2580083"/>
            <a:ext cx="360947" cy="1056104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788896" y="3253487"/>
            <a:ext cx="5994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“Weight of the evidence” is a ratio of normalization constants.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361" y="3442116"/>
            <a:ext cx="1581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/>
                <a:cs typeface="Times New Roman"/>
              </a:rPr>
              <a:t>To see, consider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Bayes’ Theorem </a:t>
            </a:r>
          </a:p>
          <a:p>
            <a:r>
              <a:rPr lang="en-US" sz="1600" dirty="0">
                <a:latin typeface="Times New Roman"/>
                <a:cs typeface="Times New Roman"/>
              </a:rPr>
              <a:t>for the models: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7476" y="55013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16" name="Straight Arrow Connector 15"/>
          <p:cNvCxnSpPr>
            <a:cxnSpLocks/>
          </p:cNvCxnSpPr>
          <p:nvPr/>
        </p:nvCxnSpPr>
        <p:spPr>
          <a:xfrm flipH="1">
            <a:off x="2967306" y="4942890"/>
            <a:ext cx="2552548" cy="552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Arc 16"/>
          <p:cNvSpPr/>
          <p:nvPr/>
        </p:nvSpPr>
        <p:spPr>
          <a:xfrm rot="9804508">
            <a:off x="3000170" y="53672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4763953" y="5463564"/>
            <a:ext cx="4251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We just saw </a:t>
            </a:r>
            <a:r>
              <a:rPr lang="en-US" i="1" u="sng" dirty="0">
                <a:latin typeface="Times New Roman"/>
                <a:cs typeface="Times New Roman"/>
              </a:rPr>
              <a:t>how hard</a:t>
            </a:r>
            <a:r>
              <a:rPr lang="en-US" i="1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these can be to calculate, even for our “easy” cases with lots of theory behind them…</a:t>
            </a:r>
          </a:p>
        </p:txBody>
      </p:sp>
      <p:sp>
        <p:nvSpPr>
          <p:cNvPr id="2" name="Left Brace 1"/>
          <p:cNvSpPr/>
          <p:nvPr/>
        </p:nvSpPr>
        <p:spPr>
          <a:xfrm>
            <a:off x="2366210" y="2357215"/>
            <a:ext cx="476588" cy="68178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4346" y="1308048"/>
            <a:ext cx="811786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 often want to compare “models” (hypotheses) in science.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 dirty="0">
                <a:latin typeface="Times New Roman"/>
                <a:cs typeface="Times New Roman"/>
              </a:rPr>
              <a:t>A way to do this quantitatively is: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2366210" y="2108267"/>
            <a:ext cx="0" cy="5787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EDFCDDD-7190-F84E-BD33-7FCBE0076D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3600" y="4541820"/>
            <a:ext cx="3617340" cy="487380"/>
          </a:xfrm>
          <a:prstGeom prst="rect">
            <a:avLst/>
          </a:prstGeom>
        </p:spPr>
      </p:pic>
      <p:sp>
        <p:nvSpPr>
          <p:cNvPr id="22" name="Freeform 21">
            <a:extLst>
              <a:ext uri="{FF2B5EF4-FFF2-40B4-BE49-F238E27FC236}">
                <a16:creationId xmlns:a16="http://schemas.microsoft.com/office/drawing/2014/main" id="{8707E418-24DA-8240-9EB9-B28F42D147C7}"/>
              </a:ext>
            </a:extLst>
          </p:cNvPr>
          <p:cNvSpPr/>
          <p:nvPr/>
        </p:nvSpPr>
        <p:spPr>
          <a:xfrm>
            <a:off x="4786255" y="4285341"/>
            <a:ext cx="1283015" cy="487379"/>
          </a:xfrm>
          <a:custGeom>
            <a:avLst/>
            <a:gdLst>
              <a:gd name="connsiteX0" fmla="*/ 1263911 w 1265314"/>
              <a:gd name="connsiteY0" fmla="*/ 0 h 446049"/>
              <a:gd name="connsiteX1" fmla="*/ 1074340 w 1265314"/>
              <a:gd name="connsiteY1" fmla="*/ 44605 h 446049"/>
              <a:gd name="connsiteX2" fmla="*/ 70731 w 1265314"/>
              <a:gd name="connsiteY2" fmla="*/ 211873 h 446049"/>
              <a:gd name="connsiteX3" fmla="*/ 81882 w 1265314"/>
              <a:gd name="connsiteY3" fmla="*/ 446049 h 446049"/>
              <a:gd name="connsiteX4" fmla="*/ 81882 w 1265314"/>
              <a:gd name="connsiteY4" fmla="*/ 446049 h 446049"/>
              <a:gd name="connsiteX5" fmla="*/ 81882 w 1265314"/>
              <a:gd name="connsiteY5" fmla="*/ 434898 h 4460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65314" h="446049">
                <a:moveTo>
                  <a:pt x="1263911" y="0"/>
                </a:moveTo>
                <a:cubicBezTo>
                  <a:pt x="1268557" y="4646"/>
                  <a:pt x="1273203" y="9293"/>
                  <a:pt x="1074340" y="44605"/>
                </a:cubicBezTo>
                <a:cubicBezTo>
                  <a:pt x="875477" y="79917"/>
                  <a:pt x="236141" y="144966"/>
                  <a:pt x="70731" y="211873"/>
                </a:cubicBezTo>
                <a:cubicBezTo>
                  <a:pt x="-94679" y="278780"/>
                  <a:pt x="81882" y="446049"/>
                  <a:pt x="81882" y="446049"/>
                </a:cubicBezTo>
                <a:lnTo>
                  <a:pt x="81882" y="446049"/>
                </a:lnTo>
                <a:lnTo>
                  <a:pt x="81882" y="434898"/>
                </a:lnTo>
              </a:path>
            </a:pathLst>
          </a:custGeom>
          <a:noFill/>
          <a:ln w="28575">
            <a:tailEnd type="arrow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2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7" grpId="0" animBg="1"/>
      <p:bldP spid="19" grpId="0"/>
      <p:bldP spid="2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115025"/>
            <a:ext cx="8686800" cy="25908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Notation now common in forensic science </a:t>
            </a:r>
            <a:r>
              <a:rPr lang="en-GB" sz="2600" baseline="30000" dirty="0">
                <a:solidFill>
                  <a:srgbClr val="000000"/>
                </a:solidFill>
                <a:latin typeface="Times New Roman" pitchFamily="18" charset="0"/>
              </a:rPr>
              <a:t>Aitken, </a:t>
            </a:r>
            <a:r>
              <a:rPr lang="en-GB" sz="2600" baseline="300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prosecution’s hypothesis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the defences’ hypothesis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evidence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any background information</a:t>
            </a:r>
          </a:p>
          <a:p>
            <a:pPr marL="887413" lvl="1" indent="-323850">
              <a:lnSpc>
                <a:spcPct val="100000"/>
              </a:lnSpc>
              <a:spcBef>
                <a:spcPts val="800"/>
              </a:spcBef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D28A7A01-0F3E-D23D-5078-D47DB2514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707753"/>
            <a:ext cx="8686800" cy="7543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Odd’s form of Bayes’ Rule: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0FA1F4-3E92-90F6-137B-FE28C81E761A}"/>
              </a:ext>
            </a:extLst>
          </p:cNvPr>
          <p:cNvSpPr/>
          <p:nvPr/>
        </p:nvSpPr>
        <p:spPr>
          <a:xfrm rot="16200000">
            <a:off x="1606556" y="516202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D29EA2-422B-2290-A0FA-75866FEE04A5}"/>
              </a:ext>
            </a:extLst>
          </p:cNvPr>
          <p:cNvSpPr/>
          <p:nvPr/>
        </p:nvSpPr>
        <p:spPr>
          <a:xfrm rot="16200000">
            <a:off x="4375172" y="5196350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34802C7-D042-0AB5-5D70-C5169B210FB0}"/>
              </a:ext>
            </a:extLst>
          </p:cNvPr>
          <p:cNvSpPr/>
          <p:nvPr/>
        </p:nvSpPr>
        <p:spPr>
          <a:xfrm rot="16200000">
            <a:off x="6863455" y="5239255"/>
            <a:ext cx="776175" cy="15253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dirty="0">
                <a:solidFill>
                  <a:srgbClr val="000000"/>
                </a:solidFill>
                <a:latin typeface="Times New Roman" pitchFamily="18" charset="0"/>
              </a:rPr>
              <a:t>{</a:t>
            </a:r>
            <a:endParaRPr lang="en-US" sz="9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C79D63-BF69-C313-B9C8-44BA8008F11B}"/>
              </a:ext>
            </a:extLst>
          </p:cNvPr>
          <p:cNvSpPr/>
          <p:nvPr/>
        </p:nvSpPr>
        <p:spPr>
          <a:xfrm>
            <a:off x="811094" y="6063084"/>
            <a:ext cx="268535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Posterior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C1980B-076E-CF03-5F64-876C891E5A91}"/>
              </a:ext>
            </a:extLst>
          </p:cNvPr>
          <p:cNvSpPr/>
          <p:nvPr/>
        </p:nvSpPr>
        <p:spPr>
          <a:xfrm>
            <a:off x="4001937" y="6104338"/>
            <a:ext cx="1755609" cy="360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Likelihood Ratio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81B32F-3D47-07D3-D3BD-8F4FFBF289CE}"/>
              </a:ext>
            </a:extLst>
          </p:cNvPr>
          <p:cNvSpPr/>
          <p:nvPr/>
        </p:nvSpPr>
        <p:spPr>
          <a:xfrm>
            <a:off x="6163471" y="6147243"/>
            <a:ext cx="25186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Prior odds in favour of </a:t>
            </a:r>
          </a:p>
          <a:p>
            <a:pPr algn="ctr"/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prosecution’s hypothesis</a:t>
            </a:r>
            <a:endParaRPr lang="en-US" dirty="0"/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D2BF4816-D94B-638A-9173-8EF09A7334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503609"/>
              </p:ext>
            </p:extLst>
          </p:nvPr>
        </p:nvGraphicFramePr>
        <p:xfrm>
          <a:off x="784749" y="4343665"/>
          <a:ext cx="7647279" cy="1347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31800" progId="Equation.DSMT4">
                  <p:embed/>
                </p:oleObj>
              </mc:Choice>
              <mc:Fallback>
                <p:oleObj name="Equation" r:id="rId3" imgW="24511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49" y="4343665"/>
                        <a:ext cx="7647279" cy="13474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" grpId="0"/>
      <p:bldP spid="9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323375"/>
            <a:ext cx="8686800" cy="110612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likelihood ratio has largely come to be the main quantity of interest in their literature: 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7601530"/>
              </p:ext>
            </p:extLst>
          </p:nvPr>
        </p:nvGraphicFramePr>
        <p:xfrm>
          <a:off x="2668588" y="2647407"/>
          <a:ext cx="3605212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8588" y="2647407"/>
                        <a:ext cx="3605212" cy="134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777784" y="4448380"/>
            <a:ext cx="7648648" cy="212604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 measure of how much “weight” or “support” the “evidence” gives to one hypothesis relative to the other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Here,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relative to </a:t>
            </a:r>
            <a:r>
              <a:rPr lang="en-GB" sz="22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2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endParaRPr lang="en-GB" sz="2200" i="1" baseline="-25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Major Players: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Evett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Aitken,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Taroni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Champod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Buckelton</a:t>
            </a:r>
            <a:endParaRPr lang="en-GB" sz="24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Influenced by Dennis Lindley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415623"/>
            <a:ext cx="8686800" cy="61331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Likelihood ratio ranges from 0 to infinity</a:t>
            </a:r>
          </a:p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32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70598" y="1244870"/>
          <a:ext cx="2749645" cy="102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598" y="1244870"/>
                        <a:ext cx="2749645" cy="10267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88667" y="3085694"/>
            <a:ext cx="7648648" cy="15220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Points of interest on the LR scale: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0 means evidence TOTALLY </a:t>
            </a:r>
            <a:r>
              <a:rPr lang="en-GB" sz="2800" u="sng" dirty="0">
                <a:solidFill>
                  <a:srgbClr val="000000"/>
                </a:solidFill>
                <a:latin typeface="Times New Roman" pitchFamily="18" charset="0"/>
              </a:rPr>
              <a:t>DOES NOT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SUPPORT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201015" y="4625098"/>
            <a:ext cx="79594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1 means evidence does not support either hypothesis more strongly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2856" y="5620494"/>
            <a:ext cx="808627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LR = ∞ means evidence TOTALLY SUPPORTS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in favour of 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H</a:t>
            </a:r>
            <a:r>
              <a:rPr lang="en-GB" sz="2800" i="1" baseline="-25000" dirty="0" err="1">
                <a:solidFill>
                  <a:srgbClr val="000000"/>
                </a:solidFill>
                <a:latin typeface="Times New Roman" pitchFamily="18" charset="0"/>
              </a:rPr>
              <a:t>d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9" grpId="0"/>
      <p:bldP spid="8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2613074" y="1287775"/>
          <a:ext cx="3307170" cy="1234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55700" imgH="431800" progId="Equation.DSMT4">
                  <p:embed/>
                </p:oleObj>
              </mc:Choice>
              <mc:Fallback>
                <p:oleObj name="Equation" r:id="rId2" imgW="1155700" imgH="431800" progId="Equation.DSMT4">
                  <p:embed/>
                  <p:pic>
                    <p:nvPicPr>
                      <p:cNvPr id="102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3074" y="1287775"/>
                        <a:ext cx="3307170" cy="12349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92563" y="1189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The “Bayesian Framework”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484188" y="2917372"/>
            <a:ext cx="7793421" cy="3559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 standard verbal scale of LR “weight of evidence” </a:t>
            </a:r>
            <a:r>
              <a:rPr lang="en-GB" sz="3200" i="1" u="sng" dirty="0">
                <a:solidFill>
                  <a:srgbClr val="000000"/>
                </a:solidFill>
                <a:latin typeface="Times New Roman" pitchFamily="18" charset="0"/>
              </a:rPr>
              <a:t>IS IN NO WAY, SHAPE OR FORM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,  SETTLED IN THE STATISTICS LITERATURE!</a:t>
            </a:r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popular verbal scale is due to </a:t>
            </a:r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Jefferys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but there are others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READ British R v. T footwear case! </a:t>
            </a:r>
          </a:p>
        </p:txBody>
      </p:sp>
    </p:spTree>
    <p:extLst>
      <p:ext uri="{BB962C8B-B14F-4D97-AF65-F5344CB8AC3E}">
        <p14:creationId xmlns:p14="http://schemas.microsoft.com/office/powerpoint/2010/main" val="2953005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A0D6F-98CA-384B-88D8-92A80A313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600" y="3560985"/>
            <a:ext cx="3606800" cy="939800"/>
          </a:xfrm>
          <a:prstGeom prst="rect">
            <a:avLst/>
          </a:prstGeom>
        </p:spPr>
      </p:pic>
      <p:sp>
        <p:nvSpPr>
          <p:cNvPr id="3" name="Rectangle 5">
            <a:extLst>
              <a:ext uri="{FF2B5EF4-FFF2-40B4-BE49-F238E27FC236}">
                <a16:creationId xmlns:a16="http://schemas.microsoft.com/office/drawing/2014/main" id="{66554B74-16AE-DFC0-A8C5-B11000C59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43302"/>
            <a:ext cx="8686800" cy="151701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The Boltzmann distribution tells us the probability of finding a system to be in a state characterized by the set of quantum numbers </a:t>
            </a:r>
            <a:r>
              <a:rPr lang="en-GB" sz="2600" b="1" i="1" dirty="0">
                <a:solidFill>
                  <a:srgbClr val="000000"/>
                </a:solidFill>
                <a:latin typeface="Symbol" pitchFamily="2" charset="2"/>
              </a:rPr>
              <a:t>k </a:t>
            </a:r>
            <a:r>
              <a:rPr lang="en-GB" sz="26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D251DD-31A9-36AB-16A0-FA055283F5F0}"/>
              </a:ext>
            </a:extLst>
          </p:cNvPr>
          <p:cNvSpPr/>
          <p:nvPr/>
        </p:nvSpPr>
        <p:spPr>
          <a:xfrm>
            <a:off x="103718" y="4697314"/>
            <a:ext cx="328110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Probability of observing system in a state with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dirty="0">
              <a:latin typeface="Symbol" pitchFamily="2" charset="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0D9D9-BBEC-3DDA-77B4-E3F84C4B3674}"/>
              </a:ext>
            </a:extLst>
          </p:cNvPr>
          <p:cNvSpPr/>
          <p:nvPr/>
        </p:nvSpPr>
        <p:spPr>
          <a:xfrm>
            <a:off x="4025265" y="2182167"/>
            <a:ext cx="29616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as a function of quantum numbers </a:t>
            </a:r>
            <a:r>
              <a:rPr lang="en-GB" sz="2400" dirty="0">
                <a:solidFill>
                  <a:srgbClr val="000000"/>
                </a:solidFill>
                <a:latin typeface="Symbol" pitchFamily="2" charset="2"/>
              </a:rPr>
              <a:t>k</a:t>
            </a:r>
            <a:endParaRPr lang="en-US" sz="2400" i="1" dirty="0">
              <a:latin typeface="Symbol" pitchFamily="2" charset="2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BE1DD-0E02-40B0-64A8-25935C90DBFB}"/>
              </a:ext>
            </a:extLst>
          </p:cNvPr>
          <p:cNvSpPr/>
          <p:nvPr/>
        </p:nvSpPr>
        <p:spPr>
          <a:xfrm>
            <a:off x="6428334" y="4302746"/>
            <a:ext cx="2079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Temperature of the system</a:t>
            </a:r>
            <a:endParaRPr lang="en-US" sz="2400" i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ACB8E-F83C-4C3D-23B7-F53721AD6150}"/>
              </a:ext>
            </a:extLst>
          </p:cNvPr>
          <p:cNvSpPr/>
          <p:nvPr/>
        </p:nvSpPr>
        <p:spPr>
          <a:xfrm>
            <a:off x="3749956" y="5462294"/>
            <a:ext cx="44912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Partition function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(normalization constant). This can be a big headache to find….</a:t>
            </a:r>
            <a:endParaRPr lang="en-US" sz="2400" i="1" baseline="-25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6ABA12-1D9A-5E3B-229C-6F817C125AF7}"/>
              </a:ext>
            </a:extLst>
          </p:cNvPr>
          <p:cNvCxnSpPr>
            <a:cxnSpLocks/>
          </p:cNvCxnSpPr>
          <p:nvPr/>
        </p:nvCxnSpPr>
        <p:spPr>
          <a:xfrm flipV="1">
            <a:off x="1534178" y="4150059"/>
            <a:ext cx="1105875" cy="53346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87C0A9-D984-3EFB-D800-C0C5BAA2369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506079" y="3013164"/>
            <a:ext cx="449536" cy="5308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D35EB76-90BB-78F5-F6BF-5FAF93200509}"/>
              </a:ext>
            </a:extLst>
          </p:cNvPr>
          <p:cNvCxnSpPr/>
          <p:nvPr/>
        </p:nvCxnSpPr>
        <p:spPr>
          <a:xfrm flipH="1" flipV="1">
            <a:off x="6329930" y="4055843"/>
            <a:ext cx="1029369" cy="360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E3E81-87E0-3C46-32F8-248A6244DE42}"/>
              </a:ext>
            </a:extLst>
          </p:cNvPr>
          <p:cNvCxnSpPr>
            <a:cxnSpLocks/>
          </p:cNvCxnSpPr>
          <p:nvPr/>
        </p:nvCxnSpPr>
        <p:spPr>
          <a:xfrm flipV="1">
            <a:off x="4747795" y="4637221"/>
            <a:ext cx="0" cy="8250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509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2563" y="2205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69413" y="1426119"/>
            <a:ext cx="8634039" cy="16396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Regardless of your philosophies about BFs/LRs: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…try to compute and work with them for practical situations of interest.</a:t>
            </a:r>
          </a:p>
          <a:p>
            <a:pPr marL="1344613" lvl="2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It’s worth it </a:t>
            </a:r>
            <a:r>
              <a:rPr lang="en-GB" sz="2000" b="1" i="1" u="sng" dirty="0">
                <a:solidFill>
                  <a:srgbClr val="000000"/>
                </a:solidFill>
                <a:latin typeface="Times New Roman" pitchFamily="18" charset="0"/>
              </a:rPr>
              <a:t>IF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they deliver any value to you; helping to get closer to the “truth” or discern a clearer “scientific story”.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0694" y="3181976"/>
            <a:ext cx="8634039" cy="7304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b="1" i="1" u="sng" dirty="0">
                <a:solidFill>
                  <a:srgbClr val="000000"/>
                </a:solidFill>
                <a:latin typeface="Times New Roman" pitchFamily="18" charset="0"/>
              </a:rPr>
              <a:t>Note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: Always be cognizant and “up-front” about the assumptions, strengths and weaknesses of your calculations.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80694" y="5856194"/>
            <a:ext cx="8634039" cy="83308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LRs are typically easier to compute than BFs but are far more arbitrary for assorted reasons…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69413" y="4155352"/>
            <a:ext cx="8634039" cy="163670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Until recently (~2004??) BFs are almost all impossible to compute for realistic models of practical interest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This is probably the </a:t>
            </a:r>
            <a:r>
              <a:rPr lang="en-GB" sz="2200" i="1" dirty="0">
                <a:solidFill>
                  <a:srgbClr val="000000"/>
                </a:solidFill>
                <a:latin typeface="Times New Roman" pitchFamily="18" charset="0"/>
              </a:rPr>
              <a:t>real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reason why they are unpopular</a:t>
            </a:r>
            <a:r>
              <a:rPr lang="en-GB" sz="2200" baseline="30000" dirty="0">
                <a:solidFill>
                  <a:srgbClr val="000000"/>
                </a:solidFill>
                <a:latin typeface="Times New Roman" pitchFamily="18" charset="0"/>
              </a:rPr>
              <a:t>(whisper…)</a:t>
            </a:r>
            <a:r>
              <a:rPr lang="en-GB" sz="2200" dirty="0">
                <a:solidFill>
                  <a:srgbClr val="000000"/>
                </a:solidFill>
                <a:latin typeface="Times New Roman" pitchFamily="18" charset="0"/>
              </a:rPr>
              <a:t> in the Bayesian community</a:t>
            </a:r>
          </a:p>
        </p:txBody>
      </p:sp>
    </p:spTree>
    <p:extLst>
      <p:ext uri="{BB962C8B-B14F-4D97-AF65-F5344CB8AC3E}">
        <p14:creationId xmlns:p14="http://schemas.microsoft.com/office/powerpoint/2010/main" val="100779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347" y="3153579"/>
            <a:ext cx="3099549" cy="67143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763" y="2291137"/>
            <a:ext cx="5678658" cy="57794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8065" y="1567068"/>
            <a:ext cx="4955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dirty="0">
                <a:latin typeface="Times New Roman"/>
                <a:cs typeface="Times New Roman"/>
              </a:rPr>
              <a:t>Well, for a parametric Bayes model: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7476" y="3189994"/>
            <a:ext cx="595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So: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2982253" y="2685491"/>
            <a:ext cx="3077892" cy="4738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 rot="9804508">
            <a:off x="3000170" y="3055809"/>
            <a:ext cx="3370187" cy="721582"/>
          </a:xfrm>
          <a:prstGeom prst="arc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63953" y="3153579"/>
            <a:ext cx="42511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The point:</a:t>
            </a:r>
          </a:p>
          <a:p>
            <a:r>
              <a:rPr lang="en-US" dirty="0">
                <a:latin typeface="Times New Roman"/>
                <a:cs typeface="Times New Roman"/>
              </a:rPr>
              <a:t>These are almost always high dimensional integrals and notoriously hard to compute!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563" y="233291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Actually Computing Bayes Factors </a:t>
            </a:r>
          </a:p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and Likelihood Ratios…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1181" y="4107653"/>
            <a:ext cx="36946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Nested sampling (Skilling, 2004): a method that can do it for the widest array of practical models so far…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799" y="4213573"/>
            <a:ext cx="4506611" cy="2485677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394199" y="6613723"/>
            <a:ext cx="3549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/>
                <a:cs typeface="Times New Roman"/>
              </a:rPr>
              <a:t>Gravitational lensing: Hubble Space Telescope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892" y="5337791"/>
            <a:ext cx="3841616" cy="2971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24612A0-34E2-6D01-D04A-92D21581AE9A}"/>
              </a:ext>
            </a:extLst>
          </p:cNvPr>
          <p:cNvSpPr txBox="1"/>
          <p:nvPr/>
        </p:nvSpPr>
        <p:spPr>
          <a:xfrm>
            <a:off x="91181" y="5845013"/>
            <a:ext cx="4204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Bridge sampling (Meng, Gelman,1998) can also work often if you have the resources and not too crazy a problem</a:t>
            </a:r>
          </a:p>
        </p:txBody>
      </p:sp>
    </p:spTree>
    <p:extLst>
      <p:ext uri="{BB962C8B-B14F-4D97-AF65-F5344CB8AC3E}">
        <p14:creationId xmlns:p14="http://schemas.microsoft.com/office/powerpoint/2010/main" val="2573416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This form of the Boltzmann distribution isn’t too useful to us because: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8600" y="2104493"/>
            <a:ext cx="8686800" cy="169214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don’t really know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(yet)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“normal” temperatures (e.g. room temp), the total number of  wave functions reachable,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is HUGE and the 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 err="1">
                <a:solidFill>
                  <a:srgbClr val="000000"/>
                </a:solidFill>
                <a:latin typeface="Times New Roman" pitchFamily="18" charset="0"/>
              </a:rPr>
              <a:t>j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are super close together (essentially “un-quantized”)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we’ll use this form of Boltzmann’s distribution (</a:t>
            </a:r>
            <a:r>
              <a:rPr lang="en-GB" sz="3200" b="1" dirty="0">
                <a:solidFill>
                  <a:srgbClr val="000000"/>
                </a:solidFill>
                <a:latin typeface="Times New Roman" pitchFamily="18" charset="0"/>
              </a:rPr>
              <a:t>Boltzmann’s density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5299517"/>
            <a:ext cx="3289300" cy="14859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0702" y="4930185"/>
            <a:ext cx="27330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Degeneracy for energy e</a:t>
            </a:r>
            <a:endParaRPr lang="en-US" i="1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850105" y="5299517"/>
            <a:ext cx="441158" cy="4355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84188" y="5299517"/>
            <a:ext cx="27330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Probability density of energy e</a:t>
            </a:r>
            <a:endParaRPr lang="en-US" i="1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457158" y="5735053"/>
            <a:ext cx="1293775" cy="454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636" y="4930185"/>
            <a:ext cx="1237916" cy="903588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 flipH="1">
            <a:off x="5694946" y="5374107"/>
            <a:ext cx="561474" cy="4277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7928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 theory, we can find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with: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8600" y="3802550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Instead lets note that for a big box and lots of particles, the </a:t>
            </a:r>
            <a:r>
              <a:rPr lang="en-GB" sz="3200" i="1" dirty="0" err="1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i="1" baseline="-25000" dirty="0" err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 are very close together: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5349494" y="2237425"/>
            <a:ext cx="3136786" cy="8190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Usually impossible to use this directly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447" y="1800727"/>
            <a:ext cx="3862235" cy="16904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98" y="5055210"/>
            <a:ext cx="5065826" cy="1321520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5550014" y="5020723"/>
            <a:ext cx="3136786" cy="135600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degeneracy term,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can be found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</p:spTree>
    <p:extLst>
      <p:ext uri="{BB962C8B-B14F-4D97-AF65-F5344CB8AC3E}">
        <p14:creationId xmlns:p14="http://schemas.microsoft.com/office/powerpoint/2010/main" val="4239495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296158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272627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84188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714438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3254313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616689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963713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6" name="Group 5"/>
          <p:cNvGrpSpPr/>
          <p:nvPr/>
        </p:nvGrpSpPr>
        <p:grpSpPr>
          <a:xfrm>
            <a:off x="2096177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4278838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453153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ight Brace 11"/>
          <p:cNvSpPr/>
          <p:nvPr/>
        </p:nvSpPr>
        <p:spPr>
          <a:xfrm>
            <a:off x="2553375" y="2684333"/>
            <a:ext cx="347579" cy="31281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ight Brace 89"/>
          <p:cNvSpPr/>
          <p:nvPr/>
        </p:nvSpPr>
        <p:spPr>
          <a:xfrm rot="16200000">
            <a:off x="4296417" y="3986078"/>
            <a:ext cx="347579" cy="304407"/>
          </a:xfrm>
          <a:prstGeom prst="rightBrace">
            <a:avLst>
              <a:gd name="adj1" fmla="val 3128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ight Brace 90"/>
          <p:cNvSpPr/>
          <p:nvPr/>
        </p:nvSpPr>
        <p:spPr>
          <a:xfrm rot="14219575">
            <a:off x="1410914" y="4606315"/>
            <a:ext cx="347579" cy="23583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144208" y="3494743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2893495" y="2507661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276314" y="4100946"/>
            <a:ext cx="7545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Symbol" charset="2"/>
                <a:cs typeface="Symbol" charset="2"/>
              </a:rPr>
              <a:t>p</a:t>
            </a:r>
            <a:r>
              <a:rPr lang="en-US" sz="2800" dirty="0">
                <a:latin typeface="Times New Roman"/>
                <a:cs typeface="Times New Roman"/>
              </a:rPr>
              <a:t>/</a:t>
            </a:r>
            <a:r>
              <a:rPr lang="en-US" sz="2800" i="1" dirty="0">
                <a:latin typeface="Times New Roman"/>
                <a:cs typeface="Times New Roman"/>
              </a:rPr>
              <a:t>c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763378" y="1121881"/>
            <a:ext cx="4180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particle in a 3D box: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r="70764"/>
          <a:stretch/>
        </p:blipFill>
        <p:spPr>
          <a:xfrm>
            <a:off x="6741914" y="1655633"/>
            <a:ext cx="1396059" cy="1028700"/>
          </a:xfrm>
          <a:prstGeom prst="rect">
            <a:avLst/>
          </a:prstGeom>
        </p:spPr>
      </p:pic>
      <p:pic>
        <p:nvPicPr>
          <p:cNvPr id="94" name="Picture 93"/>
          <p:cNvPicPr>
            <a:picLocks noChangeAspect="1"/>
          </p:cNvPicPr>
          <p:nvPr/>
        </p:nvPicPr>
        <p:blipFill rotWithShape="1">
          <a:blip r:embed="rId3"/>
          <a:srcRect l="35306" r="34179"/>
          <a:stretch/>
        </p:blipFill>
        <p:spPr>
          <a:xfrm>
            <a:off x="6741914" y="2601923"/>
            <a:ext cx="1457158" cy="1028700"/>
          </a:xfrm>
          <a:prstGeom prst="rect">
            <a:avLst/>
          </a:prstGeom>
        </p:spPr>
      </p:pic>
      <p:pic>
        <p:nvPicPr>
          <p:cNvPr id="95" name="Picture 94"/>
          <p:cNvPicPr>
            <a:picLocks noChangeAspect="1"/>
          </p:cNvPicPr>
          <p:nvPr/>
        </p:nvPicPr>
        <p:blipFill rotWithShape="1">
          <a:blip r:embed="rId3"/>
          <a:srcRect l="68621"/>
          <a:stretch/>
        </p:blipFill>
        <p:spPr>
          <a:xfrm>
            <a:off x="6741914" y="3630191"/>
            <a:ext cx="1498414" cy="1028700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6943033" y="4471739"/>
            <a:ext cx="0" cy="4624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431319" y="4938336"/>
            <a:ext cx="366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Quantum numbers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i="1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i="1" baseline="-25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define a point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5431319" y="5604713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Points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are discrete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5450040" y="6051209"/>
            <a:ext cx="36452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“Distance” in 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-space is inverse length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272627" y="2403605"/>
            <a:ext cx="2165689" cy="21349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7" y="1472477"/>
            <a:ext cx="1930402" cy="630335"/>
          </a:xfrm>
          <a:prstGeom prst="rect">
            <a:avLst/>
          </a:prstGeom>
        </p:spPr>
      </p:pic>
      <p:grpSp>
        <p:nvGrpSpPr>
          <p:cNvPr id="101" name="Group 100"/>
          <p:cNvGrpSpPr/>
          <p:nvPr/>
        </p:nvGrpSpPr>
        <p:grpSpPr>
          <a:xfrm>
            <a:off x="4363740" y="2056023"/>
            <a:ext cx="494906" cy="427790"/>
            <a:chOff x="2587625" y="2921000"/>
            <a:chExt cx="4064000" cy="3381374"/>
          </a:xfrm>
        </p:grpSpPr>
        <p:sp>
          <p:nvSpPr>
            <p:cNvPr id="102" name="Cube 101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/>
          <p:cNvSpPr/>
          <p:nvPr/>
        </p:nvSpPr>
        <p:spPr>
          <a:xfrm>
            <a:off x="4285252" y="2520873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12" grpId="0" animBg="1"/>
      <p:bldP spid="90" grpId="0" animBg="1"/>
      <p:bldP spid="91" grpId="0" animBg="1"/>
      <p:bldP spid="13" grpId="0"/>
      <p:bldP spid="92" grpId="0"/>
      <p:bldP spid="93" grpId="0"/>
      <p:bldP spid="10" grpId="0"/>
      <p:bldP spid="75" grpId="0"/>
      <p:bldP spid="77" grpId="0"/>
      <p:bldP spid="5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-space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 flipV="1">
            <a:off x="2002062" y="4531774"/>
            <a:ext cx="4753220" cy="479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978531" y="770855"/>
            <a:ext cx="23531" cy="37609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190092" y="4555729"/>
            <a:ext cx="1811971" cy="1861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420342" y="3323159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2960217" y="4542008"/>
            <a:ext cx="48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1322593" y="3111089"/>
            <a:ext cx="4924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baseline="-25000" dirty="0"/>
          </a:p>
        </p:txBody>
      </p:sp>
      <p:sp>
        <p:nvSpPr>
          <p:cNvPr id="41" name="Rectangle 40"/>
          <p:cNvSpPr/>
          <p:nvPr/>
        </p:nvSpPr>
        <p:spPr>
          <a:xfrm>
            <a:off x="1669617" y="4903049"/>
            <a:ext cx="4704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800" baseline="-25000" dirty="0" err="1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baseline="-250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55586" y="1537379"/>
            <a:ext cx="4379399" cy="4170949"/>
            <a:chOff x="1149682" y="1537379"/>
            <a:chExt cx="4379399" cy="4170949"/>
          </a:xfrm>
        </p:grpSpPr>
        <p:sp>
          <p:nvSpPr>
            <p:cNvPr id="29" name="Freeform 28"/>
            <p:cNvSpPr/>
            <p:nvPr/>
          </p:nvSpPr>
          <p:spPr>
            <a:xfrm>
              <a:off x="2272632" y="1537380"/>
              <a:ext cx="3256448" cy="3034632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43"/>
            <p:cNvSpPr/>
            <p:nvPr/>
          </p:nvSpPr>
          <p:spPr>
            <a:xfrm flipH="1">
              <a:off x="1149682" y="1537379"/>
              <a:ext cx="1275347" cy="4170949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 flipV="1">
              <a:off x="1149683" y="4555728"/>
              <a:ext cx="4379398" cy="1152600"/>
            </a:xfrm>
            <a:custGeom>
              <a:avLst/>
              <a:gdLst>
                <a:gd name="connsiteX0" fmla="*/ 0 w 3256448"/>
                <a:gd name="connsiteY0" fmla="*/ 0 h 3034632"/>
                <a:gd name="connsiteX1" fmla="*/ 534736 w 3256448"/>
                <a:gd name="connsiteY1" fmla="*/ 26737 h 3034632"/>
                <a:gd name="connsiteX2" fmla="*/ 1096210 w 3256448"/>
                <a:gd name="connsiteY2" fmla="*/ 160421 h 3034632"/>
                <a:gd name="connsiteX3" fmla="*/ 1671052 w 3256448"/>
                <a:gd name="connsiteY3" fmla="*/ 414421 h 3034632"/>
                <a:gd name="connsiteX4" fmla="*/ 2179052 w 3256448"/>
                <a:gd name="connsiteY4" fmla="*/ 802105 h 3034632"/>
                <a:gd name="connsiteX5" fmla="*/ 2580105 w 3256448"/>
                <a:gd name="connsiteY5" fmla="*/ 1229895 h 3034632"/>
                <a:gd name="connsiteX6" fmla="*/ 2914315 w 3256448"/>
                <a:gd name="connsiteY6" fmla="*/ 1684421 h 3034632"/>
                <a:gd name="connsiteX7" fmla="*/ 3141579 w 3256448"/>
                <a:gd name="connsiteY7" fmla="*/ 2245895 h 3034632"/>
                <a:gd name="connsiteX8" fmla="*/ 3248526 w 3256448"/>
                <a:gd name="connsiteY8" fmla="*/ 2860842 h 3034632"/>
                <a:gd name="connsiteX9" fmla="*/ 3248526 w 3256448"/>
                <a:gd name="connsiteY9" fmla="*/ 3034632 h 3034632"/>
                <a:gd name="connsiteX10" fmla="*/ 3248526 w 3256448"/>
                <a:gd name="connsiteY10" fmla="*/ 3034632 h 303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256448" h="3034632">
                  <a:moveTo>
                    <a:pt x="0" y="0"/>
                  </a:moveTo>
                  <a:cubicBezTo>
                    <a:pt x="176017" y="0"/>
                    <a:pt x="352034" y="0"/>
                    <a:pt x="534736" y="26737"/>
                  </a:cubicBezTo>
                  <a:cubicBezTo>
                    <a:pt x="717438" y="53474"/>
                    <a:pt x="906824" y="95807"/>
                    <a:pt x="1096210" y="160421"/>
                  </a:cubicBezTo>
                  <a:cubicBezTo>
                    <a:pt x="1285596" y="225035"/>
                    <a:pt x="1490578" y="307474"/>
                    <a:pt x="1671052" y="414421"/>
                  </a:cubicBezTo>
                  <a:cubicBezTo>
                    <a:pt x="1851526" y="521368"/>
                    <a:pt x="2027543" y="666193"/>
                    <a:pt x="2179052" y="802105"/>
                  </a:cubicBezTo>
                  <a:cubicBezTo>
                    <a:pt x="2330561" y="938017"/>
                    <a:pt x="2457561" y="1082842"/>
                    <a:pt x="2580105" y="1229895"/>
                  </a:cubicBezTo>
                  <a:cubicBezTo>
                    <a:pt x="2702649" y="1376948"/>
                    <a:pt x="2820736" y="1515088"/>
                    <a:pt x="2914315" y="1684421"/>
                  </a:cubicBezTo>
                  <a:cubicBezTo>
                    <a:pt x="3007894" y="1853754"/>
                    <a:pt x="3085877" y="2049825"/>
                    <a:pt x="3141579" y="2245895"/>
                  </a:cubicBezTo>
                  <a:cubicBezTo>
                    <a:pt x="3197281" y="2441965"/>
                    <a:pt x="3230702" y="2729386"/>
                    <a:pt x="3248526" y="2860842"/>
                  </a:cubicBezTo>
                  <a:cubicBezTo>
                    <a:pt x="3266351" y="2992298"/>
                    <a:pt x="3248526" y="3034632"/>
                    <a:pt x="3248526" y="3034632"/>
                  </a:cubicBezTo>
                  <a:lnTo>
                    <a:pt x="3248526" y="3034632"/>
                  </a:ln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81269" y="1066913"/>
            <a:ext cx="5240919" cy="5069192"/>
            <a:chOff x="775365" y="1066913"/>
            <a:chExt cx="5240919" cy="5069192"/>
          </a:xfrm>
        </p:grpSpPr>
        <p:sp>
          <p:nvSpPr>
            <p:cNvPr id="19" name="Freeform 18"/>
            <p:cNvSpPr/>
            <p:nvPr/>
          </p:nvSpPr>
          <p:spPr>
            <a:xfrm>
              <a:off x="2259263" y="1066913"/>
              <a:ext cx="3757021" cy="3505099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flipH="1">
              <a:off x="775365" y="1066913"/>
              <a:ext cx="1636295" cy="5069192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 flipV="1">
              <a:off x="775366" y="4579683"/>
              <a:ext cx="5232892" cy="1556421"/>
            </a:xfrm>
            <a:custGeom>
              <a:avLst/>
              <a:gdLst>
                <a:gd name="connsiteX0" fmla="*/ 0 w 3757021"/>
                <a:gd name="connsiteY0" fmla="*/ 2572 h 3505099"/>
                <a:gd name="connsiteX1" fmla="*/ 708526 w 3757021"/>
                <a:gd name="connsiteY1" fmla="*/ 42678 h 3505099"/>
                <a:gd name="connsiteX2" fmla="*/ 1604211 w 3757021"/>
                <a:gd name="connsiteY2" fmla="*/ 296678 h 3505099"/>
                <a:gd name="connsiteX3" fmla="*/ 2540000 w 3757021"/>
                <a:gd name="connsiteY3" fmla="*/ 911625 h 3505099"/>
                <a:gd name="connsiteX4" fmla="*/ 3248526 w 3757021"/>
                <a:gd name="connsiteY4" fmla="*/ 1700362 h 3505099"/>
                <a:gd name="connsiteX5" fmla="*/ 3649579 w 3757021"/>
                <a:gd name="connsiteY5" fmla="*/ 2636151 h 3505099"/>
                <a:gd name="connsiteX6" fmla="*/ 3743158 w 3757021"/>
                <a:gd name="connsiteY6" fmla="*/ 3277836 h 3505099"/>
                <a:gd name="connsiteX7" fmla="*/ 3756526 w 3757021"/>
                <a:gd name="connsiteY7" fmla="*/ 3505099 h 3505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57021" h="3505099">
                  <a:moveTo>
                    <a:pt x="0" y="2572"/>
                  </a:moveTo>
                  <a:cubicBezTo>
                    <a:pt x="220578" y="-1884"/>
                    <a:pt x="441157" y="-6340"/>
                    <a:pt x="708526" y="42678"/>
                  </a:cubicBezTo>
                  <a:cubicBezTo>
                    <a:pt x="975895" y="91696"/>
                    <a:pt x="1298965" y="151854"/>
                    <a:pt x="1604211" y="296678"/>
                  </a:cubicBezTo>
                  <a:cubicBezTo>
                    <a:pt x="1909457" y="441502"/>
                    <a:pt x="2265948" y="677678"/>
                    <a:pt x="2540000" y="911625"/>
                  </a:cubicBezTo>
                  <a:cubicBezTo>
                    <a:pt x="2814053" y="1145572"/>
                    <a:pt x="3063596" y="1412941"/>
                    <a:pt x="3248526" y="1700362"/>
                  </a:cubicBezTo>
                  <a:cubicBezTo>
                    <a:pt x="3433456" y="1987783"/>
                    <a:pt x="3567140" y="2373239"/>
                    <a:pt x="3649579" y="2636151"/>
                  </a:cubicBezTo>
                  <a:cubicBezTo>
                    <a:pt x="3732018" y="2899063"/>
                    <a:pt x="3725334" y="3133011"/>
                    <a:pt x="3743158" y="3277836"/>
                  </a:cubicBezTo>
                  <a:cubicBezTo>
                    <a:pt x="3760983" y="3422661"/>
                    <a:pt x="3756526" y="3505099"/>
                    <a:pt x="3756526" y="3505099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802081" y="909053"/>
            <a:ext cx="366292" cy="3277848"/>
            <a:chOff x="2096177" y="909053"/>
            <a:chExt cx="366292" cy="3277848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2104193" y="32538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109545" y="35532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 rot="5400000">
            <a:off x="3984742" y="2737473"/>
            <a:ext cx="366292" cy="3642344"/>
            <a:chOff x="2096177" y="909053"/>
            <a:chExt cx="366292" cy="3277848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098841" y="90905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104193" y="11951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2104193" y="147586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2096177" y="17886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2104193" y="211752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109545" y="240360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2109545" y="2684333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2101529" y="2997149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2104193" y="3307277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109545" y="3629448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109545" y="3874085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101529" y="4186901"/>
              <a:ext cx="35292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9057" y="4634847"/>
            <a:ext cx="1930457" cy="1620216"/>
            <a:chOff x="453153" y="4634847"/>
            <a:chExt cx="1930457" cy="162021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950345" y="463484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flipV="1">
              <a:off x="1862121" y="4747143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1755177" y="486745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1653585" y="499311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V="1">
              <a:off x="1541289" y="510807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V="1">
              <a:off x="1426329" y="524711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V="1">
              <a:off x="1319385" y="538079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flipV="1">
              <a:off x="1191057" y="5493087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flipV="1">
              <a:off x="1067920" y="5632112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flipV="1">
              <a:off x="875577" y="5819271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V="1">
              <a:off x="693777" y="6011775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V="1">
              <a:off x="453153" y="6252399"/>
              <a:ext cx="433265" cy="266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/>
          <p:cNvSpPr/>
          <p:nvPr/>
        </p:nvSpPr>
        <p:spPr>
          <a:xfrm>
            <a:off x="4763378" y="1121881"/>
            <a:ext cx="4180096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can determine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by using the “volume” (the number of states) of a shell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-space.</a:t>
            </a:r>
            <a:endParaRPr lang="en-GB" sz="20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Volume in </a:t>
            </a:r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-space has units of m</a:t>
            </a:r>
            <a:r>
              <a:rPr lang="en-GB" sz="2000" baseline="30000" dirty="0">
                <a:solidFill>
                  <a:srgbClr val="000000"/>
                </a:solidFill>
                <a:latin typeface="Times New Roman" pitchFamily="18" charset="0"/>
              </a:rPr>
              <a:t>-3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m</a:t>
            </a:r>
            <a:r>
              <a:rPr lang="en-GB" sz="2000" i="1" baseline="-25000" dirty="0">
                <a:solidFill>
                  <a:srgbClr val="000000"/>
                </a:solidFill>
                <a:latin typeface="Times New Roman" pitchFamily="18" charset="0"/>
              </a:rPr>
              <a:t>k</a:t>
            </a:r>
            <a:r>
              <a:rPr lang="en-GB" sz="2000" i="1" baseline="30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978531" y="3553253"/>
            <a:ext cx="715786" cy="9853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/>
          <p:cNvGrpSpPr/>
          <p:nvPr/>
        </p:nvGrpSpPr>
        <p:grpSpPr>
          <a:xfrm>
            <a:off x="2694317" y="3125463"/>
            <a:ext cx="494906" cy="427790"/>
            <a:chOff x="2587625" y="2921000"/>
            <a:chExt cx="4064000" cy="3381374"/>
          </a:xfrm>
        </p:grpSpPr>
        <p:sp>
          <p:nvSpPr>
            <p:cNvPr id="98" name="Cube 97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9" name="Straight Connector 98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2225673" y="2662164"/>
            <a:ext cx="18192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A state in k-space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7507500" y="3409687"/>
            <a:ext cx="10182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m</a:t>
            </a:r>
            <a:r>
              <a:rPr lang="en-GB" baseline="-25000" dirty="0" err="1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baseline="-25000" dirty="0"/>
          </a:p>
        </p:txBody>
      </p:sp>
      <p:sp>
        <p:nvSpPr>
          <p:cNvPr id="104" name="Rectangle 103"/>
          <p:cNvSpPr/>
          <p:nvPr/>
        </p:nvSpPr>
        <p:spPr>
          <a:xfrm>
            <a:off x="5486885" y="4763640"/>
            <a:ext cx="36571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From particle in a box energy formula:</a:t>
            </a:r>
          </a:p>
        </p:txBody>
      </p:sp>
      <p:pic>
        <p:nvPicPr>
          <p:cNvPr id="105" name="Picture 104"/>
          <p:cNvPicPr>
            <a:picLocks noChangeAspect="1"/>
          </p:cNvPicPr>
          <p:nvPr/>
        </p:nvPicPr>
        <p:blipFill rotWithShape="1">
          <a:blip r:embed="rId3"/>
          <a:srcRect l="47009" t="59274" b="20239"/>
          <a:stretch/>
        </p:blipFill>
        <p:spPr>
          <a:xfrm>
            <a:off x="5611292" y="5394159"/>
            <a:ext cx="2531494" cy="1109579"/>
          </a:xfrm>
          <a:prstGeom prst="rect">
            <a:avLst/>
          </a:prstGeom>
        </p:spPr>
      </p:pic>
      <p:pic>
        <p:nvPicPr>
          <p:cNvPr id="106" name="Picture 105"/>
          <p:cNvPicPr>
            <a:picLocks noChangeAspect="1"/>
          </p:cNvPicPr>
          <p:nvPr/>
        </p:nvPicPr>
        <p:blipFill rotWithShape="1">
          <a:blip r:embed="rId4"/>
          <a:srcRect r="60393"/>
          <a:stretch/>
        </p:blipFill>
        <p:spPr>
          <a:xfrm>
            <a:off x="5189249" y="5634776"/>
            <a:ext cx="446892" cy="693296"/>
          </a:xfrm>
          <a:prstGeom prst="rect">
            <a:avLst/>
          </a:prstGeom>
        </p:spPr>
      </p:pic>
      <p:pic>
        <p:nvPicPr>
          <p:cNvPr id="108" name="Picture 107"/>
          <p:cNvPicPr>
            <a:picLocks noChangeAspect="1"/>
          </p:cNvPicPr>
          <p:nvPr/>
        </p:nvPicPr>
        <p:blipFill rotWithShape="1">
          <a:blip r:embed="rId5"/>
          <a:srcRect/>
          <a:stretch/>
        </p:blipFill>
        <p:spPr>
          <a:xfrm>
            <a:off x="5502915" y="5407539"/>
            <a:ext cx="2471008" cy="1045967"/>
          </a:xfrm>
          <a:prstGeom prst="rect">
            <a:avLst/>
          </a:prstGeom>
        </p:spPr>
      </p:pic>
      <p:sp>
        <p:nvSpPr>
          <p:cNvPr id="109" name="Rectangle 108"/>
          <p:cNvSpPr/>
          <p:nvPr/>
        </p:nvSpPr>
        <p:spPr>
          <a:xfrm>
            <a:off x="7974833" y="5692563"/>
            <a:ext cx="8914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Units:</a:t>
            </a:r>
          </a:p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states/</a:t>
            </a:r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J</a:t>
            </a:r>
            <a:endParaRPr lang="en-US" i="1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943658" y="6426939"/>
            <a:ext cx="4069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000000"/>
                </a:solidFill>
                <a:latin typeface="Times New Roman" pitchFamily="18" charset="0"/>
              </a:rPr>
              <a:t>Energy degeneracy in a box of particles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469355" y="5453016"/>
            <a:ext cx="3469622" cy="1000490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1CBF90-047B-4565-1720-0A5C62C126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9299" y="3436888"/>
            <a:ext cx="1333285" cy="56735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0122BE-3DA0-47B1-1743-3E8343E63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7501" y="5715112"/>
            <a:ext cx="852905" cy="59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6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9" grpId="0"/>
      <p:bldP spid="110" grpId="0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0350" y="18325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600" dirty="0">
                <a:solidFill>
                  <a:srgbClr val="000000"/>
                </a:solidFill>
                <a:latin typeface="Times New Roman" pitchFamily="18" charset="0"/>
              </a:rPr>
              <a:t>Another Look at Energy Degeneracy in the Box 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642" y="1043022"/>
            <a:ext cx="4470400" cy="1892300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737729" y="1657695"/>
            <a:ext cx="973221" cy="882316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1" name="Picture 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5978" y="3879877"/>
            <a:ext cx="4724972" cy="2962897"/>
          </a:xfrm>
          <a:prstGeom prst="rect">
            <a:avLst/>
          </a:prstGeom>
        </p:spPr>
      </p:pic>
      <p:pic>
        <p:nvPicPr>
          <p:cNvPr id="93" name="Picture 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1321" y="3457263"/>
            <a:ext cx="3349608" cy="631340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 rot="16200000">
            <a:off x="1015993" y="4932929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10950" y="6319554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90350" y="304555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From the PIAB unit, solving the Diophantine equation:</a:t>
            </a:r>
          </a:p>
        </p:txBody>
      </p:sp>
    </p:spTree>
    <p:extLst>
      <p:ext uri="{BB962C8B-B14F-4D97-AF65-F5344CB8AC3E}">
        <p14:creationId xmlns:p14="http://schemas.microsoft.com/office/powerpoint/2010/main" val="2674012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4" grpId="0"/>
      <p:bldP spid="95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Using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g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 to get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606158"/>
            <a:ext cx="5065826" cy="13215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5342"/>
          <a:stretch/>
        </p:blipFill>
        <p:spPr>
          <a:xfrm>
            <a:off x="5106736" y="1579422"/>
            <a:ext cx="2954421" cy="1321070"/>
          </a:xfrm>
          <a:prstGeom prst="rect">
            <a:avLst/>
          </a:prstGeom>
        </p:spPr>
      </p:pic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28600" y="3254439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Finally substituting in 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):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153" y="3903578"/>
            <a:ext cx="6515100" cy="182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71345" y="5940561"/>
            <a:ext cx="78852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Maxwell-Boltzmann “Distribution” 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for distinguishable particles in a box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5452353" y="1631596"/>
            <a:ext cx="2608804" cy="1268896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161049" y="4181474"/>
            <a:ext cx="6515100" cy="1550904"/>
          </a:xfrm>
          <a:prstGeom prst="rect">
            <a:avLst/>
          </a:prstGeom>
          <a:noFill/>
          <a:ln w="28575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6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7" grpId="0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Maxwell-Boltzmann distribution</a:t>
            </a: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228600" y="1043302"/>
            <a:ext cx="8686800" cy="93551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What does this probability density like like?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377981" y="6381724"/>
            <a:ext cx="27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x = E</a:t>
            </a:r>
            <a:r>
              <a:rPr lang="en-US" dirty="0">
                <a:latin typeface="Times New Roman"/>
                <a:cs typeface="Times New Roman"/>
              </a:rPr>
              <a:t>/(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dirty="0">
                <a:latin typeface="Times New Roman"/>
                <a:cs typeface="Times New Roman"/>
              </a:rPr>
              <a:t>) (scaled energy)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184487" y="2865483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Draw a particle from the box. What energy is it most likely to have?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 rot="16200000">
            <a:off x="-809999" y="4098582"/>
            <a:ext cx="274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/>
                <a:cs typeface="Times New Roman"/>
              </a:rPr>
              <a:t>(</a:t>
            </a:r>
            <a:r>
              <a:rPr lang="en-US" i="1" dirty="0" err="1">
                <a:latin typeface="Times New Roman"/>
                <a:cs typeface="Times New Roman"/>
              </a:rPr>
              <a:t>k</a:t>
            </a:r>
            <a:r>
              <a:rPr lang="en-US" i="1" baseline="-25000" dirty="0" err="1">
                <a:latin typeface="Times New Roman"/>
                <a:cs typeface="Times New Roman"/>
              </a:rPr>
              <a:t>B</a:t>
            </a:r>
            <a:r>
              <a:rPr lang="en-US" i="1" dirty="0" err="1">
                <a:latin typeface="Times New Roman"/>
                <a:cs typeface="Times New Roman"/>
              </a:rPr>
              <a:t>T</a:t>
            </a:r>
            <a:r>
              <a:rPr lang="en-US" i="1" dirty="0">
                <a:latin typeface="Times New Roman"/>
                <a:cs typeface="Times New Roman"/>
              </a:rPr>
              <a:t>)</a:t>
            </a:r>
            <a:r>
              <a:rPr lang="en-US" i="1" baseline="30000" dirty="0">
                <a:latin typeface="Times New Roman"/>
                <a:cs typeface="Times New Roman"/>
              </a:rPr>
              <a:t>3</a:t>
            </a:r>
            <a:r>
              <a:rPr lang="en-US" i="1" dirty="0">
                <a:latin typeface="Times New Roman"/>
                <a:cs typeface="Times New Roman"/>
              </a:rPr>
              <a:t> p</a:t>
            </a:r>
            <a:r>
              <a:rPr lang="en-US" dirty="0">
                <a:latin typeface="Times New Roman"/>
                <a:cs typeface="Times New Roman"/>
              </a:rPr>
              <a:t>(</a:t>
            </a:r>
            <a:r>
              <a:rPr lang="en-US" i="1" dirty="0">
                <a:latin typeface="Times New Roman"/>
                <a:cs typeface="Times New Roman"/>
              </a:rPr>
              <a:t>E</a:t>
            </a:r>
            <a:r>
              <a:rPr lang="en-US" dirty="0">
                <a:latin typeface="Times New Roman"/>
                <a:cs typeface="Times New Roman"/>
              </a:rPr>
              <a:t>) (scaled density)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904" y="2166354"/>
            <a:ext cx="6858000" cy="43307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134" y="2005549"/>
            <a:ext cx="3720748" cy="58489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71053"/>
          <a:stretch/>
        </p:blipFill>
        <p:spPr>
          <a:xfrm>
            <a:off x="6272463" y="2032673"/>
            <a:ext cx="1634575" cy="57718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184487" y="4340330"/>
            <a:ext cx="3730913" cy="1200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Past how much energy do you not expect to find too many particles?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76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15179</TotalTime>
  <Words>1686</Words>
  <Application>Microsoft Macintosh PowerPoint</Application>
  <PresentationFormat>On-screen Show (4:3)</PresentationFormat>
  <Paragraphs>184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Courier</vt:lpstr>
      <vt:lpstr>Symbol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536</cp:revision>
  <dcterms:created xsi:type="dcterms:W3CDTF">2011-09-22T13:36:22Z</dcterms:created>
  <dcterms:modified xsi:type="dcterms:W3CDTF">2024-05-09T15:40:15Z</dcterms:modified>
</cp:coreProperties>
</file>