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8" r:id="rId2"/>
    <p:sldId id="280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2" r:id="rId23"/>
    <p:sldId id="303" r:id="rId24"/>
    <p:sldId id="304" r:id="rId25"/>
    <p:sldId id="306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15" autoAdjust="0"/>
  </p:normalViewPr>
  <p:slideViewPr>
    <p:cSldViewPr snapToGrid="0" snapToObjects="1">
      <p:cViewPr>
        <p:scale>
          <a:sx n="95" d="100"/>
          <a:sy n="95" d="100"/>
        </p:scale>
        <p:origin x="-2032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Quantum Springs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8"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miley Face 5"/>
          <p:cNvSpPr/>
          <p:nvPr/>
        </p:nvSpPr>
        <p:spPr>
          <a:xfrm>
            <a:off x="2006098" y="2379920"/>
            <a:ext cx="2151479" cy="2004922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4939218" y="2379920"/>
            <a:ext cx="2151479" cy="2004922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5.55556E-6 C 0.00625 -5.55556E-6 -0.35833 0.00277 -0.26753 0.00184 C -0.17673 0.00092 0.47778 -0.0051 0.54531 -0.0058 C 0.61285 -0.00649 0.12986 -0.00186 0.1375 -0.00186 C 0.14497 -0.00186 0.66615 -0.00649 0.5908 -0.0058 C 0.51545 -0.0051 -0.22725 0.00092 -0.31423 0.00184 C -0.40121 0.00277 0.06823 -5.55556E-6 0.06875 -5.55556E-6 C 0.06927 -5.55556E-6 -0.35434 0.00207 -0.31128 0.00184 C -0.26823 0.00161 0.29983 -0.00186 0.32761 -0.00186 C 0.35538 -0.00186 -0.18993 0.00207 -0.14462 0.00184 C -0.0993 0.00161 0.52743 -0.00256 0.59948 -0.00394 C 0.67153 -0.00533 0.30486 -0.00556 0.28802 -0.0058 C 0.27118 -0.00603 0.59757 -0.00695 0.49861 -0.0058 C 0.39966 -0.00464 -0.22326 0.00115 -0.30555 0.00184 C -0.38785 0.00254 -0.00625 -5.55556E-6 -3.05556E-6 -5.55556E-6 Z " pathEditMode="relative" ptsTypes="aaaaaaaaaaaaa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2.96296E-6 C 0.03021 -0.0007 -0.44097 0.00579 -0.39045 0.00602 C -0.33958 0.00625 0.32292 0.00208 0.30417 0.00208 C 0.28542 0.00208 -0.42847 0.00579 -0.50295 0.00602 C -0.57708 0.00625 -0.11875 0.0037 -0.14167 0.00393 C -0.16476 0.00417 -0.65 0.00717 -0.64167 0.00787 C -0.63333 0.00856 -0.13507 0.00787 -0.09201 0.00787 C -0.04913 0.00787 -0.45243 0.00926 -0.38455 0.00787 C -0.31632 0.00648 0.34202 -2.96296E-6 0.31597 -2.96296E-6 C 0.28976 -2.96296E-6 -0.52708 0.00694 -0.54219 0.00787 C -0.55729 0.00879 0.23195 0.00579 0.22535 0.00602 C 0.21875 0.00625 -0.59149 0.01065 -0.58177 0.00972 C -0.57239 0.00879 0.27274 0.00069 0.28229 -2.96296E-6 C 0.29184 -0.0007 -0.45295 0.00532 -0.52482 0.00602 C -0.5967 0.00671 -0.14114 0.00324 -0.14896 0.00393 C -0.15677 0.00463 -0.59618 0.00903 -0.5717 0.00972 C -0.54687 0.01042 -0.03003 0.00069 0.00018 -2.96296E-6 Z " pathEditMode="relative" ptsTypes="aaaaaaaaaaaaaaa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782" b="3383"/>
          <a:stretch/>
        </p:blipFill>
        <p:spPr>
          <a:xfrm>
            <a:off x="277508" y="1403958"/>
            <a:ext cx="7862050" cy="528025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811050" y="328086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2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1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0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1130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6026" b="3518"/>
          <a:stretch/>
        </p:blipFill>
        <p:spPr>
          <a:xfrm>
            <a:off x="249317" y="1190070"/>
            <a:ext cx="7918789" cy="550751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11050" y="2692476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3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11050" y="328086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2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1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0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774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823" b="3166"/>
          <a:stretch/>
        </p:blipFill>
        <p:spPr>
          <a:xfrm>
            <a:off x="305468" y="1350485"/>
            <a:ext cx="7809164" cy="532403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162886" y="2117202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4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11050" y="2692476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3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11050" y="328086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2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1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0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7326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8595" b="3681"/>
          <a:stretch/>
        </p:blipFill>
        <p:spPr>
          <a:xfrm>
            <a:off x="265365" y="1417325"/>
            <a:ext cx="7916110" cy="52104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162886" y="1537956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5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23877" y="3721904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37246" y="4322898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07838" y="3183954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75760" y="2587746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69075" y="2018274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8871" y="4328381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ymbol" charset="2"/>
                <a:cs typeface="Symbol" charset="2"/>
              </a:rPr>
              <a:t>D</a:t>
            </a:r>
            <a:r>
              <a:rPr lang="en-US" sz="2000" dirty="0" smtClean="0">
                <a:latin typeface="Times New Roman"/>
                <a:cs typeface="Times New Roman"/>
              </a:rPr>
              <a:t>E = </a:t>
            </a:r>
            <a:r>
              <a:rPr lang="en-US" sz="2000" i="1" dirty="0" err="1" smtClean="0">
                <a:latin typeface="Times New Roman"/>
                <a:cs typeface="Times New Roman"/>
              </a:rPr>
              <a:t>ħ</a:t>
            </a:r>
            <a:r>
              <a:rPr lang="en-US" sz="2000" i="1" dirty="0" err="1" smtClean="0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0855" y="3718805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ymbol" charset="2"/>
                <a:cs typeface="Symbol" charset="2"/>
              </a:rPr>
              <a:t>D</a:t>
            </a:r>
            <a:r>
              <a:rPr lang="en-US" sz="2000" dirty="0" smtClean="0">
                <a:latin typeface="Times New Roman"/>
                <a:cs typeface="Times New Roman"/>
              </a:rPr>
              <a:t>E = </a:t>
            </a:r>
            <a:r>
              <a:rPr lang="en-US" sz="2000" i="1" dirty="0" err="1" smtClean="0">
                <a:latin typeface="Times New Roman"/>
                <a:cs typeface="Times New Roman"/>
              </a:rPr>
              <a:t>ħ</a:t>
            </a:r>
            <a:r>
              <a:rPr lang="en-US" sz="2000" i="1" dirty="0" err="1" smtClean="0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19575" y="3176069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ymbol" charset="2"/>
                <a:cs typeface="Symbol" charset="2"/>
              </a:rPr>
              <a:t>D</a:t>
            </a:r>
            <a:r>
              <a:rPr lang="en-US" sz="2000" dirty="0" smtClean="0">
                <a:latin typeface="Times New Roman"/>
                <a:cs typeface="Times New Roman"/>
              </a:rPr>
              <a:t>E = </a:t>
            </a:r>
            <a:r>
              <a:rPr lang="en-US" sz="2000" i="1" dirty="0" err="1" smtClean="0">
                <a:latin typeface="Times New Roman"/>
                <a:cs typeface="Times New Roman"/>
              </a:rPr>
              <a:t>ħ</a:t>
            </a:r>
            <a:r>
              <a:rPr lang="en-US" sz="2000" i="1" dirty="0" err="1" smtClean="0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4927" y="2593229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ymbol" charset="2"/>
                <a:cs typeface="Symbol" charset="2"/>
              </a:rPr>
              <a:t>D</a:t>
            </a:r>
            <a:r>
              <a:rPr lang="en-US" sz="2000" dirty="0" smtClean="0">
                <a:latin typeface="Times New Roman"/>
                <a:cs typeface="Times New Roman"/>
              </a:rPr>
              <a:t>E = </a:t>
            </a:r>
            <a:r>
              <a:rPr lang="en-US" sz="2000" i="1" dirty="0" err="1" smtClean="0">
                <a:latin typeface="Times New Roman"/>
                <a:cs typeface="Times New Roman"/>
              </a:rPr>
              <a:t>ħ</a:t>
            </a:r>
            <a:r>
              <a:rPr lang="en-US" sz="2000" i="1" dirty="0" err="1" smtClean="0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0279" y="2063861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ymbol" charset="2"/>
                <a:cs typeface="Symbol" charset="2"/>
              </a:rPr>
              <a:t>D</a:t>
            </a:r>
            <a:r>
              <a:rPr lang="en-US" sz="2000" dirty="0" smtClean="0">
                <a:latin typeface="Times New Roman"/>
                <a:cs typeface="Times New Roman"/>
              </a:rPr>
              <a:t>E = </a:t>
            </a:r>
            <a:r>
              <a:rPr lang="en-US" sz="2000" i="1" dirty="0" err="1" smtClean="0">
                <a:latin typeface="Times New Roman"/>
                <a:cs typeface="Times New Roman"/>
              </a:rPr>
              <a:t>ħ</a:t>
            </a:r>
            <a:r>
              <a:rPr lang="en-US" sz="2000" i="1" dirty="0" err="1" smtClean="0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62886" y="2117202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4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11050" y="2692476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3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11050" y="328086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2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1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0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238215" y="5869915"/>
            <a:ext cx="1938689" cy="6891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6531" y="6505612"/>
            <a:ext cx="19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v = {0, 1, 2, 3, …}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558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160"/>
          <a:stretch/>
        </p:blipFill>
        <p:spPr>
          <a:xfrm>
            <a:off x="1562100" y="1457158"/>
            <a:ext cx="6019800" cy="4562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43606" y="6124160"/>
            <a:ext cx="1596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Ground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392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2418"/>
          <a:stretch/>
        </p:blipFill>
        <p:spPr>
          <a:xfrm>
            <a:off x="1562100" y="1470526"/>
            <a:ext cx="6019800" cy="45492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133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First Excited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924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3190"/>
          <a:stretch/>
        </p:blipFill>
        <p:spPr>
          <a:xfrm>
            <a:off x="1562100" y="1510632"/>
            <a:ext cx="6019800" cy="4509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Second Excited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98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2933"/>
          <a:stretch/>
        </p:blipFill>
        <p:spPr>
          <a:xfrm>
            <a:off x="1562100" y="1497262"/>
            <a:ext cx="6019800" cy="45225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Third Excited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98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1904"/>
          <a:stretch/>
        </p:blipFill>
        <p:spPr>
          <a:xfrm>
            <a:off x="1562100" y="1443788"/>
            <a:ext cx="6019800" cy="4576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351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Fourth Excited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985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051"/>
          <a:stretch/>
        </p:blipFill>
        <p:spPr>
          <a:xfrm>
            <a:off x="1562100" y="1711158"/>
            <a:ext cx="6019800" cy="43086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Fifth Excited State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247287" y="1243542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# nodes, harmonic oscillator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= 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395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49"/>
            <a:ext cx="8686800" cy="21479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Our next model is the quantum mechanics version of a spring: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Serves as a good model of a vibrating (diatomic) molecule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3686008"/>
            <a:ext cx="8686800" cy="21479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simplest model is a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harmonic oscillator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195049" y="5178927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4831434" y="4826341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2847478" y="4826341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13" y="5708984"/>
            <a:ext cx="1906372" cy="9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C -0.0257 4.07407E-6 -0.05139 4.07407E-6 -0.04393 4.07407E-6 C -0.03646 4.07407E-6 0.04548 4.07407E-6 0.04531 4.07407E-6 C 0.04514 4.07407E-6 -0.04532 4.07407E-6 -0.04532 4.07407E-6 C -0.04532 4.07407E-6 0.04531 4.07407E-6 0.04531 4.07407E-6 C 0.04531 4.07407E-6 -0.04532 4.07407E-6 -0.04532 4.07407E-6 C -0.04532 4.07407E-6 0.04531 4.07407E-6 0.04531 4.07407E-6 C 0.04531 4.07407E-6 -0.04514 4.07407E-6 -0.04532 4.07407E-6 C -0.04549 4.07407E-6 0.04444 4.07407E-6 0.04392 4.07407E-6 C 0.0434 4.07407E-6 -0.04879 4.07407E-6 -0.04827 4.07407E-6 C -0.04775 4.07407E-6 0.0467 4.07407E-6 0.04687 4.07407E-6 C 0.04705 4.07407E-6 -0.04688 4.07407E-6 -0.0467 4.07407E-6 C -0.04653 4.07407E-6 0.04826 -0.00023 0.04826 4.07407E-6 C 0.04826 0.00023 -0.0467 -0.00185 -0.0467 -0.00185 C -0.0467 -0.00185 0.04757 4.07407E-6 0.04826 4.07407E-6 C 0.04896 4.07407E-6 -0.04184 -0.00162 -0.04236 -0.00185 C -0.04288 -0.00208 0.04548 -0.00185 0.04531 -0.00185 C 0.04514 -0.00185 -0.04393 -0.00162 -0.04393 -0.00185 C -0.04393 -0.00208 0.04531 4.07407E-6 0.04531 4.07407E-6 C 0.04531 4.07407E-6 -0.04375 -0.00185 -0.04393 -0.00185 C -0.0441 -0.00185 0.02934 -0.00023 0.04392 4.07407E-6 " pathEditMode="relative" ptsTypes="aaaaaaaaaaaaaaaaaaaaA">
                                      <p:cBhvr>
                                        <p:cTn id="2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C 0.02552 7.40741E-7 0.05104 7.40741E-7 0.04392 7.40741E-7 C 0.03681 7.40741E-7 -0.04236 -0.00023 -0.04236 7.40741E-7 C -0.04236 0.00023 0.0441 -0.00231 0.04392 -0.00208 C 0.04375 -0.00185 -0.0441 0.00209 -0.04392 0.00186 C -0.04375 0.00162 0.04514 -0.00324 0.04531 -0.00393 C 0.04549 -0.00463 -0.04219 -0.00208 -0.04236 -0.00208 C -0.04254 -0.00208 0.04444 -0.00463 0.04392 -0.00393 C 0.0434 -0.00324 -0.04462 0.00162 -0.04531 0.00186 C -0.04601 0.00209 0.03941 -0.00231 0.03941 -0.00208 C 0.03941 -0.00185 -0.04601 0.00023 -0.04531 7.40741E-7 C -0.04462 -0.00023 0.04392 -0.00393 0.04392 -0.00393 C 0.04392 -0.00393 -0.04479 7.40741E-7 -0.04531 7.40741E-7 C -0.04583 7.40741E-7 0.04115 -0.00393 0.04097 -0.00393 C 0.0408 -0.00393 -0.04688 0.00023 -0.04688 7.40741E-7 C -0.04688 -0.00023 0.04097 -0.00231 0.04097 -0.00208 C 0.04097 -0.00185 -0.04705 -0.00208 -0.04688 -0.00208 C -0.0467 -0.00208 0.04236 -0.00208 0.04236 -0.00208 C 0.04236 -0.00208 -0.04688 -0.00185 -0.04688 -0.00208 C -0.04688 -0.00231 0.04219 -0.00023 0.04236 7.40741E-7 C 0.04253 0.00023 -0.00139 7.40741E-7 -0.04531 7.40741E-7 " pathEditMode="relative" ptsTypes="aaaaaaaaaaaaaaaaaaaaA">
                                      <p:cBhvr>
                                        <p:cTn id="2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3" grpId="1" animBg="1"/>
      <p:bldP spid="14" grpId="0" animBg="1"/>
      <p:bldP spid="1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49"/>
            <a:ext cx="8686800" cy="21479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Real bonds break if they are stretched enough.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Harmonic oscillator does not account for this!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 more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realistic potential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should look like: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047" b="4453"/>
          <a:stretch/>
        </p:blipFill>
        <p:spPr>
          <a:xfrm>
            <a:off x="1189787" y="2927685"/>
            <a:ext cx="6055895" cy="389021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860851" y="4697655"/>
            <a:ext cx="376988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21622" y="3761037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Energetic asymptote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73053" y="4121043"/>
            <a:ext cx="347579" cy="536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2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61497"/>
            <a:ext cx="8686800" cy="33511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Unfortunately the exact equation for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4000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40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) contains an infinite number of terms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We will use a close approximation which has a closed form: the </a:t>
            </a:r>
            <a:r>
              <a:rPr lang="en-GB" sz="3600" b="1" dirty="0" smtClean="0">
                <a:solidFill>
                  <a:srgbClr val="000000"/>
                </a:solidFill>
                <a:latin typeface="Times New Roman" pitchFamily="18" charset="0"/>
              </a:rPr>
              <a:t>Morse potential</a:t>
            </a:r>
          </a:p>
        </p:txBody>
      </p:sp>
    </p:spTree>
    <p:extLst>
      <p:ext uri="{BB962C8B-B14F-4D97-AF65-F5344CB8AC3E}">
        <p14:creationId xmlns:p14="http://schemas.microsoft.com/office/powerpoint/2010/main" val="333228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" y="1564109"/>
            <a:ext cx="4598340" cy="3948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950" y="1564100"/>
            <a:ext cx="4630266" cy="397577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564110" y="4411580"/>
            <a:ext cx="2433052" cy="14170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97162" y="4411580"/>
            <a:ext cx="1657680" cy="14170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045368" y="4411580"/>
            <a:ext cx="1951794" cy="141705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97162" y="4451684"/>
            <a:ext cx="2887575" cy="137694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7014" y="5801896"/>
            <a:ext cx="7075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Wave function dies off quickly when it gets past the potential walls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24150" y="1234872"/>
            <a:ext cx="1817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Ground State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328684" y="6350279"/>
            <a:ext cx="3980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# nodes, </a:t>
            </a:r>
            <a:r>
              <a:rPr lang="en-GB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 oscillator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= 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084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38" y="1818374"/>
            <a:ext cx="4483581" cy="38498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6" y="1805006"/>
            <a:ext cx="4483582" cy="38498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2023" y="1267236"/>
            <a:ext cx="2458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First Excited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State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64421" y="4598737"/>
            <a:ext cx="1283368" cy="1430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51372" y="5962318"/>
            <a:ext cx="4043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Note how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wave functions are asymmetric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328027" y="3013244"/>
            <a:ext cx="1719762" cy="3015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8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023" t="29597" r="7806" b="23525"/>
          <a:stretch/>
        </p:blipFill>
        <p:spPr>
          <a:xfrm>
            <a:off x="103718" y="1243542"/>
            <a:ext cx="5828632" cy="5021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31248" y="1862207"/>
            <a:ext cx="286407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A energy increases toward the asymptote, eigenvalues of the </a:t>
            </a:r>
            <a:r>
              <a:rPr lang="en-US" sz="2800" dirty="0" err="1" smtClean="0">
                <a:latin typeface="Times New Roman"/>
                <a:cs typeface="Times New Roman"/>
              </a:rPr>
              <a:t>anharmonic</a:t>
            </a:r>
            <a:r>
              <a:rPr lang="en-US" sz="2800" dirty="0" smtClean="0">
                <a:latin typeface="Times New Roman"/>
                <a:cs typeface="Times New Roman"/>
              </a:rPr>
              <a:t> oscillator get closer and closer</a:t>
            </a:r>
            <a:endParaRPr lang="en-US" sz="2800" dirty="0">
              <a:latin typeface="Times New Roman"/>
              <a:cs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332477" y="3293970"/>
            <a:ext cx="376988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93248" y="2357352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Energetic asymptote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44679" y="2717358"/>
            <a:ext cx="347579" cy="536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02363" y="3529264"/>
            <a:ext cx="0" cy="223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6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" y="1083125"/>
            <a:ext cx="4701674" cy="5467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661" y="1056389"/>
            <a:ext cx="4576811" cy="5467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29183" y="6324215"/>
            <a:ext cx="2572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Bond almost broken…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305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" y="1163051"/>
            <a:ext cx="4729496" cy="5360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823" y="1243542"/>
            <a:ext cx="4729496" cy="52134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933" y="2958931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Energetic asymptote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711158" y="3359041"/>
            <a:ext cx="922421" cy="410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9698" y="6324215"/>
            <a:ext cx="1610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Bond breaks!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33579" y="3769895"/>
            <a:ext cx="0" cy="1283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50459" y="4260965"/>
            <a:ext cx="1708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600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16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1600" dirty="0" smtClean="0">
                <a:solidFill>
                  <a:srgbClr val="000000"/>
                </a:solidFill>
                <a:latin typeface="Times New Roman" pitchFamily="18" charset="0"/>
              </a:rPr>
              <a:t> = bond energy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546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831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What does this potential mean?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Let’s take a look at a plot: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195049" y="6355311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4831434" y="600272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2847478" y="600272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17" y="3489825"/>
            <a:ext cx="1906372" cy="94849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173611" y="3104148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miley Face 15"/>
          <p:cNvSpPr/>
          <p:nvPr/>
        </p:nvSpPr>
        <p:spPr>
          <a:xfrm>
            <a:off x="8184300" y="27515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5384896" y="27515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53" y="2497569"/>
            <a:ext cx="6858000" cy="346675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82053" y="2566730"/>
            <a:ext cx="0" cy="332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146" y="3104148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miley Face 19"/>
          <p:cNvSpPr/>
          <p:nvPr/>
        </p:nvSpPr>
        <p:spPr>
          <a:xfrm>
            <a:off x="1328859" y="27515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80143" y="27515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2053" y="5922203"/>
            <a:ext cx="7904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95581" y="5884603"/>
            <a:ext cx="26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 = spring stretch distance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51614" y="3927475"/>
            <a:ext cx="522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V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1262" y="4676286"/>
            <a:ext cx="310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= “equilibrium bond length”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 flipH="1">
            <a:off x="4251158" y="5045618"/>
            <a:ext cx="61535" cy="838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 rot="16200000">
            <a:off x="4011995" y="5452847"/>
            <a:ext cx="457024" cy="12085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4" grpId="0"/>
      <p:bldP spid="25" grpId="0"/>
      <p:bldP spid="26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60978"/>
            <a:ext cx="8686800" cy="111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Let’s do the usual set up: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732717"/>
            <a:ext cx="1631950" cy="613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3444"/>
          <a:stretch/>
        </p:blipFill>
        <p:spPr>
          <a:xfrm>
            <a:off x="4347072" y="1850025"/>
            <a:ext cx="2298700" cy="4958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86091"/>
          <a:stretch/>
        </p:blipFill>
        <p:spPr>
          <a:xfrm>
            <a:off x="491787" y="4732420"/>
            <a:ext cx="4495800" cy="6129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89187" y="2656123"/>
            <a:ext cx="2956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Insert the operators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5089187" y="3811154"/>
            <a:ext cx="2656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Rearrange a little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4117807" y="4638844"/>
            <a:ext cx="39278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This is a linear second order homogeneous diff. eq., BUT with non-constant coefficients…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1712735" y="5775158"/>
            <a:ext cx="54259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Too hard to solve by hand, so we’ll do it numerically on the computer!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b="73294"/>
          <a:stretch/>
        </p:blipFill>
        <p:spPr>
          <a:xfrm>
            <a:off x="580687" y="2278318"/>
            <a:ext cx="4406900" cy="12108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t="31780" b="45516"/>
          <a:stretch/>
        </p:blipFill>
        <p:spPr>
          <a:xfrm>
            <a:off x="772849" y="3596105"/>
            <a:ext cx="4406900" cy="10293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t="56185" b="19047"/>
          <a:stretch/>
        </p:blipFill>
        <p:spPr>
          <a:xfrm>
            <a:off x="668919" y="3449054"/>
            <a:ext cx="4406900" cy="11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0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technique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60978"/>
            <a:ext cx="8686800" cy="1586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Just as a matter of note, we have to use 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rescaled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, and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E 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for the numerical solution algorithm we’ll use: the </a:t>
            </a:r>
            <a:r>
              <a:rPr lang="en-GB" sz="3200" b="1" dirty="0" err="1" smtClean="0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 technique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6136" b="42502"/>
          <a:stretch/>
        </p:blipFill>
        <p:spPr>
          <a:xfrm>
            <a:off x="403980" y="4030575"/>
            <a:ext cx="3873500" cy="708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62214" b="24494"/>
          <a:stretch/>
        </p:blipFill>
        <p:spPr>
          <a:xfrm>
            <a:off x="484188" y="2967790"/>
            <a:ext cx="3873500" cy="8288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t="81295" b="3483"/>
          <a:stretch/>
        </p:blipFill>
        <p:spPr>
          <a:xfrm>
            <a:off x="403980" y="4846057"/>
            <a:ext cx="3873500" cy="94915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b="59224"/>
          <a:stretch/>
        </p:blipFill>
        <p:spPr>
          <a:xfrm>
            <a:off x="4799517" y="2914314"/>
            <a:ext cx="3873500" cy="2542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83895" y="4030575"/>
            <a:ext cx="1671052" cy="176464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2098842" y="5795215"/>
            <a:ext cx="220579" cy="434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375526" y="5641474"/>
            <a:ext cx="285704" cy="58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6828" y="6158654"/>
            <a:ext cx="317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Get spit out of the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alg.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27549" y="6186917"/>
            <a:ext cx="200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Scaling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0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technique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60978"/>
            <a:ext cx="8686800" cy="5303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is the “reduced mass”: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92" y="3664789"/>
            <a:ext cx="845820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the “spring constant”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Measures “stiffness” of the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bond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109" b="66643"/>
          <a:stretch/>
        </p:blipFill>
        <p:spPr>
          <a:xfrm>
            <a:off x="988597" y="2085475"/>
            <a:ext cx="30099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1102"/>
          <a:stretch/>
        </p:blipFill>
        <p:spPr>
          <a:xfrm>
            <a:off x="1547013" y="4783044"/>
            <a:ext cx="2114216" cy="192828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735049" y="2531948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miley Face 18"/>
          <p:cNvSpPr/>
          <p:nvPr/>
        </p:nvSpPr>
        <p:spPr>
          <a:xfrm>
            <a:off x="7371434" y="2085786"/>
            <a:ext cx="1130882" cy="89537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5387478" y="21793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54292" y="2920083"/>
            <a:ext cx="60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m</a:t>
            </a:r>
            <a:r>
              <a:rPr lang="en-US" sz="2800" baseline="-25000" dirty="0" smtClean="0">
                <a:latin typeface="Times New Roman"/>
                <a:cs typeface="Times New Roman"/>
              </a:rPr>
              <a:t>1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38690" y="2912067"/>
            <a:ext cx="60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Times New Roman"/>
                <a:cs typeface="Times New Roman"/>
              </a:rPr>
              <a:t>m</a:t>
            </a:r>
            <a:r>
              <a:rPr lang="en-US" sz="2800" baseline="-25000" dirty="0" smtClean="0">
                <a:latin typeface="Times New Roman"/>
                <a:cs typeface="Times New Roman"/>
              </a:rPr>
              <a:t>2</a:t>
            </a:r>
            <a:endParaRPr lang="en-US" sz="2800" baseline="-25000" dirty="0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68316" y="5173579"/>
            <a:ext cx="1163052" cy="280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168316" y="5454316"/>
            <a:ext cx="1163052" cy="286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91264" y="5253787"/>
            <a:ext cx="4093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With the spring constant and reduced mass we can obtain fundamental vibrational frequencies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74738" y="5454316"/>
            <a:ext cx="1256630" cy="1069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0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1" grpId="0" animBg="1"/>
      <p:bldP spid="10" grpId="0"/>
      <p:bldP spid="27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7238" b="3750"/>
          <a:stretch/>
        </p:blipFill>
        <p:spPr>
          <a:xfrm>
            <a:off x="297036" y="1297014"/>
            <a:ext cx="782377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2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595" r="8028" b="2569"/>
          <a:stretch/>
        </p:blipFill>
        <p:spPr>
          <a:xfrm>
            <a:off x="280360" y="1390591"/>
            <a:ext cx="7211304" cy="53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0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619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8871" b="3123"/>
          <a:stretch/>
        </p:blipFill>
        <p:spPr>
          <a:xfrm>
            <a:off x="292100" y="1403958"/>
            <a:ext cx="7824969" cy="526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1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/>
                <a:cs typeface="Times New Roman"/>
              </a:rPr>
              <a:t>E</a:t>
            </a:r>
            <a:r>
              <a:rPr lang="en-US" sz="2000" baseline="-25000" dirty="0" err="1" smtClean="0">
                <a:latin typeface="Times New Roman"/>
                <a:cs typeface="Times New Roman"/>
              </a:rPr>
              <a:t>v</a:t>
            </a:r>
            <a:r>
              <a:rPr lang="en-US" sz="2000" baseline="-25000" dirty="0" smtClean="0">
                <a:latin typeface="Times New Roman"/>
                <a:cs typeface="Times New Roman"/>
              </a:rPr>
              <a:t> = 0</a:t>
            </a:r>
            <a:endParaRPr lang="en-US" sz="20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9732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14611</TotalTime>
  <Words>514</Words>
  <Application>Microsoft Macintosh PowerPoint</Application>
  <PresentationFormat>On-screen Show (4:3)</PresentationFormat>
  <Paragraphs>100</Paragraphs>
  <Slides>26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npetraco</cp:lastModifiedBy>
  <cp:revision>520</cp:revision>
  <dcterms:created xsi:type="dcterms:W3CDTF">2011-09-22T13:36:22Z</dcterms:created>
  <dcterms:modified xsi:type="dcterms:W3CDTF">2014-09-22T12:36:35Z</dcterms:modified>
</cp:coreProperties>
</file>