
<file path=[Content_Types].xml><?xml version="1.0" encoding="utf-8"?>
<Types xmlns="http://schemas.openxmlformats.org/package/2006/content-types">
  <Default Extension="emf" ContentType="image/x-emf"/>
  <Default Extension="gif" ContentType="video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1" r:id="rId4"/>
    <p:sldId id="260" r:id="rId5"/>
    <p:sldId id="262" r:id="rId6"/>
    <p:sldId id="259" r:id="rId7"/>
    <p:sldId id="263" r:id="rId8"/>
    <p:sldId id="272" r:id="rId9"/>
    <p:sldId id="273" r:id="rId10"/>
    <p:sldId id="274" r:id="rId11"/>
    <p:sldId id="265" r:id="rId12"/>
    <p:sldId id="266" r:id="rId13"/>
    <p:sldId id="267" r:id="rId14"/>
    <p:sldId id="268" r:id="rId15"/>
    <p:sldId id="269" r:id="rId16"/>
    <p:sldId id="270" r:id="rId17"/>
    <p:sldId id="26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1"/>
  </p:normalViewPr>
  <p:slideViewPr>
    <p:cSldViewPr snapToGrid="0" snapToObjects="1">
      <p:cViewPr varScale="1">
        <p:scale>
          <a:sx n="114" d="100"/>
          <a:sy n="114" d="100"/>
        </p:scale>
        <p:origin x="188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0EA89-28A1-B243-977E-6A31A2C6F750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03973-D72D-C444-B192-E465228F1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24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03973-D72D-C444-B192-E465228F13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38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03973-D72D-C444-B192-E465228F13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3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8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7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1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4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3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4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3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8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8D364-E2AF-6144-9050-EED35606F0A6}" type="datetimeFigureOut">
              <a:rPr lang="en-US" smtClean="0"/>
              <a:t>11/11/20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5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emf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gif"/><Relationship Id="rId1" Type="http://schemas.microsoft.com/office/2007/relationships/media" Target="../media/media1.gif"/><Relationship Id="rId5" Type="http://schemas.openxmlformats.org/officeDocument/2006/relationships/image" Target="../media/image36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22869" y="24354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The Hydrogen Atom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700" y="1960030"/>
            <a:ext cx="35306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63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Hydrogen Orbitals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57200" y="1316875"/>
            <a:ext cx="8686800" cy="16478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Summary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Wave functions: </a:t>
            </a:r>
            <a:r>
              <a:rPr lang="en-GB" sz="24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n,l,m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GB" sz="24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q,f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=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baseline="-25000" dirty="0" err="1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baseline="-25000" dirty="0" err="1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r>
              <a:rPr lang="en-GB" sz="2400" dirty="0" err="1">
                <a:solidFill>
                  <a:srgbClr val="000000"/>
                </a:solidFill>
                <a:latin typeface="Symbol" charset="2"/>
                <a:cs typeface="Symbol" charset="2"/>
              </a:rPr>
              <a:t>,</a:t>
            </a:r>
            <a:r>
              <a:rPr lang="en-GB" sz="24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f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  are called </a:t>
            </a:r>
            <a:r>
              <a:rPr lang="en-GB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orbitals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28600" y="4167320"/>
            <a:ext cx="8686800" cy="16478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2" idx="0"/>
          </p:cNvCxnSpPr>
          <p:nvPr/>
        </p:nvCxnSpPr>
        <p:spPr>
          <a:xfrm flipV="1">
            <a:off x="2216406" y="2638779"/>
            <a:ext cx="2948261" cy="632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</p:cNvCxnSpPr>
          <p:nvPr/>
        </p:nvCxnSpPr>
        <p:spPr>
          <a:xfrm flipH="1" flipV="1">
            <a:off x="6093184" y="2638779"/>
            <a:ext cx="567260" cy="617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13582" y="3270825"/>
            <a:ext cx="40056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Orthogonalized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modified associated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Laguerre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functions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133317" y="3256714"/>
            <a:ext cx="3054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Spherical harmonic functions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71933" y="4073600"/>
            <a:ext cx="40871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We used a </a:t>
            </a:r>
            <a:r>
              <a:rPr lang="en-GB" sz="2000" dirty="0" err="1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solution to get these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Tells what happens “inside” the orbital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There are 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-1 </a:t>
            </a:r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radial nodes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5056812" y="4059342"/>
            <a:ext cx="40871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We “Monte Carlo sampled” their probability density to look at them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Text book pictures of orbitals (i.e. the outer shells)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There are 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angular nodes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816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866165" y="362247"/>
            <a:ext cx="1582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err="1">
                <a:latin typeface="Times New Roman"/>
                <a:cs typeface="Times New Roman"/>
              </a:rPr>
              <a:t>R</a:t>
            </a:r>
            <a:r>
              <a:rPr lang="en-US" sz="4400" i="1" baseline="-25000" dirty="0" err="1">
                <a:latin typeface="Times New Roman"/>
                <a:cs typeface="Times New Roman"/>
              </a:rPr>
              <a:t>n</a:t>
            </a:r>
            <a:r>
              <a:rPr lang="en-US" sz="4400" baseline="-25000" dirty="0" err="1">
                <a:latin typeface="Times New Roman"/>
                <a:cs typeface="Times New Roman"/>
              </a:rPr>
              <a:t>,</a:t>
            </a:r>
            <a:r>
              <a:rPr lang="en-US" sz="4400" i="1" baseline="-25000" dirty="0" err="1">
                <a:latin typeface="Times New Roman"/>
                <a:cs typeface="Times New Roman"/>
              </a:rPr>
              <a:t>l</a:t>
            </a:r>
            <a:r>
              <a:rPr lang="en-US" sz="4400" dirty="0">
                <a:latin typeface="Times New Roman"/>
                <a:cs typeface="Times New Roman"/>
              </a:rPr>
              <a:t>(</a:t>
            </a:r>
            <a:r>
              <a:rPr lang="en-US" sz="4400" i="1" dirty="0">
                <a:latin typeface="Times New Roman"/>
                <a:cs typeface="Times New Roman"/>
              </a:rPr>
              <a:t>r</a:t>
            </a:r>
            <a:r>
              <a:rPr lang="en-US" sz="44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39908" y="1413910"/>
            <a:ext cx="1171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n</a:t>
            </a:r>
            <a:r>
              <a:rPr lang="en-US" sz="3600" dirty="0">
                <a:latin typeface="Times New Roman"/>
                <a:cs typeface="Times New Roman"/>
              </a:rPr>
              <a:t> = 1</a:t>
            </a:r>
          </a:p>
          <a:p>
            <a:r>
              <a:rPr lang="en-US" sz="3600" i="1" dirty="0">
                <a:latin typeface="Times New Roman"/>
                <a:cs typeface="Times New Roman"/>
              </a:rPr>
              <a:t>l</a:t>
            </a:r>
            <a:r>
              <a:rPr lang="en-US" sz="3600" dirty="0">
                <a:latin typeface="Times New Roman"/>
                <a:cs typeface="Times New Roman"/>
              </a:rPr>
              <a:t> =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12038" y="2460909"/>
            <a:ext cx="13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R</a:t>
            </a:r>
            <a:r>
              <a:rPr lang="en-US" sz="3600" baseline="-25000" dirty="0">
                <a:latin typeface="Times New Roman"/>
                <a:cs typeface="Times New Roman"/>
              </a:rPr>
              <a:t>1,0</a:t>
            </a:r>
            <a:r>
              <a:rPr lang="en-US" sz="3600" dirty="0">
                <a:latin typeface="Times New Roman"/>
                <a:cs typeface="Times New Roman"/>
              </a:rPr>
              <a:t>(</a:t>
            </a:r>
            <a:r>
              <a:rPr lang="en-US" sz="3600" i="1" dirty="0">
                <a:latin typeface="Times New Roman"/>
                <a:cs typeface="Times New Roman"/>
              </a:rPr>
              <a:t>r</a:t>
            </a:r>
            <a:r>
              <a:rPr lang="en-US" sz="36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95327" y="2460909"/>
            <a:ext cx="1614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r</a:t>
            </a:r>
            <a:r>
              <a:rPr lang="en-US" sz="3600" baseline="30000" dirty="0">
                <a:latin typeface="Times New Roman"/>
                <a:cs typeface="Times New Roman"/>
              </a:rPr>
              <a:t>2</a:t>
            </a:r>
            <a:r>
              <a:rPr lang="en-US" sz="3600" i="1" dirty="0">
                <a:latin typeface="Times New Roman"/>
                <a:cs typeface="Times New Roman"/>
              </a:rPr>
              <a:t>|R</a:t>
            </a:r>
            <a:r>
              <a:rPr lang="en-US" sz="3600" baseline="-25000" dirty="0">
                <a:latin typeface="Times New Roman"/>
                <a:cs typeface="Times New Roman"/>
              </a:rPr>
              <a:t>1,0</a:t>
            </a:r>
            <a:r>
              <a:rPr lang="en-US" sz="3600" dirty="0">
                <a:latin typeface="Times New Roman"/>
                <a:cs typeface="Times New Roman"/>
              </a:rPr>
              <a:t>|</a:t>
            </a:r>
            <a:r>
              <a:rPr lang="en-US" sz="3600" baseline="30000" dirty="0">
                <a:latin typeface="Times New Roman"/>
                <a:cs typeface="Times New Roman"/>
              </a:rPr>
              <a:t>2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1078"/>
            <a:ext cx="4572000" cy="2819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61078"/>
            <a:ext cx="4572000" cy="28194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H="1">
            <a:off x="211667" y="3403577"/>
            <a:ext cx="1" cy="24525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802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866165" y="362247"/>
            <a:ext cx="1582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err="1">
                <a:latin typeface="Times New Roman"/>
                <a:cs typeface="Times New Roman"/>
              </a:rPr>
              <a:t>R</a:t>
            </a:r>
            <a:r>
              <a:rPr lang="en-US" sz="4400" i="1" baseline="-25000" dirty="0" err="1">
                <a:latin typeface="Times New Roman"/>
                <a:cs typeface="Times New Roman"/>
              </a:rPr>
              <a:t>n</a:t>
            </a:r>
            <a:r>
              <a:rPr lang="en-US" sz="4400" baseline="-25000" dirty="0" err="1">
                <a:latin typeface="Times New Roman"/>
                <a:cs typeface="Times New Roman"/>
              </a:rPr>
              <a:t>,</a:t>
            </a:r>
            <a:r>
              <a:rPr lang="en-US" sz="4400" i="1" baseline="-25000" dirty="0" err="1">
                <a:latin typeface="Times New Roman"/>
                <a:cs typeface="Times New Roman"/>
              </a:rPr>
              <a:t>l</a:t>
            </a:r>
            <a:r>
              <a:rPr lang="en-US" sz="4400" dirty="0">
                <a:latin typeface="Times New Roman"/>
                <a:cs typeface="Times New Roman"/>
              </a:rPr>
              <a:t>(</a:t>
            </a:r>
            <a:r>
              <a:rPr lang="en-US" sz="4400" i="1" dirty="0">
                <a:latin typeface="Times New Roman"/>
                <a:cs typeface="Times New Roman"/>
              </a:rPr>
              <a:t>r</a:t>
            </a:r>
            <a:r>
              <a:rPr lang="en-US" sz="44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39908" y="1413910"/>
            <a:ext cx="1171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n</a:t>
            </a:r>
            <a:r>
              <a:rPr lang="en-US" sz="3600" dirty="0">
                <a:latin typeface="Times New Roman"/>
                <a:cs typeface="Times New Roman"/>
              </a:rPr>
              <a:t> = 2</a:t>
            </a:r>
          </a:p>
          <a:p>
            <a:r>
              <a:rPr lang="en-US" sz="3600" i="1" dirty="0">
                <a:latin typeface="Times New Roman"/>
                <a:cs typeface="Times New Roman"/>
              </a:rPr>
              <a:t>l</a:t>
            </a:r>
            <a:r>
              <a:rPr lang="en-US" sz="3600" dirty="0">
                <a:latin typeface="Times New Roman"/>
                <a:cs typeface="Times New Roman"/>
              </a:rPr>
              <a:t> =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12038" y="2460909"/>
            <a:ext cx="13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R</a:t>
            </a:r>
            <a:r>
              <a:rPr lang="en-US" sz="3600" baseline="-25000" dirty="0">
                <a:latin typeface="Times New Roman"/>
                <a:cs typeface="Times New Roman"/>
              </a:rPr>
              <a:t>2,0</a:t>
            </a:r>
            <a:r>
              <a:rPr lang="en-US" sz="3600" dirty="0">
                <a:latin typeface="Times New Roman"/>
                <a:cs typeface="Times New Roman"/>
              </a:rPr>
              <a:t>(</a:t>
            </a:r>
            <a:r>
              <a:rPr lang="en-US" sz="3600" i="1" dirty="0">
                <a:latin typeface="Times New Roman"/>
                <a:cs typeface="Times New Roman"/>
              </a:rPr>
              <a:t>r</a:t>
            </a:r>
            <a:r>
              <a:rPr lang="en-US" sz="36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95327" y="2460909"/>
            <a:ext cx="1614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r</a:t>
            </a:r>
            <a:r>
              <a:rPr lang="en-US" sz="3600" baseline="30000" dirty="0">
                <a:latin typeface="Times New Roman"/>
                <a:cs typeface="Times New Roman"/>
              </a:rPr>
              <a:t>2</a:t>
            </a:r>
            <a:r>
              <a:rPr lang="en-US" sz="3600" i="1" dirty="0">
                <a:latin typeface="Times New Roman"/>
                <a:cs typeface="Times New Roman"/>
              </a:rPr>
              <a:t>|R</a:t>
            </a:r>
            <a:r>
              <a:rPr lang="en-US" sz="3600" baseline="-25000" dirty="0">
                <a:latin typeface="Times New Roman"/>
                <a:cs typeface="Times New Roman"/>
              </a:rPr>
              <a:t>2,0</a:t>
            </a:r>
            <a:r>
              <a:rPr lang="en-US" sz="3600" dirty="0">
                <a:latin typeface="Times New Roman"/>
                <a:cs typeface="Times New Roman"/>
              </a:rPr>
              <a:t>|</a:t>
            </a:r>
            <a:r>
              <a:rPr lang="en-US" sz="3600" baseline="30000" dirty="0">
                <a:latin typeface="Times New Roman"/>
                <a:cs typeface="Times New Roman"/>
              </a:rPr>
              <a:t>2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6" y="3286478"/>
            <a:ext cx="4572000" cy="2755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3429000"/>
            <a:ext cx="4572000" cy="28448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H="1">
            <a:off x="254001" y="3347133"/>
            <a:ext cx="1" cy="2283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71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866165" y="362247"/>
            <a:ext cx="1582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err="1">
                <a:latin typeface="Times New Roman"/>
                <a:cs typeface="Times New Roman"/>
              </a:rPr>
              <a:t>R</a:t>
            </a:r>
            <a:r>
              <a:rPr lang="en-US" sz="4400" i="1" baseline="-25000" dirty="0" err="1">
                <a:latin typeface="Times New Roman"/>
                <a:cs typeface="Times New Roman"/>
              </a:rPr>
              <a:t>n</a:t>
            </a:r>
            <a:r>
              <a:rPr lang="en-US" sz="4400" baseline="-25000" dirty="0" err="1">
                <a:latin typeface="Times New Roman"/>
                <a:cs typeface="Times New Roman"/>
              </a:rPr>
              <a:t>,</a:t>
            </a:r>
            <a:r>
              <a:rPr lang="en-US" sz="4400" i="1" baseline="-25000" dirty="0" err="1">
                <a:latin typeface="Times New Roman"/>
                <a:cs typeface="Times New Roman"/>
              </a:rPr>
              <a:t>l</a:t>
            </a:r>
            <a:r>
              <a:rPr lang="en-US" sz="4400" dirty="0">
                <a:latin typeface="Times New Roman"/>
                <a:cs typeface="Times New Roman"/>
              </a:rPr>
              <a:t>(</a:t>
            </a:r>
            <a:r>
              <a:rPr lang="en-US" sz="4400" i="1" dirty="0">
                <a:latin typeface="Times New Roman"/>
                <a:cs typeface="Times New Roman"/>
              </a:rPr>
              <a:t>r</a:t>
            </a:r>
            <a:r>
              <a:rPr lang="en-US" sz="44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39908" y="1413910"/>
            <a:ext cx="1171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n</a:t>
            </a:r>
            <a:r>
              <a:rPr lang="en-US" sz="3600" dirty="0">
                <a:latin typeface="Times New Roman"/>
                <a:cs typeface="Times New Roman"/>
              </a:rPr>
              <a:t> = 2</a:t>
            </a:r>
          </a:p>
          <a:p>
            <a:r>
              <a:rPr lang="en-US" sz="3600" i="1" dirty="0">
                <a:latin typeface="Times New Roman"/>
                <a:cs typeface="Times New Roman"/>
              </a:rPr>
              <a:t>l</a:t>
            </a:r>
            <a:r>
              <a:rPr lang="en-US" sz="3600" dirty="0">
                <a:latin typeface="Times New Roman"/>
                <a:cs typeface="Times New Roman"/>
              </a:rPr>
              <a:t> =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12038" y="2460909"/>
            <a:ext cx="13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R</a:t>
            </a:r>
            <a:r>
              <a:rPr lang="en-US" sz="3600" baseline="-25000" dirty="0">
                <a:latin typeface="Times New Roman"/>
                <a:cs typeface="Times New Roman"/>
              </a:rPr>
              <a:t>2,1</a:t>
            </a:r>
            <a:r>
              <a:rPr lang="en-US" sz="3600" dirty="0">
                <a:latin typeface="Times New Roman"/>
                <a:cs typeface="Times New Roman"/>
              </a:rPr>
              <a:t>(</a:t>
            </a:r>
            <a:r>
              <a:rPr lang="en-US" sz="3600" i="1" dirty="0">
                <a:latin typeface="Times New Roman"/>
                <a:cs typeface="Times New Roman"/>
              </a:rPr>
              <a:t>r</a:t>
            </a:r>
            <a:r>
              <a:rPr lang="en-US" sz="36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95327" y="2460909"/>
            <a:ext cx="1614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r</a:t>
            </a:r>
            <a:r>
              <a:rPr lang="en-US" sz="3600" baseline="30000" dirty="0">
                <a:latin typeface="Times New Roman"/>
                <a:cs typeface="Times New Roman"/>
              </a:rPr>
              <a:t>2</a:t>
            </a:r>
            <a:r>
              <a:rPr lang="en-US" sz="3600" i="1" dirty="0">
                <a:latin typeface="Times New Roman"/>
                <a:cs typeface="Times New Roman"/>
              </a:rPr>
              <a:t>|R</a:t>
            </a:r>
            <a:r>
              <a:rPr lang="en-US" sz="3600" baseline="-25000" dirty="0">
                <a:latin typeface="Times New Roman"/>
                <a:cs typeface="Times New Roman"/>
              </a:rPr>
              <a:t>2,1</a:t>
            </a:r>
            <a:r>
              <a:rPr lang="en-US" sz="3600" dirty="0">
                <a:latin typeface="Times New Roman"/>
                <a:cs typeface="Times New Roman"/>
              </a:rPr>
              <a:t>|</a:t>
            </a:r>
            <a:r>
              <a:rPr lang="en-US" sz="3600" baseline="30000" dirty="0">
                <a:latin typeface="Times New Roman"/>
                <a:cs typeface="Times New Roman"/>
              </a:rPr>
              <a:t>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66" y="3316111"/>
            <a:ext cx="4572000" cy="2781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054" y="3316111"/>
            <a:ext cx="45720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04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866165" y="362247"/>
            <a:ext cx="1582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err="1">
                <a:latin typeface="Times New Roman"/>
                <a:cs typeface="Times New Roman"/>
              </a:rPr>
              <a:t>R</a:t>
            </a:r>
            <a:r>
              <a:rPr lang="en-US" sz="4400" i="1" baseline="-25000" dirty="0" err="1">
                <a:latin typeface="Times New Roman"/>
                <a:cs typeface="Times New Roman"/>
              </a:rPr>
              <a:t>n</a:t>
            </a:r>
            <a:r>
              <a:rPr lang="en-US" sz="4400" baseline="-25000" dirty="0" err="1">
                <a:latin typeface="Times New Roman"/>
                <a:cs typeface="Times New Roman"/>
              </a:rPr>
              <a:t>,</a:t>
            </a:r>
            <a:r>
              <a:rPr lang="en-US" sz="4400" i="1" baseline="-25000" dirty="0" err="1">
                <a:latin typeface="Times New Roman"/>
                <a:cs typeface="Times New Roman"/>
              </a:rPr>
              <a:t>l</a:t>
            </a:r>
            <a:r>
              <a:rPr lang="en-US" sz="4400" dirty="0">
                <a:latin typeface="Times New Roman"/>
                <a:cs typeface="Times New Roman"/>
              </a:rPr>
              <a:t>(</a:t>
            </a:r>
            <a:r>
              <a:rPr lang="en-US" sz="4400" i="1" dirty="0">
                <a:latin typeface="Times New Roman"/>
                <a:cs typeface="Times New Roman"/>
              </a:rPr>
              <a:t>r</a:t>
            </a:r>
            <a:r>
              <a:rPr lang="en-US" sz="44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39908" y="1413910"/>
            <a:ext cx="1171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n</a:t>
            </a:r>
            <a:r>
              <a:rPr lang="en-US" sz="3600" dirty="0">
                <a:latin typeface="Times New Roman"/>
                <a:cs typeface="Times New Roman"/>
              </a:rPr>
              <a:t> = 3</a:t>
            </a:r>
          </a:p>
          <a:p>
            <a:r>
              <a:rPr lang="en-US" sz="3600" i="1" dirty="0">
                <a:latin typeface="Times New Roman"/>
                <a:cs typeface="Times New Roman"/>
              </a:rPr>
              <a:t>l</a:t>
            </a:r>
            <a:r>
              <a:rPr lang="en-US" sz="3600" dirty="0">
                <a:latin typeface="Times New Roman"/>
                <a:cs typeface="Times New Roman"/>
              </a:rPr>
              <a:t> =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12038" y="2460909"/>
            <a:ext cx="13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R</a:t>
            </a:r>
            <a:r>
              <a:rPr lang="en-US" sz="3600" baseline="-25000" dirty="0">
                <a:latin typeface="Times New Roman"/>
                <a:cs typeface="Times New Roman"/>
              </a:rPr>
              <a:t>3,0</a:t>
            </a:r>
            <a:r>
              <a:rPr lang="en-US" sz="3600" dirty="0">
                <a:latin typeface="Times New Roman"/>
                <a:cs typeface="Times New Roman"/>
              </a:rPr>
              <a:t>(</a:t>
            </a:r>
            <a:r>
              <a:rPr lang="en-US" sz="3600" i="1" dirty="0">
                <a:latin typeface="Times New Roman"/>
                <a:cs typeface="Times New Roman"/>
              </a:rPr>
              <a:t>r</a:t>
            </a:r>
            <a:r>
              <a:rPr lang="en-US" sz="36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95327" y="2460909"/>
            <a:ext cx="1614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r</a:t>
            </a:r>
            <a:r>
              <a:rPr lang="en-US" sz="3600" baseline="30000" dirty="0">
                <a:latin typeface="Times New Roman"/>
                <a:cs typeface="Times New Roman"/>
              </a:rPr>
              <a:t>2</a:t>
            </a:r>
            <a:r>
              <a:rPr lang="en-US" sz="3600" i="1" dirty="0">
                <a:latin typeface="Times New Roman"/>
                <a:cs typeface="Times New Roman"/>
              </a:rPr>
              <a:t>|R</a:t>
            </a:r>
            <a:r>
              <a:rPr lang="en-US" sz="3600" baseline="-25000" dirty="0">
                <a:latin typeface="Times New Roman"/>
                <a:cs typeface="Times New Roman"/>
              </a:rPr>
              <a:t>3,0</a:t>
            </a:r>
            <a:r>
              <a:rPr lang="en-US" sz="3600" dirty="0">
                <a:latin typeface="Times New Roman"/>
                <a:cs typeface="Times New Roman"/>
              </a:rPr>
              <a:t>|</a:t>
            </a:r>
            <a:r>
              <a:rPr lang="en-US" sz="3600" baseline="30000" dirty="0">
                <a:latin typeface="Times New Roman"/>
                <a:cs typeface="Times New Roman"/>
              </a:rPr>
              <a:t>2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2" y="3225096"/>
            <a:ext cx="4572000" cy="2781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2" y="3225096"/>
            <a:ext cx="4572000" cy="27813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H="1">
            <a:off x="225779" y="3333022"/>
            <a:ext cx="1" cy="2240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605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866165" y="362247"/>
            <a:ext cx="1582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err="1">
                <a:latin typeface="Times New Roman"/>
                <a:cs typeface="Times New Roman"/>
              </a:rPr>
              <a:t>R</a:t>
            </a:r>
            <a:r>
              <a:rPr lang="en-US" sz="4400" i="1" baseline="-25000" dirty="0" err="1">
                <a:latin typeface="Times New Roman"/>
                <a:cs typeface="Times New Roman"/>
              </a:rPr>
              <a:t>n</a:t>
            </a:r>
            <a:r>
              <a:rPr lang="en-US" sz="4400" baseline="-25000" dirty="0" err="1">
                <a:latin typeface="Times New Roman"/>
                <a:cs typeface="Times New Roman"/>
              </a:rPr>
              <a:t>,</a:t>
            </a:r>
            <a:r>
              <a:rPr lang="en-US" sz="4400" i="1" baseline="-25000" dirty="0" err="1">
                <a:latin typeface="Times New Roman"/>
                <a:cs typeface="Times New Roman"/>
              </a:rPr>
              <a:t>l</a:t>
            </a:r>
            <a:r>
              <a:rPr lang="en-US" sz="4400" dirty="0">
                <a:latin typeface="Times New Roman"/>
                <a:cs typeface="Times New Roman"/>
              </a:rPr>
              <a:t>(</a:t>
            </a:r>
            <a:r>
              <a:rPr lang="en-US" sz="4400" i="1" dirty="0">
                <a:latin typeface="Times New Roman"/>
                <a:cs typeface="Times New Roman"/>
              </a:rPr>
              <a:t>r</a:t>
            </a:r>
            <a:r>
              <a:rPr lang="en-US" sz="44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39908" y="1413910"/>
            <a:ext cx="1171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n</a:t>
            </a:r>
            <a:r>
              <a:rPr lang="en-US" sz="3600" dirty="0">
                <a:latin typeface="Times New Roman"/>
                <a:cs typeface="Times New Roman"/>
              </a:rPr>
              <a:t> = 3</a:t>
            </a:r>
          </a:p>
          <a:p>
            <a:r>
              <a:rPr lang="en-US" sz="3600" i="1" dirty="0">
                <a:latin typeface="Times New Roman"/>
                <a:cs typeface="Times New Roman"/>
              </a:rPr>
              <a:t>l</a:t>
            </a:r>
            <a:r>
              <a:rPr lang="en-US" sz="3600" dirty="0">
                <a:latin typeface="Times New Roman"/>
                <a:cs typeface="Times New Roman"/>
              </a:rPr>
              <a:t> =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12038" y="2460909"/>
            <a:ext cx="13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R</a:t>
            </a:r>
            <a:r>
              <a:rPr lang="en-US" sz="3600" baseline="-25000" dirty="0">
                <a:latin typeface="Times New Roman"/>
                <a:cs typeface="Times New Roman"/>
              </a:rPr>
              <a:t>3,1</a:t>
            </a:r>
            <a:r>
              <a:rPr lang="en-US" sz="3600" dirty="0">
                <a:latin typeface="Times New Roman"/>
                <a:cs typeface="Times New Roman"/>
              </a:rPr>
              <a:t>(</a:t>
            </a:r>
            <a:r>
              <a:rPr lang="en-US" sz="3600" i="1" dirty="0">
                <a:latin typeface="Times New Roman"/>
                <a:cs typeface="Times New Roman"/>
              </a:rPr>
              <a:t>r</a:t>
            </a:r>
            <a:r>
              <a:rPr lang="en-US" sz="36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95327" y="2460909"/>
            <a:ext cx="1614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r</a:t>
            </a:r>
            <a:r>
              <a:rPr lang="en-US" sz="3600" baseline="30000" dirty="0">
                <a:latin typeface="Times New Roman"/>
                <a:cs typeface="Times New Roman"/>
              </a:rPr>
              <a:t>2</a:t>
            </a:r>
            <a:r>
              <a:rPr lang="en-US" sz="3600" i="1" dirty="0">
                <a:latin typeface="Times New Roman"/>
                <a:cs typeface="Times New Roman"/>
              </a:rPr>
              <a:t>|R</a:t>
            </a:r>
            <a:r>
              <a:rPr lang="en-US" sz="3600" baseline="-25000" dirty="0">
                <a:latin typeface="Times New Roman"/>
                <a:cs typeface="Times New Roman"/>
              </a:rPr>
              <a:t>3,1</a:t>
            </a:r>
            <a:r>
              <a:rPr lang="en-US" sz="3600" dirty="0">
                <a:latin typeface="Times New Roman"/>
                <a:cs typeface="Times New Roman"/>
              </a:rPr>
              <a:t>|</a:t>
            </a:r>
            <a:r>
              <a:rPr lang="en-US" sz="3600" baseline="30000" dirty="0">
                <a:latin typeface="Times New Roman"/>
                <a:cs typeface="Times New Roman"/>
              </a:rPr>
              <a:t>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53316"/>
            <a:ext cx="4572000" cy="267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222" y="3253316"/>
            <a:ext cx="45720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85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866165" y="362247"/>
            <a:ext cx="1582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err="1">
                <a:latin typeface="Times New Roman"/>
                <a:cs typeface="Times New Roman"/>
              </a:rPr>
              <a:t>R</a:t>
            </a:r>
            <a:r>
              <a:rPr lang="en-US" sz="4400" i="1" baseline="-25000" dirty="0" err="1">
                <a:latin typeface="Times New Roman"/>
                <a:cs typeface="Times New Roman"/>
              </a:rPr>
              <a:t>n</a:t>
            </a:r>
            <a:r>
              <a:rPr lang="en-US" sz="4400" baseline="-25000" dirty="0" err="1">
                <a:latin typeface="Times New Roman"/>
                <a:cs typeface="Times New Roman"/>
              </a:rPr>
              <a:t>,</a:t>
            </a:r>
            <a:r>
              <a:rPr lang="en-US" sz="4400" i="1" baseline="-25000" dirty="0" err="1">
                <a:latin typeface="Times New Roman"/>
                <a:cs typeface="Times New Roman"/>
              </a:rPr>
              <a:t>l</a:t>
            </a:r>
            <a:r>
              <a:rPr lang="en-US" sz="4400" dirty="0">
                <a:latin typeface="Times New Roman"/>
                <a:cs typeface="Times New Roman"/>
              </a:rPr>
              <a:t>(</a:t>
            </a:r>
            <a:r>
              <a:rPr lang="en-US" sz="4400" i="1" dirty="0">
                <a:latin typeface="Times New Roman"/>
                <a:cs typeface="Times New Roman"/>
              </a:rPr>
              <a:t>r</a:t>
            </a:r>
            <a:r>
              <a:rPr lang="en-US" sz="44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39908" y="1413910"/>
            <a:ext cx="1171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n</a:t>
            </a:r>
            <a:r>
              <a:rPr lang="en-US" sz="3600" dirty="0">
                <a:latin typeface="Times New Roman"/>
                <a:cs typeface="Times New Roman"/>
              </a:rPr>
              <a:t> = 3</a:t>
            </a:r>
          </a:p>
          <a:p>
            <a:r>
              <a:rPr lang="en-US" sz="3600" i="1" dirty="0">
                <a:latin typeface="Times New Roman"/>
                <a:cs typeface="Times New Roman"/>
              </a:rPr>
              <a:t>l</a:t>
            </a:r>
            <a:r>
              <a:rPr lang="en-US" sz="3600" dirty="0">
                <a:latin typeface="Times New Roman"/>
                <a:cs typeface="Times New Roman"/>
              </a:rPr>
              <a:t> =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12038" y="2460909"/>
            <a:ext cx="13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R</a:t>
            </a:r>
            <a:r>
              <a:rPr lang="en-US" sz="3600" baseline="-25000" dirty="0">
                <a:latin typeface="Times New Roman"/>
                <a:cs typeface="Times New Roman"/>
              </a:rPr>
              <a:t>3,2</a:t>
            </a:r>
            <a:r>
              <a:rPr lang="en-US" sz="3600" dirty="0">
                <a:latin typeface="Times New Roman"/>
                <a:cs typeface="Times New Roman"/>
              </a:rPr>
              <a:t>(</a:t>
            </a:r>
            <a:r>
              <a:rPr lang="en-US" sz="3600" i="1" dirty="0">
                <a:latin typeface="Times New Roman"/>
                <a:cs typeface="Times New Roman"/>
              </a:rPr>
              <a:t>r</a:t>
            </a:r>
            <a:r>
              <a:rPr lang="en-US" sz="360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95327" y="2460909"/>
            <a:ext cx="1614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r</a:t>
            </a:r>
            <a:r>
              <a:rPr lang="en-US" sz="3600" baseline="30000" dirty="0">
                <a:latin typeface="Times New Roman"/>
                <a:cs typeface="Times New Roman"/>
              </a:rPr>
              <a:t>2</a:t>
            </a:r>
            <a:r>
              <a:rPr lang="en-US" sz="3600" i="1" dirty="0">
                <a:latin typeface="Times New Roman"/>
                <a:cs typeface="Times New Roman"/>
              </a:rPr>
              <a:t>|R</a:t>
            </a:r>
            <a:r>
              <a:rPr lang="en-US" sz="3600" baseline="-25000" dirty="0">
                <a:latin typeface="Times New Roman"/>
                <a:cs typeface="Times New Roman"/>
              </a:rPr>
              <a:t>3,2</a:t>
            </a:r>
            <a:r>
              <a:rPr lang="en-US" sz="3600" dirty="0">
                <a:latin typeface="Times New Roman"/>
                <a:cs typeface="Times New Roman"/>
              </a:rPr>
              <a:t>|</a:t>
            </a:r>
            <a:r>
              <a:rPr lang="en-US" sz="3600" baseline="30000" dirty="0">
                <a:latin typeface="Times New Roman"/>
                <a:cs typeface="Times New Roman"/>
              </a:rPr>
              <a:t>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9" y="3287890"/>
            <a:ext cx="4572000" cy="278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575" y="3287890"/>
            <a:ext cx="45720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32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Sampled Orbital Probability Densities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88" y="1074578"/>
            <a:ext cx="5238044" cy="54207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59876"/>
          <a:stretch/>
        </p:blipFill>
        <p:spPr>
          <a:xfrm>
            <a:off x="6406444" y="2555522"/>
            <a:ext cx="183444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06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Sampled Orbital Probability Densities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11" y="1030160"/>
            <a:ext cx="5367867" cy="5618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18519"/>
          <a:stretch/>
        </p:blipFill>
        <p:spPr>
          <a:xfrm>
            <a:off x="6218946" y="3160889"/>
            <a:ext cx="2304166" cy="221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14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Sampled Orbital Probability Densities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66" y="1065389"/>
            <a:ext cx="2637323" cy="3055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777" y="4056632"/>
            <a:ext cx="2477911" cy="28013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9070" y="1016000"/>
            <a:ext cx="2597715" cy="31044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r="23760"/>
          <a:stretch/>
        </p:blipFill>
        <p:spPr>
          <a:xfrm>
            <a:off x="3527499" y="1679222"/>
            <a:ext cx="2475908" cy="19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0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Model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2086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“orbitals” we know from general chemistry are wave functions of “hydrogen-like” atoms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Hydrogen-like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 any atom, but it has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only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one electron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Atomic charge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can be anything  in other words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28600" y="3397956"/>
            <a:ext cx="8686800" cy="264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If we can understand atomic orbitals, we can use them to: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Build up molecules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Understand electronic spectroscopy</a:t>
            </a:r>
          </a:p>
        </p:txBody>
      </p:sp>
    </p:spTree>
    <p:extLst>
      <p:ext uri="{BB962C8B-B14F-4D97-AF65-F5344CB8AC3E}">
        <p14:creationId xmlns:p14="http://schemas.microsoft.com/office/powerpoint/2010/main" val="178233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Sampled Orbital Probability Densities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5509" t="18573" r="7744" b="22990"/>
          <a:stretch/>
        </p:blipFill>
        <p:spPr>
          <a:xfrm>
            <a:off x="737520" y="4332111"/>
            <a:ext cx="2554111" cy="22197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22" y="1121833"/>
            <a:ext cx="2628409" cy="30268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15968" t="18848" r="7514" b="22990"/>
          <a:stretch/>
        </p:blipFill>
        <p:spPr>
          <a:xfrm>
            <a:off x="6224352" y="4487332"/>
            <a:ext cx="2462448" cy="2008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2656" y="1121834"/>
            <a:ext cx="2651452" cy="32102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9565" y="2963334"/>
            <a:ext cx="1837214" cy="190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38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Sampled Orbital Probability Densities</a:t>
            </a:r>
          </a:p>
        </p:txBody>
      </p:sp>
      <p:pic>
        <p:nvPicPr>
          <p:cNvPr id="2" name="movie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031998" y="1243541"/>
            <a:ext cx="4967111" cy="510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8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Hydrogen-Like Atom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607260" y="1178868"/>
            <a:ext cx="3880318" cy="3877536"/>
            <a:chOff x="859463" y="2250472"/>
            <a:chExt cx="3880318" cy="3877536"/>
          </a:xfrm>
        </p:grpSpPr>
        <p:grpSp>
          <p:nvGrpSpPr>
            <p:cNvPr id="12" name="Group 11"/>
            <p:cNvGrpSpPr/>
            <p:nvPr/>
          </p:nvGrpSpPr>
          <p:grpSpPr>
            <a:xfrm>
              <a:off x="859463" y="2250472"/>
              <a:ext cx="3880318" cy="3877536"/>
              <a:chOff x="3203131" y="2252174"/>
              <a:chExt cx="3880318" cy="387753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207847" y="2252174"/>
                <a:ext cx="3875602" cy="3875834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203131" y="3771080"/>
                <a:ext cx="3875602" cy="982053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 rot="5400000">
                <a:off x="3185322" y="3700882"/>
                <a:ext cx="3875602" cy="982053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 flipV="1">
              <a:off x="2288428" y="4307937"/>
              <a:ext cx="487366" cy="41730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775794" y="4307937"/>
              <a:ext cx="1959271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775794" y="2252405"/>
              <a:ext cx="0" cy="205553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6188227" y="1354666"/>
            <a:ext cx="160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an electron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4188" y="4016020"/>
            <a:ext cx="2014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the nucleus is at the origin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115" y="5425687"/>
            <a:ext cx="1231900" cy="78884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873404" y="5343057"/>
            <a:ext cx="4289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electron is “confined” to the atom by a “spherically symmetric” potential </a:t>
            </a:r>
          </a:p>
        </p:txBody>
      </p:sp>
      <p:sp>
        <p:nvSpPr>
          <p:cNvPr id="29" name="Right Brace 28"/>
          <p:cNvSpPr/>
          <p:nvPr/>
        </p:nvSpPr>
        <p:spPr>
          <a:xfrm rot="13936464">
            <a:off x="4506354" y="1977177"/>
            <a:ext cx="628476" cy="117931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94456" y="1814872"/>
            <a:ext cx="44874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endParaRPr lang="en-US" sz="3200" i="1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4523591" y="2371275"/>
            <a:ext cx="1161129" cy="86505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Smiley Face 31"/>
          <p:cNvSpPr/>
          <p:nvPr/>
        </p:nvSpPr>
        <p:spPr>
          <a:xfrm>
            <a:off x="5387745" y="2082575"/>
            <a:ext cx="536823" cy="497573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2" idx="2"/>
          </p:cNvCxnSpPr>
          <p:nvPr/>
        </p:nvCxnSpPr>
        <p:spPr>
          <a:xfrm flipH="1">
            <a:off x="6053667" y="1816331"/>
            <a:ext cx="936973" cy="399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229556" y="3236333"/>
            <a:ext cx="2264900" cy="1011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50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  <p:bldP spid="28" grpId="0"/>
      <p:bldP spid="29" grpId="0" animBg="1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Spherical Polar Coordinates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2682" y="1134464"/>
            <a:ext cx="8686800" cy="9963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It’s easier to study this “planetary like” model in terms of spherically polar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coords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. (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, 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f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 than Cartesian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coords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. (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808112" y="2751664"/>
            <a:ext cx="2483555" cy="2315883"/>
            <a:chOff x="6209321" y="1560642"/>
            <a:chExt cx="1885271" cy="2065462"/>
          </a:xfrm>
        </p:grpSpPr>
        <p:cxnSp>
          <p:nvCxnSpPr>
            <p:cNvPr id="20" name="Straight Connector 19"/>
            <p:cNvCxnSpPr/>
            <p:nvPr/>
          </p:nvCxnSpPr>
          <p:spPr>
            <a:xfrm flipV="1">
              <a:off x="6209321" y="3277545"/>
              <a:ext cx="375543" cy="34855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84864" y="3277545"/>
              <a:ext cx="150972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584864" y="1560642"/>
              <a:ext cx="0" cy="171690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2554111" y="4882881"/>
            <a:ext cx="305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291667" y="4463840"/>
            <a:ext cx="312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164032" y="2439997"/>
            <a:ext cx="293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302832" y="3231441"/>
            <a:ext cx="1297392" cy="144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3302002" y="3781727"/>
            <a:ext cx="606777" cy="183491"/>
          </a:xfrm>
          <a:custGeom>
            <a:avLst/>
            <a:gdLst>
              <a:gd name="connsiteX0" fmla="*/ 0 w 606777"/>
              <a:gd name="connsiteY0" fmla="*/ 169380 h 183491"/>
              <a:gd name="connsiteX1" fmla="*/ 310444 w 606777"/>
              <a:gd name="connsiteY1" fmla="*/ 47 h 183491"/>
              <a:gd name="connsiteX2" fmla="*/ 606777 w 606777"/>
              <a:gd name="connsiteY2" fmla="*/ 183491 h 183491"/>
              <a:gd name="connsiteX3" fmla="*/ 606777 w 606777"/>
              <a:gd name="connsiteY3" fmla="*/ 183491 h 183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6777" h="183491">
                <a:moveTo>
                  <a:pt x="0" y="169380"/>
                </a:moveTo>
                <a:cubicBezTo>
                  <a:pt x="104657" y="83537"/>
                  <a:pt x="209315" y="-2305"/>
                  <a:pt x="310444" y="47"/>
                </a:cubicBezTo>
                <a:cubicBezTo>
                  <a:pt x="411573" y="2399"/>
                  <a:pt x="606777" y="183491"/>
                  <a:pt x="606777" y="183491"/>
                </a:cubicBezTo>
                <a:lnTo>
                  <a:pt x="606777" y="183491"/>
                </a:lnTo>
              </a:path>
            </a:pathLst>
          </a:cu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600224" y="3231441"/>
            <a:ext cx="0" cy="1836106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600224" y="4676728"/>
            <a:ext cx="465666" cy="390819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3" idx="3"/>
          </p:cNvCxnSpPr>
          <p:nvPr/>
        </p:nvCxnSpPr>
        <p:spPr>
          <a:xfrm flipH="1" flipV="1">
            <a:off x="2859933" y="5067547"/>
            <a:ext cx="1740291" cy="15773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02832" y="4676729"/>
            <a:ext cx="1297392" cy="390818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3033890" y="4769552"/>
            <a:ext cx="564445" cy="186613"/>
          </a:xfrm>
          <a:custGeom>
            <a:avLst/>
            <a:gdLst>
              <a:gd name="connsiteX0" fmla="*/ 0 w 564445"/>
              <a:gd name="connsiteY0" fmla="*/ 98778 h 186613"/>
              <a:gd name="connsiteX1" fmla="*/ 296334 w 564445"/>
              <a:gd name="connsiteY1" fmla="*/ 183444 h 186613"/>
              <a:gd name="connsiteX2" fmla="*/ 564445 w 564445"/>
              <a:gd name="connsiteY2" fmla="*/ 0 h 18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445" h="186613">
                <a:moveTo>
                  <a:pt x="0" y="98778"/>
                </a:moveTo>
                <a:cubicBezTo>
                  <a:pt x="101130" y="149342"/>
                  <a:pt x="202260" y="199907"/>
                  <a:pt x="296334" y="183444"/>
                </a:cubicBezTo>
                <a:cubicBezTo>
                  <a:pt x="390408" y="166981"/>
                  <a:pt x="564445" y="0"/>
                  <a:pt x="564445" y="0"/>
                </a:cubicBezTo>
              </a:path>
            </a:pathLst>
          </a:cu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447668" y="3470110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444847" y="4737279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Symbol" charset="2"/>
                <a:cs typeface="Symbol" charset="2"/>
              </a:rPr>
              <a:t>f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174373" y="3582998"/>
            <a:ext cx="334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endParaRPr lang="en-US" i="1" dirty="0"/>
          </a:p>
        </p:txBody>
      </p:sp>
      <p:sp>
        <p:nvSpPr>
          <p:cNvPr id="28" name="Rectangle 27"/>
          <p:cNvSpPr/>
          <p:nvPr/>
        </p:nvSpPr>
        <p:spPr>
          <a:xfrm>
            <a:off x="5647670" y="2634940"/>
            <a:ext cx="3039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363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can vary form 0 to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 p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33559" y="3096605"/>
            <a:ext cx="31983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6363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f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can vary form 0 to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 2 p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33559" y="3570613"/>
            <a:ext cx="2973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6363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 can vary from 0 to ∞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" name="Smiley Face 33"/>
          <p:cNvSpPr/>
          <p:nvPr/>
        </p:nvSpPr>
        <p:spPr>
          <a:xfrm>
            <a:off x="4572002" y="3011939"/>
            <a:ext cx="259925" cy="231647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76238" y="5228567"/>
            <a:ext cx="3039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363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 = </a:t>
            </a:r>
            <a:r>
              <a:rPr lang="en-GB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 sin(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imes New Roman"/>
                <a:cs typeface="Times New Roman"/>
              </a:rPr>
              <a:t>cos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f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  <a:endParaRPr lang="en-GB" sz="2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3417" y="5606743"/>
            <a:ext cx="3039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363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 = </a:t>
            </a:r>
            <a:r>
              <a:rPr lang="en-GB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 sin(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 sin(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f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  <a:endParaRPr lang="en-GB" sz="2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98818" y="5956697"/>
            <a:ext cx="3039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363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z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 = </a:t>
            </a:r>
            <a:r>
              <a:rPr lang="en-GB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imes New Roman"/>
                <a:cs typeface="Times New Roman"/>
              </a:rPr>
              <a:t>cos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  <a:endParaRPr lang="en-GB" sz="2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523" y="4796166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Cartesians to polar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4313" b="70193"/>
          <a:stretch/>
        </p:blipFill>
        <p:spPr>
          <a:xfrm>
            <a:off x="6311512" y="5037672"/>
            <a:ext cx="2024251" cy="58565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4"/>
          <a:srcRect t="35772" r="33826" b="41861"/>
          <a:stretch/>
        </p:blipFill>
        <p:spPr>
          <a:xfrm>
            <a:off x="6323365" y="5540521"/>
            <a:ext cx="1339533" cy="51383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4"/>
          <a:srcRect t="68185" r="35653" b="4034"/>
          <a:stretch/>
        </p:blipFill>
        <p:spPr>
          <a:xfrm>
            <a:off x="6311512" y="6153033"/>
            <a:ext cx="1302532" cy="638165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6323365" y="4729006"/>
            <a:ext cx="1915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polar to Cartesians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4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6" grpId="0"/>
      <p:bldP spid="27" grpId="0"/>
      <p:bldP spid="8" grpId="0" animBg="1"/>
      <p:bldP spid="39" grpId="0" animBg="1"/>
      <p:bldP spid="40" grpId="0"/>
      <p:bldP spid="41" grpId="0"/>
      <p:bldP spid="42" grpId="0"/>
      <p:bldP spid="28" grpId="0"/>
      <p:bldP spid="31" grpId="0"/>
      <p:bldP spid="32" grpId="0"/>
      <p:bldP spid="35" grpId="0"/>
      <p:bldP spid="37" grpId="0"/>
      <p:bldP spid="38" grpId="0"/>
      <p:bldP spid="6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8600" y="1074563"/>
            <a:ext cx="8686800" cy="11116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Schrodinger equation for the Hydrogen atom: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Hydrogen Atom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997" y="1794586"/>
            <a:ext cx="1478712" cy="5555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4721" y="2484011"/>
            <a:ext cx="2082967" cy="6031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3347" t="5923" r="62703" b="55548"/>
          <a:stretch/>
        </p:blipFill>
        <p:spPr>
          <a:xfrm>
            <a:off x="103718" y="3087187"/>
            <a:ext cx="3104445" cy="9454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t="57678"/>
          <a:stretch/>
        </p:blipFill>
        <p:spPr>
          <a:xfrm>
            <a:off x="-6348" y="5644444"/>
            <a:ext cx="9144000" cy="10385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9245" y="4046742"/>
            <a:ext cx="4711700" cy="1130300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3653996" y="3087187"/>
            <a:ext cx="1478712" cy="945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30778" y="4032631"/>
            <a:ext cx="2652889" cy="5393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638778" y="4699000"/>
            <a:ext cx="2144889" cy="1100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45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074563"/>
            <a:ext cx="8686800" cy="4917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Schrodinger equation for the Hydrogen atom: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Hydrogen Atom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48" y="1669348"/>
            <a:ext cx="9144000" cy="8270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7807" r="81353" b="22873"/>
          <a:stretch/>
        </p:blipFill>
        <p:spPr>
          <a:xfrm>
            <a:off x="2391834" y="2790093"/>
            <a:ext cx="381000" cy="7850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33985" r="55577" b="22873"/>
          <a:stretch/>
        </p:blipFill>
        <p:spPr>
          <a:xfrm>
            <a:off x="7591779" y="2792680"/>
            <a:ext cx="366888" cy="785043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2582334" y="2496349"/>
            <a:ext cx="0" cy="416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758290" y="2496349"/>
            <a:ext cx="0" cy="416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9607" y="1669348"/>
            <a:ext cx="6980060" cy="82700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069667" y="1669348"/>
            <a:ext cx="1126066" cy="82700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222" y="3575136"/>
            <a:ext cx="8686800" cy="4917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Luckily this splits up by separation of variables: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12043" y="4576547"/>
            <a:ext cx="8686800" cy="872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For the Radial part of the Schrodinger equation: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0" y="5266092"/>
            <a:ext cx="8877300" cy="1016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188" y="4008278"/>
            <a:ext cx="7835900" cy="5969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69017" y="6365537"/>
            <a:ext cx="1703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Gives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n,l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649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3" grpId="0"/>
      <p:bldP spid="1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Hydrogen Atom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57200" y="1316877"/>
            <a:ext cx="8686800" cy="872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For the Angular parts of the Schrodinger equation: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352" y="1976962"/>
            <a:ext cx="7493000" cy="30734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0" y="2583757"/>
            <a:ext cx="1897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Gives </a:t>
            </a:r>
            <a:r>
              <a:rPr lang="en-GB" sz="2400" dirty="0" err="1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l,m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0" y="4203711"/>
            <a:ext cx="1785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Gives </a:t>
            </a:r>
            <a:r>
              <a:rPr lang="en-GB" sz="2400" dirty="0" err="1">
                <a:solidFill>
                  <a:srgbClr val="000000"/>
                </a:solidFill>
                <a:latin typeface="Symbol" charset="2"/>
                <a:cs typeface="Symbol" charset="2"/>
              </a:rPr>
              <a:t>F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f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sz="2400" dirty="0"/>
          </a:p>
        </p:txBody>
      </p:sp>
      <p:sp>
        <p:nvSpPr>
          <p:cNvPr id="9" name="Right Brace 8"/>
          <p:cNvSpPr/>
          <p:nvPr/>
        </p:nvSpPr>
        <p:spPr>
          <a:xfrm rot="10800000">
            <a:off x="1692763" y="2328329"/>
            <a:ext cx="409222" cy="136877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 rot="10800000">
            <a:off x="1678651" y="4047078"/>
            <a:ext cx="409222" cy="92004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08519" y="4771281"/>
            <a:ext cx="8686800" cy="2016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u="sng" dirty="0">
                <a:solidFill>
                  <a:srgbClr val="000000"/>
                </a:solidFill>
                <a:latin typeface="Times New Roman" pitchFamily="18" charset="0"/>
              </a:rPr>
              <a:t>Quantum number rules for hydrogen atom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1, 2, 3, 4, …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0, 1, 2, 3, …,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-1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-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…, 0, …,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65811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9" grpId="0" animBg="1"/>
      <p:bldP spid="23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Hydrogen Energies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44312" y="780657"/>
            <a:ext cx="8686800" cy="16478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Summary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Energies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99155" y="2954071"/>
            <a:ext cx="7349067" cy="78537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Energies only depend on principle quantum number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4740" y="2374525"/>
            <a:ext cx="261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Rydberg constant </a:t>
            </a:r>
            <a:r>
              <a:rPr lang="en-US" i="1" dirty="0">
                <a:latin typeface="Times New Roman"/>
                <a:cs typeface="Times New Roman"/>
              </a:rPr>
              <a:t>R</a:t>
            </a:r>
            <a:r>
              <a:rPr lang="en-US" i="1" baseline="-25000" dirty="0">
                <a:latin typeface="Times New Roman"/>
                <a:cs typeface="Times New Roman"/>
              </a:rPr>
              <a:t>H</a:t>
            </a:r>
            <a:r>
              <a:rPr lang="en-US" i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 </a:t>
            </a:r>
            <a:r>
              <a:rPr lang="en-US" i="1" dirty="0">
                <a:latin typeface="Times New Roman"/>
                <a:cs typeface="Times New Roman"/>
              </a:rPr>
              <a:t>J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84188" y="4202292"/>
            <a:ext cx="7349067" cy="15409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Orbital energy degeneracies: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For every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there are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-1 values of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For every value of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the are 2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+1 values of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060" r="55248"/>
          <a:stretch/>
        </p:blipFill>
        <p:spPr>
          <a:xfrm>
            <a:off x="2469445" y="1324659"/>
            <a:ext cx="2864556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44752" r="1"/>
          <a:stretch/>
        </p:blipFill>
        <p:spPr>
          <a:xfrm>
            <a:off x="5334001" y="1324659"/>
            <a:ext cx="3795888" cy="965200"/>
          </a:xfrm>
          <a:prstGeom prst="rect">
            <a:avLst/>
          </a:prstGeom>
        </p:spPr>
      </p:pic>
      <p:sp>
        <p:nvSpPr>
          <p:cNvPr id="12" name="Right Brace 11"/>
          <p:cNvSpPr/>
          <p:nvPr/>
        </p:nvSpPr>
        <p:spPr>
          <a:xfrm rot="5400000">
            <a:off x="7064327" y="870968"/>
            <a:ext cx="377564" cy="27093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8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11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079"/>
          <a:stretch/>
        </p:blipFill>
        <p:spPr>
          <a:xfrm>
            <a:off x="1679223" y="990598"/>
            <a:ext cx="6081889" cy="5641623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Orbital Energies</a:t>
            </a:r>
          </a:p>
        </p:txBody>
      </p:sp>
      <p:sp>
        <p:nvSpPr>
          <p:cNvPr id="7" name="Rectangle 6"/>
          <p:cNvSpPr/>
          <p:nvPr/>
        </p:nvSpPr>
        <p:spPr>
          <a:xfrm rot="16200000">
            <a:off x="-953003" y="3644500"/>
            <a:ext cx="4230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Orbital Energy in units of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sz="2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1989667" y="6220556"/>
            <a:ext cx="606778" cy="648731"/>
            <a:chOff x="1989667" y="6093557"/>
            <a:chExt cx="606778" cy="64873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989667" y="6434667"/>
              <a:ext cx="606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074333" y="6093557"/>
              <a:ext cx="430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  <a:endParaRPr lang="en-US" i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56178" y="6372956"/>
              <a:ext cx="341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i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967090" y="2104674"/>
            <a:ext cx="2607719" cy="651552"/>
            <a:chOff x="1967090" y="1977675"/>
            <a:chExt cx="2607719" cy="651552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967090" y="2321606"/>
              <a:ext cx="606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051756" y="1980496"/>
              <a:ext cx="430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  <a:endParaRPr lang="en-US" i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33601" y="2259895"/>
              <a:ext cx="341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i="1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700862" y="2321606"/>
              <a:ext cx="606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867373" y="2259895"/>
              <a:ext cx="4180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-1</a:t>
              </a:r>
              <a:endParaRPr lang="en-US" i="1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333036" y="2318785"/>
              <a:ext cx="606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3417702" y="1977675"/>
              <a:ext cx="4565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endParaRPr lang="en-US" i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499547" y="2257074"/>
              <a:ext cx="341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i="1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68031" y="2318785"/>
              <a:ext cx="606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4134542" y="2257074"/>
              <a:ext cx="341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i="1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928282" y="1342319"/>
            <a:ext cx="5883972" cy="653150"/>
            <a:chOff x="1928282" y="1215320"/>
            <a:chExt cx="5883972" cy="65315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8282" y="1560849"/>
              <a:ext cx="606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012948" y="1219739"/>
              <a:ext cx="430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  <a:endParaRPr lang="en-US" i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94793" y="1499138"/>
              <a:ext cx="341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i="1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2662054" y="1560849"/>
              <a:ext cx="606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2828565" y="1499138"/>
              <a:ext cx="4180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-1</a:t>
              </a:r>
              <a:endParaRPr lang="en-US" i="1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3294228" y="1558028"/>
              <a:ext cx="606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3378894" y="1216918"/>
              <a:ext cx="4565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endParaRPr lang="en-US" i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460739" y="1496317"/>
              <a:ext cx="341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i="1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929223" y="1558028"/>
              <a:ext cx="606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4095734" y="1496317"/>
              <a:ext cx="341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i="1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671138" y="1559251"/>
              <a:ext cx="606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657027" y="1218141"/>
              <a:ext cx="1846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i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837649" y="1497540"/>
              <a:ext cx="4180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-2</a:t>
              </a:r>
              <a:endParaRPr lang="en-US" i="1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5306133" y="1559251"/>
              <a:ext cx="606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5472644" y="1497540"/>
              <a:ext cx="4180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-1</a:t>
              </a:r>
              <a:endParaRPr lang="en-US" i="1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5938307" y="1556430"/>
              <a:ext cx="606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6022973" y="1215320"/>
              <a:ext cx="4565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lang="en-US" i="1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104818" y="1494719"/>
              <a:ext cx="341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i="1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6573302" y="1556430"/>
              <a:ext cx="606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6739813" y="1494719"/>
              <a:ext cx="341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i="1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7205476" y="1553609"/>
              <a:ext cx="606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7371987" y="1491898"/>
              <a:ext cx="341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i="1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006449" y="3970682"/>
            <a:ext cx="1863716" cy="1047045"/>
            <a:chOff x="7371657" y="3632015"/>
            <a:chExt cx="1863716" cy="1047045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4"/>
            <a:srcRect l="3060" r="82754"/>
            <a:stretch/>
          </p:blipFill>
          <p:spPr>
            <a:xfrm>
              <a:off x="7371657" y="3632015"/>
              <a:ext cx="974704" cy="965200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 rotWithShape="1">
            <a:blip r:embed="rId4"/>
            <a:srcRect l="38243" r="55732"/>
            <a:stretch/>
          </p:blipFill>
          <p:spPr>
            <a:xfrm>
              <a:off x="8821389" y="3713860"/>
              <a:ext cx="413984" cy="965200"/>
            </a:xfrm>
            <a:prstGeom prst="rect">
              <a:avLst/>
            </a:prstGeom>
          </p:spPr>
        </p:pic>
        <p:sp>
          <p:nvSpPr>
            <p:cNvPr id="55" name="Rectangle 54"/>
            <p:cNvSpPr/>
            <p:nvPr/>
          </p:nvSpPr>
          <p:spPr>
            <a:xfrm>
              <a:off x="8314474" y="3839638"/>
              <a:ext cx="63991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i="1" dirty="0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lang="en-GB" sz="2800" i="1" baseline="-25000" dirty="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endParaRPr lang="en-US" sz="2800" dirty="0"/>
            </a:p>
          </p:txBody>
        </p:sp>
      </p:grpSp>
      <p:sp>
        <p:nvSpPr>
          <p:cNvPr id="57" name="Rectangle 56"/>
          <p:cNvSpPr/>
          <p:nvPr/>
        </p:nvSpPr>
        <p:spPr>
          <a:xfrm rot="16200000">
            <a:off x="4110659" y="972351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9090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2911</TotalTime>
  <Words>610</Words>
  <Application>Microsoft Macintosh PowerPoint</Application>
  <PresentationFormat>On-screen Show (4:3)</PresentationFormat>
  <Paragraphs>129</Paragraphs>
  <Slides>21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119</cp:revision>
  <dcterms:created xsi:type="dcterms:W3CDTF">2014-09-25T22:54:57Z</dcterms:created>
  <dcterms:modified xsi:type="dcterms:W3CDTF">2020-11-11T15:41:22Z</dcterms:modified>
</cp:coreProperties>
</file>