
<file path=[Content_Types].xml><?xml version="1.0" encoding="utf-8"?>
<Types xmlns="http://schemas.openxmlformats.org/package/2006/content-types">
  <Default Extension="emf" ContentType="image/x-emf"/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  <p:sldId id="272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6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1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03973-D72D-C444-B192-E465228F1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03973-D72D-C444-B192-E465228F1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The Hydrogen Atom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960030"/>
            <a:ext cx="3530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Orbitals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1316875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Summary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functions: 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n,l,m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q,f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 are called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orbitals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4167320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216406" y="2638779"/>
            <a:ext cx="2948261" cy="632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093184" y="2638779"/>
            <a:ext cx="567260" cy="617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3582" y="3270825"/>
            <a:ext cx="4005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Orthogonalized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modified associated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Laguerre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functions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33317" y="3256714"/>
            <a:ext cx="3054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Spherical harmonic functions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933" y="4073600"/>
            <a:ext cx="4087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We used a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solution to get these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Tells what happens “inside” the orbital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-1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radial nodes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5056812" y="4059342"/>
            <a:ext cx="4087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We “Monte Carlo sampled” their probability density to look at them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Text book pictures of orbitals (i.e. the outer shells)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angular nodes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16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1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1,0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1,0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078"/>
            <a:ext cx="4572000" cy="281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1078"/>
            <a:ext cx="4572000" cy="28194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211667" y="3403577"/>
            <a:ext cx="1" cy="245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0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2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2,0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2,0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" y="3286478"/>
            <a:ext cx="4572000" cy="275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429000"/>
            <a:ext cx="4572000" cy="28448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54001" y="3347133"/>
            <a:ext cx="1" cy="228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2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2,1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2,1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6" y="3316111"/>
            <a:ext cx="45720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54" y="3316111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3,0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3,0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" y="3225096"/>
            <a:ext cx="4572000" cy="2781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225096"/>
            <a:ext cx="4572000" cy="2781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25779" y="3333022"/>
            <a:ext cx="1" cy="2240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0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3,1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3,1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3316"/>
            <a:ext cx="4572000" cy="267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2" y="3253316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3,2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3,2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" y="3287890"/>
            <a:ext cx="45720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75" y="3287890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8" y="1074578"/>
            <a:ext cx="5238044" cy="5420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9876"/>
          <a:stretch/>
        </p:blipFill>
        <p:spPr>
          <a:xfrm>
            <a:off x="6406444" y="2555522"/>
            <a:ext cx="183444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1" y="1030160"/>
            <a:ext cx="5367867" cy="5618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519"/>
          <a:stretch/>
        </p:blipFill>
        <p:spPr>
          <a:xfrm>
            <a:off x="6218946" y="3160889"/>
            <a:ext cx="2304166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6" y="1065389"/>
            <a:ext cx="2637323" cy="305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77" y="4056632"/>
            <a:ext cx="2477911" cy="2801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070" y="1016000"/>
            <a:ext cx="2597715" cy="3104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23760"/>
          <a:stretch/>
        </p:blipFill>
        <p:spPr>
          <a:xfrm>
            <a:off x="3527499" y="1679222"/>
            <a:ext cx="2475908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0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086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“orbitals” we know from general chemistry are wave functions of “hydrogen-like” atoms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Hydrogen-like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any atom, but it has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only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one electron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Atomic charge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can be anything  in other words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3397956"/>
            <a:ext cx="8686800" cy="264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If we can understand atomic orbitals, we can use them to: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Build up molecules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Understand electronic spectroscopy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509" t="18573" r="7744" b="22990"/>
          <a:stretch/>
        </p:blipFill>
        <p:spPr>
          <a:xfrm>
            <a:off x="737520" y="4332111"/>
            <a:ext cx="2554111" cy="2219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1121833"/>
            <a:ext cx="2628409" cy="3026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5968" t="18848" r="7514" b="22990"/>
          <a:stretch/>
        </p:blipFill>
        <p:spPr>
          <a:xfrm>
            <a:off x="6224352" y="4487332"/>
            <a:ext cx="2462448" cy="2008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656" y="1121834"/>
            <a:ext cx="2651452" cy="321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565" y="2963334"/>
            <a:ext cx="1837214" cy="19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3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2" name="movie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31998" y="1243541"/>
            <a:ext cx="4967111" cy="51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Hydrogen-Like Atom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07260" y="1178868"/>
            <a:ext cx="3880318" cy="3877536"/>
            <a:chOff x="859463" y="2250472"/>
            <a:chExt cx="3880318" cy="3877536"/>
          </a:xfrm>
        </p:grpSpPr>
        <p:grpSp>
          <p:nvGrpSpPr>
            <p:cNvPr id="12" name="Group 11"/>
            <p:cNvGrpSpPr/>
            <p:nvPr/>
          </p:nvGrpSpPr>
          <p:grpSpPr>
            <a:xfrm>
              <a:off x="859463" y="2250472"/>
              <a:ext cx="3880318" cy="3877536"/>
              <a:chOff x="3203131" y="2252174"/>
              <a:chExt cx="3880318" cy="387753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07847" y="2252174"/>
                <a:ext cx="3875602" cy="3875834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203131" y="3771080"/>
                <a:ext cx="3875602" cy="982053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3185322" y="3700882"/>
                <a:ext cx="3875602" cy="982053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2288428" y="4307937"/>
              <a:ext cx="487366" cy="4173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75794" y="4307937"/>
              <a:ext cx="195927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75794" y="2252405"/>
              <a:ext cx="0" cy="2055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188227" y="1354666"/>
            <a:ext cx="16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 electron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4188" y="4016020"/>
            <a:ext cx="201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nucleus is at the origin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15" y="5425687"/>
            <a:ext cx="1231900" cy="7888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73404" y="5343057"/>
            <a:ext cx="4289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electron is “confined” to the atom by a “spherically symmetric” potential </a:t>
            </a:r>
          </a:p>
        </p:txBody>
      </p:sp>
      <p:sp>
        <p:nvSpPr>
          <p:cNvPr id="29" name="Right Brace 28"/>
          <p:cNvSpPr/>
          <p:nvPr/>
        </p:nvSpPr>
        <p:spPr>
          <a:xfrm rot="13936464">
            <a:off x="4506354" y="1977177"/>
            <a:ext cx="628476" cy="11793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4456" y="1814872"/>
            <a:ext cx="4487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sz="3200" i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523591" y="2371275"/>
            <a:ext cx="1161129" cy="8650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5387745" y="2082575"/>
            <a:ext cx="536823" cy="49757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>
            <a:off x="6053667" y="1816331"/>
            <a:ext cx="936973" cy="39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29556" y="3236333"/>
            <a:ext cx="2264900" cy="101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8" grpId="0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Spherical Polar Coordinates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2682" y="1134464"/>
            <a:ext cx="8686800" cy="99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It’s easier to study this “planetary like” model in terms of spherically polar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coords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than Cartesian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coords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08112" y="2751664"/>
            <a:ext cx="2483555" cy="2315883"/>
            <a:chOff x="6209321" y="1560642"/>
            <a:chExt cx="1885271" cy="2065462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6209321" y="3277545"/>
              <a:ext cx="375543" cy="34855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4864" y="3277545"/>
              <a:ext cx="150972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84864" y="1560642"/>
              <a:ext cx="0" cy="17169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554111" y="4882881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91667" y="4463840"/>
            <a:ext cx="3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64032" y="2439997"/>
            <a:ext cx="2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2832" y="3231441"/>
            <a:ext cx="1297392" cy="144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302002" y="3781727"/>
            <a:ext cx="606777" cy="183491"/>
          </a:xfrm>
          <a:custGeom>
            <a:avLst/>
            <a:gdLst>
              <a:gd name="connsiteX0" fmla="*/ 0 w 606777"/>
              <a:gd name="connsiteY0" fmla="*/ 169380 h 183491"/>
              <a:gd name="connsiteX1" fmla="*/ 310444 w 606777"/>
              <a:gd name="connsiteY1" fmla="*/ 47 h 183491"/>
              <a:gd name="connsiteX2" fmla="*/ 606777 w 606777"/>
              <a:gd name="connsiteY2" fmla="*/ 183491 h 183491"/>
              <a:gd name="connsiteX3" fmla="*/ 606777 w 606777"/>
              <a:gd name="connsiteY3" fmla="*/ 183491 h 1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77" h="183491">
                <a:moveTo>
                  <a:pt x="0" y="169380"/>
                </a:moveTo>
                <a:cubicBezTo>
                  <a:pt x="104657" y="83537"/>
                  <a:pt x="209315" y="-2305"/>
                  <a:pt x="310444" y="47"/>
                </a:cubicBezTo>
                <a:cubicBezTo>
                  <a:pt x="411573" y="2399"/>
                  <a:pt x="606777" y="183491"/>
                  <a:pt x="606777" y="183491"/>
                </a:cubicBezTo>
                <a:lnTo>
                  <a:pt x="606777" y="183491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00224" y="3231441"/>
            <a:ext cx="0" cy="1836106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00224" y="4676728"/>
            <a:ext cx="465666" cy="390819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" idx="3"/>
          </p:cNvCxnSpPr>
          <p:nvPr/>
        </p:nvCxnSpPr>
        <p:spPr>
          <a:xfrm flipH="1" flipV="1">
            <a:off x="2859933" y="5067547"/>
            <a:ext cx="1740291" cy="15773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02832" y="4676729"/>
            <a:ext cx="1297392" cy="39081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033890" y="4769552"/>
            <a:ext cx="564445" cy="186613"/>
          </a:xfrm>
          <a:custGeom>
            <a:avLst/>
            <a:gdLst>
              <a:gd name="connsiteX0" fmla="*/ 0 w 564445"/>
              <a:gd name="connsiteY0" fmla="*/ 98778 h 186613"/>
              <a:gd name="connsiteX1" fmla="*/ 296334 w 564445"/>
              <a:gd name="connsiteY1" fmla="*/ 183444 h 186613"/>
              <a:gd name="connsiteX2" fmla="*/ 564445 w 564445"/>
              <a:gd name="connsiteY2" fmla="*/ 0 h 18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445" h="186613">
                <a:moveTo>
                  <a:pt x="0" y="98778"/>
                </a:moveTo>
                <a:cubicBezTo>
                  <a:pt x="101130" y="149342"/>
                  <a:pt x="202260" y="199907"/>
                  <a:pt x="296334" y="183444"/>
                </a:cubicBezTo>
                <a:cubicBezTo>
                  <a:pt x="390408" y="166981"/>
                  <a:pt x="564445" y="0"/>
                  <a:pt x="564445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7668" y="347011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44847" y="473727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74373" y="3582998"/>
            <a:ext cx="3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5647670" y="2634940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can vary form 0 to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3559" y="3096605"/>
            <a:ext cx="3198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can vary form 0 to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2 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3559" y="3570613"/>
            <a:ext cx="297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can vary from 0 to ∞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Smiley Face 33"/>
          <p:cNvSpPr/>
          <p:nvPr/>
        </p:nvSpPr>
        <p:spPr>
          <a:xfrm>
            <a:off x="4572002" y="3011939"/>
            <a:ext cx="259925" cy="2316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6238" y="5228567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cos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3417" y="5606743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818" y="5956697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cos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523" y="479616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Cartesians to polar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313" b="70193"/>
          <a:stretch/>
        </p:blipFill>
        <p:spPr>
          <a:xfrm>
            <a:off x="6311512" y="5037672"/>
            <a:ext cx="2024251" cy="58565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t="35772" r="33826" b="41861"/>
          <a:stretch/>
        </p:blipFill>
        <p:spPr>
          <a:xfrm>
            <a:off x="6323365" y="5540521"/>
            <a:ext cx="1339533" cy="51383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t="68185" r="35653" b="4034"/>
          <a:stretch/>
        </p:blipFill>
        <p:spPr>
          <a:xfrm>
            <a:off x="6311512" y="6153033"/>
            <a:ext cx="1302532" cy="63816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3365" y="4729006"/>
            <a:ext cx="191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polar to Cartesians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6" grpId="0"/>
      <p:bldP spid="27" grpId="0"/>
      <p:bldP spid="8" grpId="0" animBg="1"/>
      <p:bldP spid="39" grpId="0" animBg="1"/>
      <p:bldP spid="40" grpId="0"/>
      <p:bldP spid="41" grpId="0"/>
      <p:bldP spid="42" grpId="0"/>
      <p:bldP spid="28" grpId="0"/>
      <p:bldP spid="31" grpId="0"/>
      <p:bldP spid="32" grpId="0"/>
      <p:bldP spid="35" grpId="0"/>
      <p:bldP spid="37" grpId="0"/>
      <p:bldP spid="38" grpId="0"/>
      <p:bldP spid="6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Schrodinger equation for the Hydrogen atom: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97" y="1794586"/>
            <a:ext cx="1478712" cy="555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21" y="2484011"/>
            <a:ext cx="2082967" cy="603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3347" t="5923" r="62703" b="55548"/>
          <a:stretch/>
        </p:blipFill>
        <p:spPr>
          <a:xfrm>
            <a:off x="103718" y="3087187"/>
            <a:ext cx="3104445" cy="9454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57678"/>
          <a:stretch/>
        </p:blipFill>
        <p:spPr>
          <a:xfrm>
            <a:off x="-6348" y="5644444"/>
            <a:ext cx="9144000" cy="1038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245" y="4046742"/>
            <a:ext cx="4711700" cy="11303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3653996" y="3087187"/>
            <a:ext cx="1478712" cy="94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0778" y="4032631"/>
            <a:ext cx="2652889" cy="539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38778" y="4699000"/>
            <a:ext cx="2144889" cy="110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4917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Schrodinger equation for the Hydrogen atom: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8" y="1669348"/>
            <a:ext cx="9144000" cy="827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807" r="81353" b="22873"/>
          <a:stretch/>
        </p:blipFill>
        <p:spPr>
          <a:xfrm>
            <a:off x="2391834" y="2790093"/>
            <a:ext cx="381000" cy="785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3985" r="55577" b="22873"/>
          <a:stretch/>
        </p:blipFill>
        <p:spPr>
          <a:xfrm>
            <a:off x="7591779" y="2792680"/>
            <a:ext cx="366888" cy="78504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582334" y="2496349"/>
            <a:ext cx="0" cy="41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758290" y="2496349"/>
            <a:ext cx="0" cy="41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607" y="1669348"/>
            <a:ext cx="6980060" cy="8270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69667" y="1669348"/>
            <a:ext cx="1126066" cy="8270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222" y="3575136"/>
            <a:ext cx="8686800" cy="4917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Luckily this splits up by separation of variables: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12043" y="4576547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Radial part of the Schrodinger equation: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5266092"/>
            <a:ext cx="8877300" cy="101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88" y="4008278"/>
            <a:ext cx="78359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9017" y="6365537"/>
            <a:ext cx="170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n,l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4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3" grpId="0"/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1316877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Angular parts of the Schrodinger equation: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52" y="1976962"/>
            <a:ext cx="7493000" cy="3073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2583757"/>
            <a:ext cx="1897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l,m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0" y="4203711"/>
            <a:ext cx="1785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10800000">
            <a:off x="1692763" y="2328329"/>
            <a:ext cx="409222" cy="13687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0800000">
            <a:off x="1678651" y="4047078"/>
            <a:ext cx="409222" cy="9200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8519" y="4771281"/>
            <a:ext cx="8686800" cy="2016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Quantum number rules for hydrogen atom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1, 2, 3, 4, …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0, 1, 2, 3, …,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0, …,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581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 animBg="1"/>
      <p:bldP spid="23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Energies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44312" y="780657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Summary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Energies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99155" y="2954071"/>
            <a:ext cx="7349067" cy="785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Energies only depend on principle quantum number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740" y="2374525"/>
            <a:ext cx="261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Rydberg constant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i="1" baseline="-25000" dirty="0">
                <a:latin typeface="Times New Roman"/>
                <a:cs typeface="Times New Roman"/>
              </a:rPr>
              <a:t>H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84188" y="4202292"/>
            <a:ext cx="7349067" cy="1540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Orbital energy degeneracies: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every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there are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-1 values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every value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the are 2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+1 values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60" r="55248"/>
          <a:stretch/>
        </p:blipFill>
        <p:spPr>
          <a:xfrm>
            <a:off x="2469445" y="1324659"/>
            <a:ext cx="2864556" cy="965200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 rot="5400000">
            <a:off x="6982266" y="870968"/>
            <a:ext cx="377564" cy="27093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BB2AF-D984-E6BF-5091-57EA213A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863" y="1458019"/>
            <a:ext cx="3555568" cy="6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079"/>
          <a:stretch/>
        </p:blipFill>
        <p:spPr>
          <a:xfrm>
            <a:off x="1679223" y="990598"/>
            <a:ext cx="6081889" cy="564162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Orbital Energies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953003" y="3644500"/>
            <a:ext cx="4230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Orbital Energy in units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89667" y="6220556"/>
            <a:ext cx="606778" cy="648731"/>
            <a:chOff x="1989667" y="6093557"/>
            <a:chExt cx="606778" cy="64873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89667" y="6434667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074333" y="6093557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6178" y="6372956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67090" y="2104674"/>
            <a:ext cx="2607719" cy="651552"/>
            <a:chOff x="1967090" y="1977675"/>
            <a:chExt cx="2607719" cy="65155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67090" y="2321606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1756" y="1980496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3601" y="2259895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700862" y="2321606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867373" y="2259895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333036" y="2318785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417702" y="1977675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i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99547" y="2257074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68031" y="2318785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134542" y="2257074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28282" y="1342319"/>
            <a:ext cx="5883972" cy="653150"/>
            <a:chOff x="1928282" y="1215320"/>
            <a:chExt cx="5883972" cy="65315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8282" y="156084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12948" y="1219739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94793" y="1499138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662054" y="156084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828565" y="1499138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294228" y="1558028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378894" y="1216918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60739" y="1496317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29223" y="1558028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095734" y="1496317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71138" y="1559251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657027" y="1218141"/>
              <a:ext cx="184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37649" y="1497540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-2</a:t>
              </a:r>
              <a:endParaRPr lang="en-US" i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306133" y="1559251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472644" y="1497540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938307" y="1556430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022973" y="1215320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i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04818" y="1494719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573302" y="1556430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739813" y="1494719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205476" y="155360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371987" y="1491898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i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06449" y="3970682"/>
            <a:ext cx="1863716" cy="1047045"/>
            <a:chOff x="7371657" y="3632015"/>
            <a:chExt cx="1863716" cy="104704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/>
            <a:srcRect l="3060" r="82754"/>
            <a:stretch/>
          </p:blipFill>
          <p:spPr>
            <a:xfrm>
              <a:off x="7371657" y="3632015"/>
              <a:ext cx="974704" cy="9652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/>
            <a:srcRect l="38243" r="55732"/>
            <a:stretch/>
          </p:blipFill>
          <p:spPr>
            <a:xfrm>
              <a:off x="8821389" y="3713860"/>
              <a:ext cx="413984" cy="9652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8314474" y="3839638"/>
              <a:ext cx="639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i="1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GB" sz="28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2800" dirty="0"/>
            </a:p>
          </p:txBody>
        </p:sp>
      </p:grpSp>
      <p:sp>
        <p:nvSpPr>
          <p:cNvPr id="57" name="Rectangle 56"/>
          <p:cNvSpPr/>
          <p:nvPr/>
        </p:nvSpPr>
        <p:spPr>
          <a:xfrm rot="16200000">
            <a:off x="4110659" y="97235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09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610</Words>
  <Application>Microsoft Macintosh PowerPoint</Application>
  <PresentationFormat>On-screen Show (4:3)</PresentationFormat>
  <Paragraphs>129</Paragraphs>
  <Slides>21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120</cp:revision>
  <dcterms:created xsi:type="dcterms:W3CDTF">2014-09-25T22:54:57Z</dcterms:created>
  <dcterms:modified xsi:type="dcterms:W3CDTF">2023-11-01T11:35:39Z</dcterms:modified>
</cp:coreProperties>
</file>