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6" r:id="rId9"/>
    <p:sldId id="265" r:id="rId10"/>
    <p:sldId id="259" r:id="rId11"/>
    <p:sldId id="267" r:id="rId12"/>
    <p:sldId id="28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2104" y="-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printerSettings" Target="printerSettings/printerSettings1.bin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viewProps" Target="viewProps.xml"/><Relationship Id="rId38" Type="http://schemas.openxmlformats.org/officeDocument/2006/relationships/theme" Target="theme/theme1.xml"/><Relationship Id="rId3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EA89-28A1-B243-977E-6A31A2C6F750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03973-D72D-C444-B192-E465228F13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624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83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7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10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4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3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54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1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9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8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8D364-E2AF-6144-9050-EED35606F0A6}" type="datetimeFigureOut">
              <a:rPr lang="en-US" smtClean="0"/>
              <a:t>11/10/14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ABDC1-B620-B541-821D-E3E1A76DB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95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Molecular Orbital Theory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500" y="2013655"/>
            <a:ext cx="49530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63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284832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Summary of common combinations of AOs to form MOs: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only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and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’s,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’s,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’s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only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8" name="Rectangle 5"/>
          <p:cNvSpPr>
            <a:spLocks noChangeArrowheads="1"/>
          </p:cNvSpPr>
          <p:nvPr/>
        </p:nvSpPr>
        <p:spPr bwMode="auto">
          <a:xfrm>
            <a:off x="228600" y="4105626"/>
            <a:ext cx="8686800" cy="25265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In general when building molecules, all AOs can combine with each other in all possible to varying degrees!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Very quickly becomes a computationally demanding problems to predict molecular structures!</a:t>
            </a:r>
          </a:p>
        </p:txBody>
      </p:sp>
    </p:spTree>
    <p:extLst>
      <p:ext uri="{BB962C8B-B14F-4D97-AF65-F5344CB8AC3E}">
        <p14:creationId xmlns:p14="http://schemas.microsoft.com/office/powerpoint/2010/main" val="1975839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1. Assign a set of AOs to each atom in a molecule: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26489" y="2510556"/>
            <a:ext cx="37919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e.g. C can get 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32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aseline="30000" dirty="0" smtClean="0">
                <a:solidFill>
                  <a:srgbClr val="000000"/>
                </a:solidFill>
                <a:latin typeface="Times New Roman" pitchFamily="18" charset="0"/>
              </a:rPr>
              <a:t>2 </a:t>
            </a:r>
            <a:endParaRPr lang="en-US" sz="2800" baseline="30000" dirty="0"/>
          </a:p>
        </p:txBody>
      </p:sp>
      <p:sp>
        <p:nvSpPr>
          <p:cNvPr id="9" name="Rectangle 8"/>
          <p:cNvSpPr/>
          <p:nvPr/>
        </p:nvSpPr>
        <p:spPr>
          <a:xfrm>
            <a:off x="4925701" y="2535844"/>
            <a:ext cx="4307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 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 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a set of 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’s</a:t>
            </a:r>
            <a:endParaRPr lang="en-US" sz="2800" baseline="30000" dirty="0"/>
          </a:p>
        </p:txBody>
      </p:sp>
      <p:sp>
        <p:nvSpPr>
          <p:cNvPr id="10" name="Rectangle 9"/>
          <p:cNvSpPr/>
          <p:nvPr/>
        </p:nvSpPr>
        <p:spPr>
          <a:xfrm>
            <a:off x="4936991" y="2998686"/>
            <a:ext cx="23590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1" name="Rectangle 10"/>
          <p:cNvSpPr/>
          <p:nvPr/>
        </p:nvSpPr>
        <p:spPr>
          <a:xfrm>
            <a:off x="4948281" y="3405084"/>
            <a:ext cx="40888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Minimal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basis set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for C</a:t>
            </a:r>
            <a:endParaRPr lang="en-US" sz="2800" baseline="30000" dirty="0"/>
          </a:p>
        </p:txBody>
      </p:sp>
      <p:sp>
        <p:nvSpPr>
          <p:cNvPr id="12" name="Rectangle 11"/>
          <p:cNvSpPr/>
          <p:nvPr/>
        </p:nvSpPr>
        <p:spPr>
          <a:xfrm>
            <a:off x="1151890" y="4045834"/>
            <a:ext cx="6496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Nothing is stopping us from giving C more orbitals though, say </a:t>
            </a:r>
            <a:r>
              <a:rPr lang="en-GB" sz="2800" dirty="0">
                <a:solidFill>
                  <a:srgbClr val="000000"/>
                </a:solidFill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  <a:sym typeface="Wingdings"/>
              </a:rPr>
              <a:t>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s,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p,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3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}</a:t>
            </a:r>
            <a:endParaRPr lang="en-US" sz="2800" baseline="30000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08519" y="5180562"/>
            <a:ext cx="8686800" cy="145165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bigger the basis set for each atom, the more accurate predictions we get</a:t>
            </a:r>
          </a:p>
          <a:p>
            <a:pPr marL="1801813" lvl="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Calculation take a lot longer too!</a:t>
            </a:r>
          </a:p>
        </p:txBody>
      </p:sp>
    </p:spTree>
    <p:extLst>
      <p:ext uri="{BB962C8B-B14F-4D97-AF65-F5344CB8AC3E}">
        <p14:creationId xmlns:p14="http://schemas.microsoft.com/office/powerpoint/2010/main" val="27615364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59243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Qualitatively guestimate the MOs and Energetic ordering for CO (carbon monoxide). Assume a minimal basis set. C has 6e- and O has 8e-. 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To “build” an MO in general: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Write each MO as: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84188" y="2544173"/>
            <a:ext cx="7894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Linear combination of atomic orbitals (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LCAO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approximation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7478" y="2950630"/>
            <a:ext cx="3771900" cy="18034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76624" y="4763606"/>
            <a:ext cx="7032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AO</a:t>
            </a:r>
            <a:endParaRPr lang="en-US" sz="2800" baseline="30000" dirty="0"/>
          </a:p>
        </p:txBody>
      </p:sp>
      <p:sp>
        <p:nvSpPr>
          <p:cNvPr id="15" name="Rectangle 14"/>
          <p:cNvSpPr/>
          <p:nvPr/>
        </p:nvSpPr>
        <p:spPr>
          <a:xfrm>
            <a:off x="3119690" y="4763606"/>
            <a:ext cx="24453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“weight” of AO</a:t>
            </a:r>
            <a:endParaRPr lang="en-US" sz="2800" baseline="30000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150555" y="4176886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754507" y="4174065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27290" y="5400493"/>
            <a:ext cx="8099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says: For each MO, add up the contributions from each AO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290512" y="6014558"/>
            <a:ext cx="64586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There are as many MOs as AOs used to build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70423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53410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Put a basis set on each atom: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2906545" y="379192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69767" y="382014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3555656" y="427169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610212" y="38060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610212" y="4271698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906545" y="4734543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851989" y="428580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4430542" y="2603766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079653" y="2603766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5079653" y="3083544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134209" y="2617878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148322" y="4748654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797433" y="474865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797433" y="5228432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3851989" y="4762766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851989" y="5228432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4148322" y="5691277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178331" y="3165979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4134209" y="3083544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4654531" y="3537922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584845" y="5228432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3866100" y="3622589"/>
            <a:ext cx="522110" cy="6491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3234080" y="493860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65" name="Straight Connector 64"/>
          <p:cNvCxnSpPr/>
          <p:nvPr/>
        </p:nvCxnSpPr>
        <p:spPr>
          <a:xfrm flipH="1">
            <a:off x="3986354" y="57063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638333" y="564224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0" name="Straight Connector 69"/>
          <p:cNvCxnSpPr/>
          <p:nvPr/>
        </p:nvCxnSpPr>
        <p:spPr>
          <a:xfrm flipH="1" flipV="1">
            <a:off x="2753257" y="46408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2750436" y="47508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2405236" y="4350973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3" name="Rectangle 72"/>
          <p:cNvSpPr/>
          <p:nvPr/>
        </p:nvSpPr>
        <p:spPr>
          <a:xfrm>
            <a:off x="2402415" y="468681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75" name="Straight Connector 74"/>
          <p:cNvCxnSpPr/>
          <p:nvPr/>
        </p:nvCxnSpPr>
        <p:spPr>
          <a:xfrm flipH="1" flipV="1">
            <a:off x="2462125" y="415060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2459304" y="4260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2114104" y="3860768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78" name="Rectangle 77"/>
          <p:cNvSpPr/>
          <p:nvPr/>
        </p:nvSpPr>
        <p:spPr>
          <a:xfrm>
            <a:off x="2111283" y="41966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0" name="Straight Connector 79"/>
          <p:cNvCxnSpPr/>
          <p:nvPr/>
        </p:nvCxnSpPr>
        <p:spPr>
          <a:xfrm rot="3018647" flipH="1" flipV="1">
            <a:off x="2825415" y="3640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3018647" flipH="1">
            <a:off x="2738915" y="370898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Rectangle 81"/>
          <p:cNvSpPr/>
          <p:nvPr/>
        </p:nvSpPr>
        <p:spPr>
          <a:xfrm rot="290857">
            <a:off x="2612504" y="322984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3" name="Rectangle 82"/>
          <p:cNvSpPr/>
          <p:nvPr/>
        </p:nvSpPr>
        <p:spPr>
          <a:xfrm rot="194411">
            <a:off x="2352264" y="344215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85" name="Straight Connector 84"/>
          <p:cNvCxnSpPr/>
          <p:nvPr/>
        </p:nvCxnSpPr>
        <p:spPr>
          <a:xfrm rot="18855665" flipV="1">
            <a:off x="3514188" y="365400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rot="18855665">
            <a:off x="3594983" y="372880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 flipH="1">
            <a:off x="3440333" y="324853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88" name="Rectangle 87"/>
          <p:cNvSpPr/>
          <p:nvPr/>
        </p:nvSpPr>
        <p:spPr>
          <a:xfrm rot="180105" flipH="1">
            <a:off x="3682823" y="348091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0" name="Straight Connector 89"/>
          <p:cNvCxnSpPr/>
          <p:nvPr/>
        </p:nvCxnSpPr>
        <p:spPr>
          <a:xfrm rot="18855665" flipV="1">
            <a:off x="5022949" y="246686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18855665">
            <a:off x="5103744" y="25416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 flipH="1">
            <a:off x="4949094" y="20613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93" name="Rectangle 92"/>
          <p:cNvSpPr/>
          <p:nvPr/>
        </p:nvSpPr>
        <p:spPr>
          <a:xfrm rot="180105" flipH="1">
            <a:off x="5191584" y="229377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97" name="Straight Connector 96"/>
          <p:cNvCxnSpPr/>
          <p:nvPr/>
        </p:nvCxnSpPr>
        <p:spPr>
          <a:xfrm rot="2744335">
            <a:off x="3528098" y="4760504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2744335" flipV="1">
            <a:off x="3608893" y="4685705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 flipH="1" flipV="1">
            <a:off x="3454243" y="475282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0" name="Rectangle 99"/>
          <p:cNvSpPr/>
          <p:nvPr/>
        </p:nvSpPr>
        <p:spPr>
          <a:xfrm rot="21419895" flipH="1" flipV="1">
            <a:off x="3696733" y="45204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2" name="Straight Connector 101"/>
          <p:cNvCxnSpPr/>
          <p:nvPr/>
        </p:nvCxnSpPr>
        <p:spPr>
          <a:xfrm rot="2273422" flipH="1" flipV="1">
            <a:off x="4029196" y="296477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2273422" flipH="1">
            <a:off x="3959371" y="3049902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ectangle 103"/>
          <p:cNvSpPr/>
          <p:nvPr/>
        </p:nvSpPr>
        <p:spPr>
          <a:xfrm rot="223754">
            <a:off x="3773750" y="25717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05" name="Rectangle 104"/>
          <p:cNvSpPr/>
          <p:nvPr/>
        </p:nvSpPr>
        <p:spPr>
          <a:xfrm rot="178067">
            <a:off x="3565265" y="2835067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07" name="Straight Connector 106"/>
          <p:cNvCxnSpPr/>
          <p:nvPr/>
        </p:nvCxnSpPr>
        <p:spPr>
          <a:xfrm rot="3018647" flipH="1" flipV="1">
            <a:off x="4339939" y="2454367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3018647" flipH="1">
            <a:off x="4253439" y="252248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/>
          <p:cNvSpPr/>
          <p:nvPr/>
        </p:nvSpPr>
        <p:spPr>
          <a:xfrm>
            <a:off x="4127028" y="204334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0" name="Rectangle 109"/>
          <p:cNvSpPr/>
          <p:nvPr/>
        </p:nvSpPr>
        <p:spPr>
          <a:xfrm rot="194411">
            <a:off x="3866788" y="2255650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13" name="Straight Connector 112"/>
          <p:cNvCxnSpPr/>
          <p:nvPr/>
        </p:nvCxnSpPr>
        <p:spPr>
          <a:xfrm flipV="1">
            <a:off x="5388869" y="2972623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5391690" y="3082690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 flipH="1">
            <a:off x="5434024" y="268279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16" name="Rectangle 115"/>
          <p:cNvSpPr/>
          <p:nvPr/>
        </p:nvSpPr>
        <p:spPr>
          <a:xfrm flipH="1">
            <a:off x="5436845" y="3018634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36" name="Straight Connector 135"/>
          <p:cNvCxnSpPr/>
          <p:nvPr/>
        </p:nvCxnSpPr>
        <p:spPr>
          <a:xfrm rot="944020" flipV="1">
            <a:off x="5120181" y="346066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 rot="944020">
            <a:off x="5093050" y="3567369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 flipH="1">
            <a:off x="5180547" y="3227256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sp>
        <p:nvSpPr>
          <p:cNvPr id="139" name="Rectangle 138"/>
          <p:cNvSpPr/>
          <p:nvPr/>
        </p:nvSpPr>
        <p:spPr>
          <a:xfrm flipH="1">
            <a:off x="5092192" y="3551281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1" name="Straight Connector 140"/>
          <p:cNvCxnSpPr/>
          <p:nvPr/>
        </p:nvCxnSpPr>
        <p:spPr>
          <a:xfrm flipV="1">
            <a:off x="4818977" y="4639691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/>
          <p:cNvSpPr/>
          <p:nvPr/>
        </p:nvSpPr>
        <p:spPr>
          <a:xfrm flipH="1" flipV="1">
            <a:off x="4864132" y="4290595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4811403" y="5703538"/>
            <a:ext cx="141111" cy="110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/>
          <p:cNvSpPr/>
          <p:nvPr/>
        </p:nvSpPr>
        <p:spPr>
          <a:xfrm flipH="1">
            <a:off x="4856558" y="563948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cxnSp>
        <p:nvCxnSpPr>
          <p:cNvPr id="146" name="Straight Connector 145"/>
          <p:cNvCxnSpPr/>
          <p:nvPr/>
        </p:nvCxnSpPr>
        <p:spPr>
          <a:xfrm flipH="1">
            <a:off x="5104869" y="5227474"/>
            <a:ext cx="2671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Rectangle 146"/>
          <p:cNvSpPr/>
          <p:nvPr/>
        </p:nvSpPr>
        <p:spPr>
          <a:xfrm>
            <a:off x="5278803" y="4937642"/>
            <a:ext cx="4439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endParaRPr lang="en-US" sz="2000" dirty="0"/>
          </a:p>
        </p:txBody>
      </p:sp>
      <p:grpSp>
        <p:nvGrpSpPr>
          <p:cNvPr id="492" name="Group 491"/>
          <p:cNvGrpSpPr/>
          <p:nvPr/>
        </p:nvGrpSpPr>
        <p:grpSpPr>
          <a:xfrm>
            <a:off x="3649696" y="1959306"/>
            <a:ext cx="921309" cy="921309"/>
            <a:chOff x="7097317" y="2814653"/>
            <a:chExt cx="921309" cy="921309"/>
          </a:xfrm>
        </p:grpSpPr>
        <p:grpSp>
          <p:nvGrpSpPr>
            <p:cNvPr id="149" name="Group 148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150" name="Teardrop 1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Teardrop 1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153" name="Teardrop 1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Teardrop 1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5" name="Oval 204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3" name="Group 242"/>
          <p:cNvGrpSpPr/>
          <p:nvPr/>
        </p:nvGrpSpPr>
        <p:grpSpPr>
          <a:xfrm>
            <a:off x="4605582" y="2136997"/>
            <a:ext cx="921309" cy="921309"/>
            <a:chOff x="6569171" y="4308226"/>
            <a:chExt cx="921309" cy="921309"/>
          </a:xfrm>
        </p:grpSpPr>
        <p:grpSp>
          <p:nvGrpSpPr>
            <p:cNvPr id="244" name="Group 243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251" name="Teardrop 2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2" name="Teardrop 2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5" name="Group 244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249" name="Teardrop 2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0" name="Teardrop 2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46" name="Oval 245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3" name="Oval 252"/>
          <p:cNvSpPr/>
          <p:nvPr/>
        </p:nvSpPr>
        <p:spPr>
          <a:xfrm>
            <a:off x="5291388" y="24531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4" name="Oval 253"/>
          <p:cNvSpPr/>
          <p:nvPr/>
        </p:nvSpPr>
        <p:spPr>
          <a:xfrm>
            <a:off x="5012831" y="221748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Oval 254"/>
          <p:cNvSpPr/>
          <p:nvPr/>
        </p:nvSpPr>
        <p:spPr>
          <a:xfrm>
            <a:off x="4242449" y="2175499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Oval 255"/>
          <p:cNvSpPr/>
          <p:nvPr/>
        </p:nvSpPr>
        <p:spPr>
          <a:xfrm>
            <a:off x="3899232" y="242371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Oval 256"/>
          <p:cNvSpPr/>
          <p:nvPr/>
        </p:nvSpPr>
        <p:spPr>
          <a:xfrm>
            <a:off x="3846947" y="274122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3638896" y="302970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Oval 258"/>
          <p:cNvSpPr/>
          <p:nvPr/>
        </p:nvSpPr>
        <p:spPr>
          <a:xfrm>
            <a:off x="3491585" y="342254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Oval 260"/>
          <p:cNvSpPr/>
          <p:nvPr/>
        </p:nvSpPr>
        <p:spPr>
          <a:xfrm>
            <a:off x="3740266" y="36865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Oval 261"/>
          <p:cNvSpPr/>
          <p:nvPr/>
        </p:nvSpPr>
        <p:spPr>
          <a:xfrm>
            <a:off x="2705280" y="340890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Oval 262"/>
          <p:cNvSpPr/>
          <p:nvPr/>
        </p:nvSpPr>
        <p:spPr>
          <a:xfrm>
            <a:off x="2423057" y="361309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Oval 263"/>
          <p:cNvSpPr/>
          <p:nvPr/>
        </p:nvSpPr>
        <p:spPr>
          <a:xfrm>
            <a:off x="2180048" y="401539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Oval 264"/>
          <p:cNvSpPr/>
          <p:nvPr/>
        </p:nvSpPr>
        <p:spPr>
          <a:xfrm>
            <a:off x="2177081" y="433783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Oval 265"/>
          <p:cNvSpPr/>
          <p:nvPr/>
        </p:nvSpPr>
        <p:spPr>
          <a:xfrm>
            <a:off x="2446844" y="451308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Oval 266"/>
          <p:cNvSpPr/>
          <p:nvPr/>
        </p:nvSpPr>
        <p:spPr>
          <a:xfrm>
            <a:off x="2474485" y="4874193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8" name="Oval 267"/>
          <p:cNvSpPr/>
          <p:nvPr/>
        </p:nvSpPr>
        <p:spPr>
          <a:xfrm>
            <a:off x="3768105" y="468681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9" name="Oval 268"/>
          <p:cNvSpPr/>
          <p:nvPr/>
        </p:nvSpPr>
        <p:spPr>
          <a:xfrm>
            <a:off x="3497221" y="4906057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0" name="Oval 269"/>
          <p:cNvSpPr/>
          <p:nvPr/>
        </p:nvSpPr>
        <p:spPr>
          <a:xfrm>
            <a:off x="3325083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3723176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2" name="Oval 271"/>
          <p:cNvSpPr/>
          <p:nvPr/>
        </p:nvSpPr>
        <p:spPr>
          <a:xfrm>
            <a:off x="4938541" y="58163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Oval 272"/>
          <p:cNvSpPr/>
          <p:nvPr/>
        </p:nvSpPr>
        <p:spPr>
          <a:xfrm>
            <a:off x="5342301" y="513125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4" name="Oval 273"/>
          <p:cNvSpPr/>
          <p:nvPr/>
        </p:nvSpPr>
        <p:spPr>
          <a:xfrm>
            <a:off x="4960088" y="446306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5" name="Oval 274"/>
          <p:cNvSpPr/>
          <p:nvPr/>
        </p:nvSpPr>
        <p:spPr>
          <a:xfrm>
            <a:off x="5528615" y="3178876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" name="Oval 275"/>
          <p:cNvSpPr/>
          <p:nvPr/>
        </p:nvSpPr>
        <p:spPr>
          <a:xfrm>
            <a:off x="5540710" y="2831791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Oval 276"/>
          <p:cNvSpPr/>
          <p:nvPr/>
        </p:nvSpPr>
        <p:spPr>
          <a:xfrm>
            <a:off x="5166997" y="3721364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8" name="Oval 277"/>
          <p:cNvSpPr/>
          <p:nvPr/>
        </p:nvSpPr>
        <p:spPr>
          <a:xfrm>
            <a:off x="5276784" y="3399970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9" name="Group 318"/>
          <p:cNvGrpSpPr/>
          <p:nvPr/>
        </p:nvGrpSpPr>
        <p:grpSpPr>
          <a:xfrm>
            <a:off x="3957204" y="2138186"/>
            <a:ext cx="921309" cy="921309"/>
            <a:chOff x="6569171" y="4308226"/>
            <a:chExt cx="921309" cy="92130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27" name="Teardrop 3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Teardrop 3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25" name="Teardrop 3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Teardrop 3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2" name="Oval 3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" name="Oval 3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4" name="Oval 3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9" name="Group 328"/>
          <p:cNvGrpSpPr/>
          <p:nvPr/>
        </p:nvGrpSpPr>
        <p:grpSpPr>
          <a:xfrm>
            <a:off x="3673554" y="2628989"/>
            <a:ext cx="921309" cy="921309"/>
            <a:chOff x="6569171" y="4308226"/>
            <a:chExt cx="921309" cy="921309"/>
          </a:xfrm>
        </p:grpSpPr>
        <p:grpSp>
          <p:nvGrpSpPr>
            <p:cNvPr id="330" name="Group 3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37" name="Teardrop 3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Teardrop 3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1" name="Group 3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35" name="Teardrop 3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Teardrop 3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2" name="Oval 3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3" name="Oval 3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4" name="Oval 3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4041103" y="3072678"/>
            <a:ext cx="921309" cy="921309"/>
            <a:chOff x="6569171" y="4308226"/>
            <a:chExt cx="921309" cy="921309"/>
          </a:xfrm>
        </p:grpSpPr>
        <p:grpSp>
          <p:nvGrpSpPr>
            <p:cNvPr id="340" name="Group 3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47" name="Teardrop 3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8" name="Teardrop 3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1" name="Group 3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45" name="Teardrop 3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6" name="Teardrop 3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2" name="Oval 3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3" name="Oval 3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Oval 3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/>
          <p:cNvGrpSpPr/>
          <p:nvPr/>
        </p:nvGrpSpPr>
        <p:grpSpPr>
          <a:xfrm>
            <a:off x="4665456" y="3068165"/>
            <a:ext cx="921309" cy="921309"/>
            <a:chOff x="6569171" y="4308226"/>
            <a:chExt cx="921309" cy="921309"/>
          </a:xfrm>
        </p:grpSpPr>
        <p:grpSp>
          <p:nvGrpSpPr>
            <p:cNvPr id="350" name="Group 3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57" name="Teardrop 3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8" name="Teardrop 3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1" name="Group 3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55" name="Teardrop 3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6" name="Teardrop 3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2" name="Oval 3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9" name="Group 358"/>
          <p:cNvGrpSpPr/>
          <p:nvPr/>
        </p:nvGrpSpPr>
        <p:grpSpPr>
          <a:xfrm>
            <a:off x="4928214" y="2594328"/>
            <a:ext cx="921309" cy="921309"/>
            <a:chOff x="6569171" y="4308226"/>
            <a:chExt cx="921309" cy="921309"/>
          </a:xfrm>
        </p:grpSpPr>
        <p:grpSp>
          <p:nvGrpSpPr>
            <p:cNvPr id="360" name="Group 3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67" name="Teardrop 3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Teardrop 3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1" name="Group 3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65" name="Teardrop 3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6" name="Teardrop 3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2" name="Oval 3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/>
          <p:cNvGrpSpPr/>
          <p:nvPr/>
        </p:nvGrpSpPr>
        <p:grpSpPr>
          <a:xfrm>
            <a:off x="3364800" y="3849808"/>
            <a:ext cx="921309" cy="921309"/>
            <a:chOff x="6569171" y="4308226"/>
            <a:chExt cx="921309" cy="921309"/>
          </a:xfrm>
        </p:grpSpPr>
        <p:grpSp>
          <p:nvGrpSpPr>
            <p:cNvPr id="370" name="Group 3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77" name="Teardrop 3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8" name="Teardrop 3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1" name="Group 3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75" name="Teardrop 3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6" name="Teardrop 3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Oval 3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Oval 3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Oval 3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3066098" y="3324687"/>
            <a:ext cx="921309" cy="921309"/>
            <a:chOff x="6569171" y="4308226"/>
            <a:chExt cx="921309" cy="921309"/>
          </a:xfrm>
        </p:grpSpPr>
        <p:grpSp>
          <p:nvGrpSpPr>
            <p:cNvPr id="380" name="Group 3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87" name="Teardrop 3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8" name="Teardrop 3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1" name="Group 3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85" name="Teardrop 3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6" name="Teardrop 3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2" name="Oval 3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Oval 3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4" name="Oval 3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2455899" y="3331600"/>
            <a:ext cx="921309" cy="921309"/>
            <a:chOff x="6569171" y="4308226"/>
            <a:chExt cx="921309" cy="921309"/>
          </a:xfrm>
        </p:grpSpPr>
        <p:grpSp>
          <p:nvGrpSpPr>
            <p:cNvPr id="390" name="Group 38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397" name="Teardrop 3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Teardrop 3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1" name="Group 39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395" name="Teardrop 3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6" name="Teardrop 3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2" name="Oval 39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3" name="Oval 39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4" name="Oval 39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" name="Group 398"/>
          <p:cNvGrpSpPr/>
          <p:nvPr/>
        </p:nvGrpSpPr>
        <p:grpSpPr>
          <a:xfrm>
            <a:off x="2163815" y="3822989"/>
            <a:ext cx="921309" cy="921309"/>
            <a:chOff x="6569171" y="4308226"/>
            <a:chExt cx="921309" cy="921309"/>
          </a:xfrm>
        </p:grpSpPr>
        <p:grpSp>
          <p:nvGrpSpPr>
            <p:cNvPr id="400" name="Group 39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07" name="Teardrop 4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8" name="Teardrop 4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1" name="Group 40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05" name="Teardrop 4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Teardrop 4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2" name="Oval 40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3" name="Oval 40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4" name="Oval 40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9" name="Group 408"/>
          <p:cNvGrpSpPr/>
          <p:nvPr/>
        </p:nvGrpSpPr>
        <p:grpSpPr>
          <a:xfrm>
            <a:off x="2423057" y="4290217"/>
            <a:ext cx="921309" cy="921309"/>
            <a:chOff x="6569171" y="4308226"/>
            <a:chExt cx="921309" cy="921309"/>
          </a:xfrm>
        </p:grpSpPr>
        <p:grpSp>
          <p:nvGrpSpPr>
            <p:cNvPr id="410" name="Group 40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17" name="Teardrop 4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8" name="Teardrop 4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1" name="Group 41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15" name="Teardrop 4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6" name="Teardrop 4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12" name="Oval 41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3" name="Oval 41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4" name="Oval 41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9" name="Group 418"/>
          <p:cNvGrpSpPr/>
          <p:nvPr/>
        </p:nvGrpSpPr>
        <p:grpSpPr>
          <a:xfrm>
            <a:off x="2987503" y="4477945"/>
            <a:ext cx="921309" cy="921309"/>
            <a:chOff x="6569171" y="4308226"/>
            <a:chExt cx="921309" cy="921309"/>
          </a:xfrm>
        </p:grpSpPr>
        <p:grpSp>
          <p:nvGrpSpPr>
            <p:cNvPr id="420" name="Group 41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27" name="Teardrop 4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8" name="Teardrop 4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1" name="Group 42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25" name="Teardrop 4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6" name="Teardrop 4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2" name="Oval 42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Oval 42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4" name="Oval 42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9" name="Group 428"/>
          <p:cNvGrpSpPr/>
          <p:nvPr/>
        </p:nvGrpSpPr>
        <p:grpSpPr>
          <a:xfrm>
            <a:off x="3711961" y="4303368"/>
            <a:ext cx="921309" cy="921309"/>
            <a:chOff x="6569171" y="4308226"/>
            <a:chExt cx="921309" cy="921309"/>
          </a:xfrm>
        </p:grpSpPr>
        <p:grpSp>
          <p:nvGrpSpPr>
            <p:cNvPr id="430" name="Group 42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37" name="Teardrop 4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8" name="Teardrop 4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1" name="Group 43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35" name="Teardrop 4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6" name="Teardrop 4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2" name="Oval 43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3" name="Oval 43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Oval 43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9" name="Group 438"/>
          <p:cNvGrpSpPr/>
          <p:nvPr/>
        </p:nvGrpSpPr>
        <p:grpSpPr>
          <a:xfrm>
            <a:off x="4358322" y="4286402"/>
            <a:ext cx="921309" cy="921309"/>
            <a:chOff x="6569171" y="4308226"/>
            <a:chExt cx="921309" cy="921309"/>
          </a:xfrm>
        </p:grpSpPr>
        <p:grpSp>
          <p:nvGrpSpPr>
            <p:cNvPr id="440" name="Group 43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47" name="Teardrop 4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8" name="Teardrop 4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41" name="Group 44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45" name="Teardrop 4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6" name="Teardrop 4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2" name="Oval 44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3" name="Oval 44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Oval 44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9" name="Group 448"/>
          <p:cNvGrpSpPr/>
          <p:nvPr/>
        </p:nvGrpSpPr>
        <p:grpSpPr>
          <a:xfrm>
            <a:off x="4559583" y="4813815"/>
            <a:ext cx="921309" cy="921309"/>
            <a:chOff x="6569171" y="4308226"/>
            <a:chExt cx="921309" cy="921309"/>
          </a:xfrm>
        </p:grpSpPr>
        <p:grpSp>
          <p:nvGrpSpPr>
            <p:cNvPr id="450" name="Group 44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57" name="Teardrop 4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8" name="Teardrop 4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1" name="Group 45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55" name="Teardrop 4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6" name="Teardrop 4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2" name="Oval 45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Oval 45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4" name="Oval 45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9" name="Group 458"/>
          <p:cNvGrpSpPr/>
          <p:nvPr/>
        </p:nvGrpSpPr>
        <p:grpSpPr>
          <a:xfrm>
            <a:off x="3454243" y="4748654"/>
            <a:ext cx="921309" cy="921309"/>
            <a:chOff x="6569171" y="4308226"/>
            <a:chExt cx="921309" cy="921309"/>
          </a:xfrm>
        </p:grpSpPr>
        <p:grpSp>
          <p:nvGrpSpPr>
            <p:cNvPr id="460" name="Group 45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67" name="Teardrop 4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Teardrop 4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65" name="Teardrop 4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6" name="Teardrop 4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2" name="Oval 46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Oval 46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Oval 46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/>
          <p:cNvGrpSpPr/>
          <p:nvPr/>
        </p:nvGrpSpPr>
        <p:grpSpPr>
          <a:xfrm>
            <a:off x="3655504" y="5203082"/>
            <a:ext cx="921309" cy="921309"/>
            <a:chOff x="6569171" y="4308226"/>
            <a:chExt cx="921309" cy="921309"/>
          </a:xfrm>
        </p:grpSpPr>
        <p:grpSp>
          <p:nvGrpSpPr>
            <p:cNvPr id="470" name="Group 46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77" name="Teardrop 4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Teardrop 4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71" name="Group 47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75" name="Teardrop 47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Teardrop 47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2" name="Oval 47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3" name="Oval 47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4" name="Oval 47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9" name="Group 478"/>
          <p:cNvGrpSpPr/>
          <p:nvPr/>
        </p:nvGrpSpPr>
        <p:grpSpPr>
          <a:xfrm>
            <a:off x="4377021" y="5223518"/>
            <a:ext cx="921309" cy="921309"/>
            <a:chOff x="6569171" y="4308226"/>
            <a:chExt cx="921309" cy="921309"/>
          </a:xfrm>
        </p:grpSpPr>
        <p:grpSp>
          <p:nvGrpSpPr>
            <p:cNvPr id="480" name="Group 479"/>
            <p:cNvGrpSpPr/>
            <p:nvPr/>
          </p:nvGrpSpPr>
          <p:grpSpPr>
            <a:xfrm>
              <a:off x="6836310" y="4308226"/>
              <a:ext cx="396056" cy="921309"/>
              <a:chOff x="5096355" y="4707384"/>
              <a:chExt cx="396056" cy="921309"/>
            </a:xfrm>
          </p:grpSpPr>
          <p:sp>
            <p:nvSpPr>
              <p:cNvPr id="487" name="Teardrop 4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8" name="Teardrop 4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1" name="Group 480"/>
            <p:cNvGrpSpPr/>
            <p:nvPr/>
          </p:nvGrpSpPr>
          <p:grpSpPr>
            <a:xfrm rot="5400000">
              <a:off x="6831798" y="4304536"/>
              <a:ext cx="396056" cy="921309"/>
              <a:chOff x="5096355" y="4707384"/>
              <a:chExt cx="396056" cy="921309"/>
            </a:xfrm>
          </p:grpSpPr>
          <p:sp>
            <p:nvSpPr>
              <p:cNvPr id="485" name="Teardrop 4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6" name="Teardrop 4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2" name="Oval 481"/>
            <p:cNvSpPr/>
            <p:nvPr/>
          </p:nvSpPr>
          <p:spPr>
            <a:xfrm>
              <a:off x="6814177" y="4566251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3" name="Oval 482"/>
            <p:cNvSpPr/>
            <p:nvPr/>
          </p:nvSpPr>
          <p:spPr>
            <a:xfrm>
              <a:off x="6860833" y="4624862"/>
              <a:ext cx="314616" cy="270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4" name="Oval 483"/>
            <p:cNvSpPr/>
            <p:nvPr/>
          </p:nvSpPr>
          <p:spPr>
            <a:xfrm>
              <a:off x="6879115" y="4662526"/>
              <a:ext cx="282223" cy="19755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9" name="Rectangle 488"/>
          <p:cNvSpPr/>
          <p:nvPr/>
        </p:nvSpPr>
        <p:spPr>
          <a:xfrm>
            <a:off x="588432" y="2284018"/>
            <a:ext cx="18860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} on H’s</a:t>
            </a:r>
            <a:endParaRPr lang="en-US" sz="2800" dirty="0"/>
          </a:p>
        </p:txBody>
      </p:sp>
      <p:sp>
        <p:nvSpPr>
          <p:cNvPr id="490" name="Rectangle 489"/>
          <p:cNvSpPr/>
          <p:nvPr/>
        </p:nvSpPr>
        <p:spPr>
          <a:xfrm>
            <a:off x="5085988" y="6165466"/>
            <a:ext cx="39209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{1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} on C’s and N’s</a:t>
            </a:r>
            <a:endParaRPr lang="en-US" sz="2800" dirty="0"/>
          </a:p>
        </p:txBody>
      </p:sp>
      <p:sp>
        <p:nvSpPr>
          <p:cNvPr id="491" name="Rectangle 490"/>
          <p:cNvSpPr/>
          <p:nvPr/>
        </p:nvSpPr>
        <p:spPr>
          <a:xfrm>
            <a:off x="172377" y="6330008"/>
            <a:ext cx="4258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Augment with a set of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’s on H’s</a:t>
            </a:r>
            <a:endParaRPr lang="en-US" sz="2400" dirty="0"/>
          </a:p>
        </p:txBody>
      </p:sp>
      <p:grpSp>
        <p:nvGrpSpPr>
          <p:cNvPr id="493" name="Group 492"/>
          <p:cNvGrpSpPr/>
          <p:nvPr/>
        </p:nvGrpSpPr>
        <p:grpSpPr>
          <a:xfrm>
            <a:off x="3989153" y="1943258"/>
            <a:ext cx="921309" cy="921309"/>
            <a:chOff x="7097317" y="2814653"/>
            <a:chExt cx="921309" cy="921309"/>
          </a:xfrm>
        </p:grpSpPr>
        <p:grpSp>
          <p:nvGrpSpPr>
            <p:cNvPr id="494" name="Group 49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499" name="Teardrop 49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0" name="Teardrop 49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5" name="Group 49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497" name="Teardrop 49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8" name="Teardrop 49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6" name="Oval 49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1" name="Group 500"/>
          <p:cNvGrpSpPr/>
          <p:nvPr/>
        </p:nvGrpSpPr>
        <p:grpSpPr>
          <a:xfrm>
            <a:off x="4522644" y="1955081"/>
            <a:ext cx="921309" cy="921309"/>
            <a:chOff x="7097317" y="2814653"/>
            <a:chExt cx="921309" cy="921309"/>
          </a:xfrm>
        </p:grpSpPr>
        <p:grpSp>
          <p:nvGrpSpPr>
            <p:cNvPr id="502" name="Group 50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07" name="Teardrop 50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8" name="Teardrop 50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3" name="Group 50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05" name="Teardrop 50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6" name="Teardrop 50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4" name="Oval 50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9" name="Group 508"/>
          <p:cNvGrpSpPr/>
          <p:nvPr/>
        </p:nvGrpSpPr>
        <p:grpSpPr>
          <a:xfrm>
            <a:off x="4993824" y="2043344"/>
            <a:ext cx="921309" cy="921309"/>
            <a:chOff x="7097317" y="2814653"/>
            <a:chExt cx="921309" cy="921309"/>
          </a:xfrm>
        </p:grpSpPr>
        <p:grpSp>
          <p:nvGrpSpPr>
            <p:cNvPr id="510" name="Group 50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15" name="Teardrop 51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6" name="Teardrop 51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1" name="Group 51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13" name="Teardrop 51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4" name="Teardrop 51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12" name="Oval 51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7" name="Group 516"/>
          <p:cNvGrpSpPr/>
          <p:nvPr/>
        </p:nvGrpSpPr>
        <p:grpSpPr>
          <a:xfrm>
            <a:off x="5246441" y="2345855"/>
            <a:ext cx="921309" cy="921309"/>
            <a:chOff x="7097317" y="2814653"/>
            <a:chExt cx="921309" cy="921309"/>
          </a:xfrm>
        </p:grpSpPr>
        <p:grpSp>
          <p:nvGrpSpPr>
            <p:cNvPr id="518" name="Group 51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23" name="Teardrop 52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4" name="Teardrop 52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19" name="Group 51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1" name="Teardrop 52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2" name="Teardrop 52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0" name="Oval 51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5" name="Group 524"/>
          <p:cNvGrpSpPr/>
          <p:nvPr/>
        </p:nvGrpSpPr>
        <p:grpSpPr>
          <a:xfrm>
            <a:off x="5271734" y="2645915"/>
            <a:ext cx="921309" cy="921309"/>
            <a:chOff x="7097317" y="2814653"/>
            <a:chExt cx="921309" cy="921309"/>
          </a:xfrm>
        </p:grpSpPr>
        <p:grpSp>
          <p:nvGrpSpPr>
            <p:cNvPr id="526" name="Group 52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1" name="Teardrop 5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2" name="Teardrop 5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27" name="Group 52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29" name="Teardrop 5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0" name="Teardrop 5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28" name="Oval 52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3" name="Group 532"/>
          <p:cNvGrpSpPr/>
          <p:nvPr/>
        </p:nvGrpSpPr>
        <p:grpSpPr>
          <a:xfrm>
            <a:off x="4956443" y="3213836"/>
            <a:ext cx="921309" cy="921309"/>
            <a:chOff x="7097317" y="2814653"/>
            <a:chExt cx="921309" cy="921309"/>
          </a:xfrm>
        </p:grpSpPr>
        <p:grpSp>
          <p:nvGrpSpPr>
            <p:cNvPr id="534" name="Group 53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39" name="Teardrop 53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0" name="Teardrop 53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5" name="Group 53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37" name="Teardrop 53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8" name="Teardrop 53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6" name="Oval 53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1" name="Group 540"/>
          <p:cNvGrpSpPr/>
          <p:nvPr/>
        </p:nvGrpSpPr>
        <p:grpSpPr>
          <a:xfrm>
            <a:off x="4678225" y="3310234"/>
            <a:ext cx="921309" cy="921309"/>
            <a:chOff x="7097317" y="2814653"/>
            <a:chExt cx="921309" cy="921309"/>
          </a:xfrm>
        </p:grpSpPr>
        <p:grpSp>
          <p:nvGrpSpPr>
            <p:cNvPr id="542" name="Group 54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47" name="Teardrop 54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8" name="Teardrop 54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3" name="Group 54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45" name="Teardrop 5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6" name="Teardrop 5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4" name="Oval 54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9" name="Group 548"/>
          <p:cNvGrpSpPr/>
          <p:nvPr/>
        </p:nvGrpSpPr>
        <p:grpSpPr>
          <a:xfrm>
            <a:off x="3420101" y="2149134"/>
            <a:ext cx="921309" cy="921309"/>
            <a:chOff x="7097317" y="2814653"/>
            <a:chExt cx="921309" cy="921309"/>
          </a:xfrm>
        </p:grpSpPr>
        <p:grpSp>
          <p:nvGrpSpPr>
            <p:cNvPr id="550" name="Group 54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55" name="Teardrop 55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6" name="Teardrop 55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1" name="Group 55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53" name="Teardrop 55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4" name="Teardrop 55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2" name="Oval 55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/>
          <p:cNvGrpSpPr/>
          <p:nvPr/>
        </p:nvGrpSpPr>
        <p:grpSpPr>
          <a:xfrm>
            <a:off x="3311617" y="2499969"/>
            <a:ext cx="921309" cy="921309"/>
            <a:chOff x="7097317" y="2814653"/>
            <a:chExt cx="921309" cy="921309"/>
          </a:xfrm>
        </p:grpSpPr>
        <p:grpSp>
          <p:nvGrpSpPr>
            <p:cNvPr id="558" name="Group 55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63" name="Teardrop 56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4" name="Teardrop 56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59" name="Group 55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1" name="Teardrop 5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2" name="Teardrop 5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0" name="Oval 55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5" name="Group 564"/>
          <p:cNvGrpSpPr/>
          <p:nvPr/>
        </p:nvGrpSpPr>
        <p:grpSpPr>
          <a:xfrm>
            <a:off x="3057765" y="3141582"/>
            <a:ext cx="921309" cy="921309"/>
            <a:chOff x="7097317" y="2814653"/>
            <a:chExt cx="921309" cy="921309"/>
          </a:xfrm>
        </p:grpSpPr>
        <p:grpSp>
          <p:nvGrpSpPr>
            <p:cNvPr id="566" name="Group 56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1" name="Teardrop 57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2" name="Teardrop 57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7" name="Group 56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69" name="Teardrop 56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0" name="Teardrop 56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8" name="Oval 56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3" name="Group 572"/>
          <p:cNvGrpSpPr/>
          <p:nvPr/>
        </p:nvGrpSpPr>
        <p:grpSpPr>
          <a:xfrm>
            <a:off x="3491585" y="3406286"/>
            <a:ext cx="921309" cy="921309"/>
            <a:chOff x="7097317" y="2814653"/>
            <a:chExt cx="921309" cy="921309"/>
          </a:xfrm>
        </p:grpSpPr>
        <p:grpSp>
          <p:nvGrpSpPr>
            <p:cNvPr id="574" name="Group 57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79" name="Teardrop 57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0" name="Teardrop 57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75" name="Group 57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77" name="Teardrop 57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8" name="Teardrop 57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76" name="Oval 57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1" name="Group 580"/>
          <p:cNvGrpSpPr/>
          <p:nvPr/>
        </p:nvGrpSpPr>
        <p:grpSpPr>
          <a:xfrm>
            <a:off x="2389913" y="3081199"/>
            <a:ext cx="921309" cy="921309"/>
            <a:chOff x="7097317" y="2814653"/>
            <a:chExt cx="921309" cy="921309"/>
          </a:xfrm>
        </p:grpSpPr>
        <p:grpSp>
          <p:nvGrpSpPr>
            <p:cNvPr id="582" name="Group 58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87" name="Teardrop 58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8" name="Teardrop 58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3" name="Group 58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85" name="Teardrop 58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6" name="Teardrop 58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4" name="Oval 58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9" name="Group 588"/>
          <p:cNvGrpSpPr/>
          <p:nvPr/>
        </p:nvGrpSpPr>
        <p:grpSpPr>
          <a:xfrm>
            <a:off x="2013830" y="3491385"/>
            <a:ext cx="921309" cy="921309"/>
            <a:chOff x="7097317" y="2814653"/>
            <a:chExt cx="921309" cy="921309"/>
          </a:xfrm>
        </p:grpSpPr>
        <p:grpSp>
          <p:nvGrpSpPr>
            <p:cNvPr id="590" name="Group 58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595" name="Teardrop 59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6" name="Teardrop 59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1" name="Group 59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593" name="Teardrop 59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4" name="Teardrop 59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92" name="Oval 59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7" name="Group 596"/>
          <p:cNvGrpSpPr/>
          <p:nvPr/>
        </p:nvGrpSpPr>
        <p:grpSpPr>
          <a:xfrm>
            <a:off x="1962402" y="3925730"/>
            <a:ext cx="921309" cy="921309"/>
            <a:chOff x="7097317" y="2814653"/>
            <a:chExt cx="921309" cy="921309"/>
          </a:xfrm>
        </p:grpSpPr>
        <p:grpSp>
          <p:nvGrpSpPr>
            <p:cNvPr id="598" name="Group 59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03" name="Teardrop 60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Teardrop 60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9" name="Group 59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1" name="Teardrop 60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2" name="Teardrop 60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0" name="Oval 59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5" name="Group 604"/>
          <p:cNvGrpSpPr/>
          <p:nvPr/>
        </p:nvGrpSpPr>
        <p:grpSpPr>
          <a:xfrm>
            <a:off x="1773386" y="4024746"/>
            <a:ext cx="921309" cy="921309"/>
            <a:chOff x="7097317" y="2814653"/>
            <a:chExt cx="921309" cy="921309"/>
          </a:xfrm>
        </p:grpSpPr>
        <p:grpSp>
          <p:nvGrpSpPr>
            <p:cNvPr id="606" name="Group 60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1" name="Teardrop 61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Teardrop 61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7" name="Group 60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09" name="Teardrop 60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0" name="Teardrop 60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8" name="Oval 60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3" name="Group 612"/>
          <p:cNvGrpSpPr/>
          <p:nvPr/>
        </p:nvGrpSpPr>
        <p:grpSpPr>
          <a:xfrm>
            <a:off x="2114104" y="4350973"/>
            <a:ext cx="921309" cy="921309"/>
            <a:chOff x="7097317" y="2814653"/>
            <a:chExt cx="921309" cy="921309"/>
          </a:xfrm>
        </p:grpSpPr>
        <p:grpSp>
          <p:nvGrpSpPr>
            <p:cNvPr id="614" name="Group 61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19" name="Teardrop 61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0" name="Teardrop 61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5" name="Group 61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17" name="Teardrop 61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8" name="Teardrop 61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6" name="Oval 61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1" name="Group 620"/>
          <p:cNvGrpSpPr/>
          <p:nvPr/>
        </p:nvGrpSpPr>
        <p:grpSpPr>
          <a:xfrm>
            <a:off x="2368806" y="4652410"/>
            <a:ext cx="921309" cy="921309"/>
            <a:chOff x="7097317" y="2814653"/>
            <a:chExt cx="921309" cy="921309"/>
          </a:xfrm>
        </p:grpSpPr>
        <p:grpSp>
          <p:nvGrpSpPr>
            <p:cNvPr id="622" name="Group 62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27" name="Teardrop 6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8" name="Teardrop 6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3" name="Group 62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25" name="Teardrop 62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6" name="Teardrop 62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4" name="Oval 62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9" name="Group 628"/>
          <p:cNvGrpSpPr/>
          <p:nvPr/>
        </p:nvGrpSpPr>
        <p:grpSpPr>
          <a:xfrm>
            <a:off x="3130137" y="4821742"/>
            <a:ext cx="921309" cy="921309"/>
            <a:chOff x="7097317" y="2814653"/>
            <a:chExt cx="921309" cy="921309"/>
          </a:xfrm>
        </p:grpSpPr>
        <p:grpSp>
          <p:nvGrpSpPr>
            <p:cNvPr id="630" name="Group 629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35" name="Teardrop 63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6" name="Teardrop 63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1" name="Group 630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33" name="Teardrop 63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4" name="Teardrop 63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32" name="Oval 631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7" name="Group 636"/>
          <p:cNvGrpSpPr/>
          <p:nvPr/>
        </p:nvGrpSpPr>
        <p:grpSpPr>
          <a:xfrm>
            <a:off x="3434047" y="5466517"/>
            <a:ext cx="921309" cy="921309"/>
            <a:chOff x="7097317" y="2814653"/>
            <a:chExt cx="921309" cy="921309"/>
          </a:xfrm>
        </p:grpSpPr>
        <p:grpSp>
          <p:nvGrpSpPr>
            <p:cNvPr id="638" name="Group 637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43" name="Teardrop 6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4" name="Teardrop 6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9" name="Group 638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1" name="Teardrop 64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2" name="Teardrop 64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0" name="Oval 639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5" name="Group 644"/>
          <p:cNvGrpSpPr/>
          <p:nvPr/>
        </p:nvGrpSpPr>
        <p:grpSpPr>
          <a:xfrm>
            <a:off x="4544193" y="5486953"/>
            <a:ext cx="921309" cy="921309"/>
            <a:chOff x="7097317" y="2814653"/>
            <a:chExt cx="921309" cy="921309"/>
          </a:xfrm>
        </p:grpSpPr>
        <p:grpSp>
          <p:nvGrpSpPr>
            <p:cNvPr id="646" name="Group 645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1" name="Teardrop 65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2" name="Teardrop 65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47" name="Group 646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49" name="Teardrop 64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650" name="Teardrop 64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sp>
          <p:nvSpPr>
            <p:cNvPr id="648" name="Oval 647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grpSp>
        <p:nvGrpSpPr>
          <p:cNvPr id="653" name="Group 652"/>
          <p:cNvGrpSpPr/>
          <p:nvPr/>
        </p:nvGrpSpPr>
        <p:grpSpPr>
          <a:xfrm>
            <a:off x="4956692" y="4860940"/>
            <a:ext cx="921309" cy="921309"/>
            <a:chOff x="7097317" y="2814653"/>
            <a:chExt cx="921309" cy="921309"/>
          </a:xfrm>
        </p:grpSpPr>
        <p:grpSp>
          <p:nvGrpSpPr>
            <p:cNvPr id="654" name="Group 653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59" name="Teardrop 6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0" name="Teardrop 6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55" name="Group 654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57" name="Teardrop 65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8" name="Teardrop 65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6" name="Oval 655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1" name="Group 660"/>
          <p:cNvGrpSpPr/>
          <p:nvPr/>
        </p:nvGrpSpPr>
        <p:grpSpPr>
          <a:xfrm>
            <a:off x="4618998" y="4048438"/>
            <a:ext cx="921309" cy="921309"/>
            <a:chOff x="7097317" y="2814653"/>
            <a:chExt cx="921309" cy="921309"/>
          </a:xfrm>
        </p:grpSpPr>
        <p:grpSp>
          <p:nvGrpSpPr>
            <p:cNvPr id="662" name="Group 661"/>
            <p:cNvGrpSpPr/>
            <p:nvPr/>
          </p:nvGrpSpPr>
          <p:grpSpPr>
            <a:xfrm>
              <a:off x="7364456" y="2814653"/>
              <a:ext cx="396056" cy="921309"/>
              <a:chOff x="5096355" y="4707384"/>
              <a:chExt cx="396056" cy="921309"/>
            </a:xfrm>
          </p:grpSpPr>
          <p:sp>
            <p:nvSpPr>
              <p:cNvPr id="667" name="Teardrop 66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8" name="Teardrop 66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63" name="Group 662"/>
            <p:cNvGrpSpPr/>
            <p:nvPr/>
          </p:nvGrpSpPr>
          <p:grpSpPr>
            <a:xfrm rot="5400000">
              <a:off x="7359944" y="2810963"/>
              <a:ext cx="396056" cy="921309"/>
              <a:chOff x="5096355" y="4707384"/>
              <a:chExt cx="396056" cy="921309"/>
            </a:xfrm>
          </p:grpSpPr>
          <p:sp>
            <p:nvSpPr>
              <p:cNvPr id="665" name="Teardrop 66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6" name="Teardrop 66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64" name="Oval 663"/>
            <p:cNvSpPr/>
            <p:nvPr/>
          </p:nvSpPr>
          <p:spPr>
            <a:xfrm>
              <a:off x="7342323" y="3072678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9" name="Rectangle 668"/>
          <p:cNvSpPr/>
          <p:nvPr/>
        </p:nvSpPr>
        <p:spPr>
          <a:xfrm>
            <a:off x="6202732" y="1755104"/>
            <a:ext cx="29465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Augment with a set of  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’s on C’s and N’s</a:t>
            </a:r>
            <a:endParaRPr lang="en-US" sz="2400" dirty="0"/>
          </a:p>
        </p:txBody>
      </p:sp>
      <p:grpSp>
        <p:nvGrpSpPr>
          <p:cNvPr id="676" name="Group 675"/>
          <p:cNvGrpSpPr/>
          <p:nvPr/>
        </p:nvGrpSpPr>
        <p:grpSpPr>
          <a:xfrm>
            <a:off x="4556907" y="1925747"/>
            <a:ext cx="1125557" cy="1133478"/>
            <a:chOff x="6454773" y="4188110"/>
            <a:chExt cx="1125557" cy="1133478"/>
          </a:xfrm>
        </p:grpSpPr>
        <p:grpSp>
          <p:nvGrpSpPr>
            <p:cNvPr id="225" name="Group 2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219" name="Group 21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220" name="Teardrop 21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Teardrop 22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2" name="Group 22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223" name="Teardrop 22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Teardrop 22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5" name="Group 67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236" name="Group 23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237" name="Group 23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241" name="Teardrop 24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2" name="Teardrop 24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38" name="Group 23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239" name="Teardrop 23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0" name="Teardrop 23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70" name="Group 6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71" name="Oval 6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2" name="Oval 6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3" name="Oval 6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4" name="Oval 6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77" name="Group 676"/>
          <p:cNvGrpSpPr/>
          <p:nvPr/>
        </p:nvGrpSpPr>
        <p:grpSpPr>
          <a:xfrm>
            <a:off x="3728210" y="1970437"/>
            <a:ext cx="1125557" cy="1133478"/>
            <a:chOff x="6454773" y="4188110"/>
            <a:chExt cx="1125557" cy="1133478"/>
          </a:xfrm>
        </p:grpSpPr>
        <p:grpSp>
          <p:nvGrpSpPr>
            <p:cNvPr id="678" name="Group 67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692" name="Group 69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696" name="Teardrop 69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7" name="Teardrop 69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3" name="Group 69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694" name="Teardrop 69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5" name="Teardrop 69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679" name="Group 67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680" name="Group 67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686" name="Group 68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690" name="Teardrop 68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1" name="Teardrop 69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87" name="Group 68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688" name="Teardrop 68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89" name="Teardrop 68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681" name="Group 68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682" name="Oval 68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3" name="Oval 68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4" name="Oval 68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5" name="Oval 68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698" name="Group 697"/>
          <p:cNvGrpSpPr/>
          <p:nvPr/>
        </p:nvGrpSpPr>
        <p:grpSpPr>
          <a:xfrm>
            <a:off x="4809819" y="2348133"/>
            <a:ext cx="1125557" cy="1133478"/>
            <a:chOff x="6454773" y="4188110"/>
            <a:chExt cx="1125557" cy="1133478"/>
          </a:xfrm>
        </p:grpSpPr>
        <p:grpSp>
          <p:nvGrpSpPr>
            <p:cNvPr id="699" name="Group 69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13" name="Group 71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17" name="Teardrop 71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8" name="Teardrop 71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4" name="Group 71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15" name="Teardrop 71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6" name="Teardrop 71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00" name="Group 69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01" name="Group 70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07" name="Group 70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11" name="Teardrop 71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2" name="Teardrop 71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08" name="Group 70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09" name="Teardrop 70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0" name="Teardrop 70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02" name="Group 70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03" name="Oval 70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4" name="Oval 70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5" name="Oval 70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6" name="Oval 70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19" name="Group 718"/>
          <p:cNvGrpSpPr/>
          <p:nvPr/>
        </p:nvGrpSpPr>
        <p:grpSpPr>
          <a:xfrm>
            <a:off x="4664105" y="3050470"/>
            <a:ext cx="1125557" cy="1133478"/>
            <a:chOff x="6454773" y="4188110"/>
            <a:chExt cx="1125557" cy="1133478"/>
          </a:xfrm>
        </p:grpSpPr>
        <p:grpSp>
          <p:nvGrpSpPr>
            <p:cNvPr id="720" name="Group 71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34" name="Group 73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38" name="Teardrop 73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9" name="Teardrop 73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5" name="Group 73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36" name="Teardrop 73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7" name="Teardrop 73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1" name="Group 72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22" name="Group 72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28" name="Group 72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32" name="Teardrop 73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3" name="Teardrop 73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29" name="Group 72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30" name="Teardrop 72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1" name="Teardrop 73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23" name="Group 72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24" name="Oval 72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5" name="Oval 72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6" name="Oval 72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7" name="Oval 72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40" name="Group 739"/>
          <p:cNvGrpSpPr/>
          <p:nvPr/>
        </p:nvGrpSpPr>
        <p:grpSpPr>
          <a:xfrm>
            <a:off x="3745135" y="2967665"/>
            <a:ext cx="1125557" cy="1133478"/>
            <a:chOff x="6454773" y="4188110"/>
            <a:chExt cx="1125557" cy="1133478"/>
          </a:xfrm>
        </p:grpSpPr>
        <p:grpSp>
          <p:nvGrpSpPr>
            <p:cNvPr id="741" name="Group 74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55" name="Group 75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59" name="Teardrop 75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0" name="Teardrop 75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56" name="Group 75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57" name="Teardrop 75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8" name="Teardrop 75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42" name="Group 74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43" name="Group 74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49" name="Group 74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53" name="Teardrop 75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4" name="Teardrop 75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50" name="Group 74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51" name="Teardrop 75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2" name="Teardrop 75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44" name="Group 74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45" name="Oval 74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6" name="Oval 74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7" name="Oval 74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8" name="Oval 74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61" name="Group 760"/>
          <p:cNvGrpSpPr/>
          <p:nvPr/>
        </p:nvGrpSpPr>
        <p:grpSpPr>
          <a:xfrm>
            <a:off x="3454243" y="2348133"/>
            <a:ext cx="1125557" cy="1133478"/>
            <a:chOff x="6454773" y="4188110"/>
            <a:chExt cx="1125557" cy="1133478"/>
          </a:xfrm>
        </p:grpSpPr>
        <p:grpSp>
          <p:nvGrpSpPr>
            <p:cNvPr id="762" name="Group 76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76" name="Group 77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780" name="Teardrop 77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1" name="Teardrop 78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7" name="Group 77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78" name="Teardrop 77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9" name="Teardrop 77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63" name="Group 76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64" name="Group 76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70" name="Group 76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74" name="Teardrop 77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5" name="Teardrop 77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71" name="Group 77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72" name="Teardrop 77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3" name="Teardrop 77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65" name="Group 76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66" name="Oval 76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7" name="Oval 76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8" name="Oval 76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9" name="Oval 76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782" name="Group 781"/>
          <p:cNvGrpSpPr/>
          <p:nvPr/>
        </p:nvGrpSpPr>
        <p:grpSpPr>
          <a:xfrm>
            <a:off x="2112585" y="3112248"/>
            <a:ext cx="1125557" cy="1133478"/>
            <a:chOff x="6454773" y="4188110"/>
            <a:chExt cx="1125557" cy="1133478"/>
          </a:xfrm>
        </p:grpSpPr>
        <p:grpSp>
          <p:nvGrpSpPr>
            <p:cNvPr id="783" name="Group 78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797" name="Group 79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01" name="Teardrop 80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2" name="Teardrop 80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98" name="Group 79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799" name="Teardrop 79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0" name="Teardrop 79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84" name="Group 78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785" name="Group 78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791" name="Group 79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795" name="Teardrop 79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6" name="Teardrop 79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92" name="Group 79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793" name="Teardrop 79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94" name="Teardrop 79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786" name="Group 78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787" name="Oval 78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8" name="Oval 78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9" name="Oval 78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0" name="Oval 78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03" name="Group 802"/>
          <p:cNvGrpSpPr/>
          <p:nvPr/>
        </p:nvGrpSpPr>
        <p:grpSpPr>
          <a:xfrm>
            <a:off x="2923492" y="3087241"/>
            <a:ext cx="1125557" cy="1133478"/>
            <a:chOff x="6454773" y="4188110"/>
            <a:chExt cx="1125557" cy="1133478"/>
          </a:xfrm>
        </p:grpSpPr>
        <p:grpSp>
          <p:nvGrpSpPr>
            <p:cNvPr id="804" name="Group 80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18" name="Group 81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22" name="Teardrop 82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3" name="Teardrop 82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19" name="Group 81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20" name="Teardrop 81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1" name="Teardrop 82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05" name="Group 80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06" name="Group 80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12" name="Group 81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16" name="Teardrop 81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7" name="Teardrop 81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13" name="Group 81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14" name="Teardrop 81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5" name="Teardrop 81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07" name="Group 80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08" name="Oval 80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9" name="Oval 80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0" name="Oval 80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1" name="Oval 81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24" name="Group 823"/>
          <p:cNvGrpSpPr/>
          <p:nvPr/>
        </p:nvGrpSpPr>
        <p:grpSpPr>
          <a:xfrm>
            <a:off x="1713267" y="3704780"/>
            <a:ext cx="1125557" cy="1133478"/>
            <a:chOff x="6454773" y="4188110"/>
            <a:chExt cx="1125557" cy="1133478"/>
          </a:xfrm>
        </p:grpSpPr>
        <p:grpSp>
          <p:nvGrpSpPr>
            <p:cNvPr id="825" name="Group 824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39" name="Group 838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43" name="Teardrop 842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4" name="Teardrop 843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40" name="Group 839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41" name="Teardrop 840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2" name="Teardrop 841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26" name="Group 825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27" name="Group 826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33" name="Group 832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37" name="Teardrop 836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8" name="Teardrop 837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34" name="Group 833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35" name="Teardrop 834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36" name="Teardrop 835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28" name="Group 827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29" name="Oval 828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0" name="Oval 829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1" name="Oval 830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2" name="Oval 831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45" name="Group 844"/>
          <p:cNvGrpSpPr/>
          <p:nvPr/>
        </p:nvGrpSpPr>
        <p:grpSpPr>
          <a:xfrm>
            <a:off x="3225490" y="3740675"/>
            <a:ext cx="1125557" cy="1133478"/>
            <a:chOff x="6454773" y="4188110"/>
            <a:chExt cx="1125557" cy="1133478"/>
          </a:xfrm>
        </p:grpSpPr>
        <p:grpSp>
          <p:nvGrpSpPr>
            <p:cNvPr id="846" name="Group 845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60" name="Group 859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64" name="Teardrop 863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5" name="Teardrop 864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61" name="Group 860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62" name="Teardrop 861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3" name="Teardrop 862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47" name="Group 846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48" name="Group 847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54" name="Group 853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58" name="Teardrop 857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9" name="Teardrop 858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55" name="Group 854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56" name="Teardrop 855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57" name="Teardrop 856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49" name="Group 848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50" name="Oval 849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1" name="Oval 850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2" name="Oval 851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3" name="Oval 852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66" name="Group 865"/>
          <p:cNvGrpSpPr/>
          <p:nvPr/>
        </p:nvGrpSpPr>
        <p:grpSpPr>
          <a:xfrm>
            <a:off x="2100322" y="4334307"/>
            <a:ext cx="1125557" cy="1133478"/>
            <a:chOff x="6454773" y="4188110"/>
            <a:chExt cx="1125557" cy="1133478"/>
          </a:xfrm>
        </p:grpSpPr>
        <p:grpSp>
          <p:nvGrpSpPr>
            <p:cNvPr id="867" name="Group 866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881" name="Group 880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885" name="Teardrop 884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6" name="Teardrop 885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882" name="Group 881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883" name="Teardrop 882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4" name="Teardrop 883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68" name="Group 867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69" name="Group 868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75" name="Group 874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879" name="Teardrop 878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80" name="Teardrop 879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76" name="Group 875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77" name="Teardrop 876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78" name="Teardrop 877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70" name="Group 869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71" name="Oval 870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2" name="Oval 871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3" name="Oval 872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4" name="Oval 873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887" name="Group 886"/>
          <p:cNvGrpSpPr/>
          <p:nvPr/>
        </p:nvGrpSpPr>
        <p:grpSpPr>
          <a:xfrm>
            <a:off x="3007750" y="4431341"/>
            <a:ext cx="1125557" cy="1133478"/>
            <a:chOff x="6454773" y="4188110"/>
            <a:chExt cx="1125557" cy="1133478"/>
          </a:xfrm>
        </p:grpSpPr>
        <p:grpSp>
          <p:nvGrpSpPr>
            <p:cNvPr id="888" name="Group 887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02" name="Group 901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06" name="Teardrop 905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7" name="Teardrop 906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03" name="Group 902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04" name="Teardrop 903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5" name="Teardrop 904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889" name="Group 888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890" name="Group 889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896" name="Group 895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00" name="Teardrop 899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01" name="Teardrop 900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897" name="Group 896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898" name="Teardrop 897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99" name="Teardrop 898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891" name="Group 890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892" name="Oval 891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3" name="Oval 892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4" name="Oval 893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5" name="Oval 894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08" name="Group 907"/>
          <p:cNvGrpSpPr/>
          <p:nvPr/>
        </p:nvGrpSpPr>
        <p:grpSpPr>
          <a:xfrm>
            <a:off x="3709475" y="4343696"/>
            <a:ext cx="1125557" cy="1133478"/>
            <a:chOff x="6454773" y="4188110"/>
            <a:chExt cx="1125557" cy="1133478"/>
          </a:xfrm>
        </p:grpSpPr>
        <p:grpSp>
          <p:nvGrpSpPr>
            <p:cNvPr id="909" name="Group 908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23" name="Group 922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27" name="Teardrop 926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8" name="Teardrop 927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24" name="Group 923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25" name="Teardrop 924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26" name="Teardrop 925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10" name="Group 909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11" name="Group 910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17" name="Group 916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21" name="Teardrop 920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2" name="Teardrop 921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18" name="Group 917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19" name="Teardrop 918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0" name="Teardrop 919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12" name="Group 911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13" name="Oval 912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4" name="Oval 913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5" name="Oval 914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6" name="Oval 915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29" name="Group 928"/>
          <p:cNvGrpSpPr/>
          <p:nvPr/>
        </p:nvGrpSpPr>
        <p:grpSpPr>
          <a:xfrm>
            <a:off x="4422710" y="4309151"/>
            <a:ext cx="1125557" cy="1133478"/>
            <a:chOff x="6454773" y="4188110"/>
            <a:chExt cx="1125557" cy="1133478"/>
          </a:xfrm>
        </p:grpSpPr>
        <p:grpSp>
          <p:nvGrpSpPr>
            <p:cNvPr id="930" name="Group 929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44" name="Group 943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48" name="Teardrop 947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9" name="Teardrop 948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45" name="Group 944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46" name="Teardrop 945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7" name="Teardrop 946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31" name="Group 930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32" name="Group 931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38" name="Group 937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42" name="Teardrop 941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3" name="Teardrop 942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39" name="Group 938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40" name="Teardrop 939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1" name="Teardrop 940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33" name="Group 932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34" name="Oval 933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5" name="Oval 934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6" name="Oval 935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7" name="Oval 936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50" name="Group 949"/>
          <p:cNvGrpSpPr/>
          <p:nvPr/>
        </p:nvGrpSpPr>
        <p:grpSpPr>
          <a:xfrm>
            <a:off x="3212848" y="4803605"/>
            <a:ext cx="1125557" cy="1133478"/>
            <a:chOff x="6454773" y="4188110"/>
            <a:chExt cx="1125557" cy="1133478"/>
          </a:xfrm>
        </p:grpSpPr>
        <p:grpSp>
          <p:nvGrpSpPr>
            <p:cNvPr id="951" name="Group 950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65" name="Group 964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69" name="Teardrop 968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0" name="Teardrop 969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66" name="Group 965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67" name="Teardrop 966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8" name="Teardrop 967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52" name="Group 951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53" name="Group 952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59" name="Group 958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63" name="Teardrop 962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4" name="Teardrop 963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60" name="Group 959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61" name="Teardrop 960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2" name="Teardrop 961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54" name="Group 953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55" name="Oval 954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6" name="Oval 955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7" name="Oval 956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8" name="Oval 957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71" name="Group 970"/>
          <p:cNvGrpSpPr/>
          <p:nvPr/>
        </p:nvGrpSpPr>
        <p:grpSpPr>
          <a:xfrm>
            <a:off x="4701322" y="4732624"/>
            <a:ext cx="1125557" cy="1133478"/>
            <a:chOff x="6454773" y="4188110"/>
            <a:chExt cx="1125557" cy="1133478"/>
          </a:xfrm>
        </p:grpSpPr>
        <p:grpSp>
          <p:nvGrpSpPr>
            <p:cNvPr id="972" name="Group 971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986" name="Group 985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990" name="Teardrop 989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1" name="Teardrop 990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987" name="Group 986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988" name="Teardrop 987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89" name="Teardrop 988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73" name="Group 972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74" name="Group 973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980" name="Group 979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984" name="Teardrop 983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5" name="Teardrop 984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981" name="Group 980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982" name="Teardrop 981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3" name="Teardrop 982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75" name="Group 974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76" name="Oval 975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7" name="Oval 976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8" name="Oval 977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9" name="Oval 978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992" name="Group 991"/>
          <p:cNvGrpSpPr/>
          <p:nvPr/>
        </p:nvGrpSpPr>
        <p:grpSpPr>
          <a:xfrm>
            <a:off x="3697932" y="5093169"/>
            <a:ext cx="1125557" cy="1133478"/>
            <a:chOff x="6454773" y="4188110"/>
            <a:chExt cx="1125557" cy="1133478"/>
          </a:xfrm>
        </p:grpSpPr>
        <p:grpSp>
          <p:nvGrpSpPr>
            <p:cNvPr id="993" name="Group 992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07" name="Group 1006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11" name="Teardrop 1010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2" name="Teardrop 1011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08" name="Group 1007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09" name="Teardrop 1008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0" name="Teardrop 1009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4" name="Group 993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995" name="Group 994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01" name="Group 1000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05" name="Teardrop 1004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6" name="Teardrop 1005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02" name="Group 1001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03" name="Teardrop 1002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4" name="Teardrop 1003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996" name="Group 995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997" name="Oval 996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8" name="Oval 997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9" name="Oval 998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0" name="Oval 999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13" name="Group 1012"/>
          <p:cNvGrpSpPr/>
          <p:nvPr/>
        </p:nvGrpSpPr>
        <p:grpSpPr>
          <a:xfrm>
            <a:off x="4447008" y="5157803"/>
            <a:ext cx="1125557" cy="1133478"/>
            <a:chOff x="6454773" y="4188110"/>
            <a:chExt cx="1125557" cy="1133478"/>
          </a:xfrm>
        </p:grpSpPr>
        <p:grpSp>
          <p:nvGrpSpPr>
            <p:cNvPr id="1014" name="Group 1013"/>
            <p:cNvGrpSpPr/>
            <p:nvPr/>
          </p:nvGrpSpPr>
          <p:grpSpPr>
            <a:xfrm rot="18962019">
              <a:off x="6476588" y="4203940"/>
              <a:ext cx="1103742" cy="1117648"/>
              <a:chOff x="7368955" y="1710215"/>
              <a:chExt cx="929865" cy="913305"/>
            </a:xfrm>
          </p:grpSpPr>
          <p:grpSp>
            <p:nvGrpSpPr>
              <p:cNvPr id="1028" name="Group 1027"/>
              <p:cNvGrpSpPr/>
              <p:nvPr/>
            </p:nvGrpSpPr>
            <p:grpSpPr>
              <a:xfrm>
                <a:off x="7644650" y="1710215"/>
                <a:ext cx="390481" cy="913305"/>
                <a:chOff x="5104912" y="4715388"/>
                <a:chExt cx="390481" cy="913305"/>
              </a:xfrm>
            </p:grpSpPr>
            <p:sp>
              <p:nvSpPr>
                <p:cNvPr id="1032" name="Teardrop 1031"/>
                <p:cNvSpPr/>
                <p:nvPr/>
              </p:nvSpPr>
              <p:spPr>
                <a:xfrm rot="8055729">
                  <a:off x="5113762" y="470653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3" name="Teardrop 1032"/>
                <p:cNvSpPr/>
                <p:nvPr/>
              </p:nvSpPr>
              <p:spPr>
                <a:xfrm rot="18989065">
                  <a:off x="5119629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9" name="Group 1028"/>
              <p:cNvGrpSpPr/>
              <p:nvPr/>
            </p:nvGrpSpPr>
            <p:grpSpPr>
              <a:xfrm rot="5400000">
                <a:off x="7638647" y="1699462"/>
                <a:ext cx="390481" cy="929865"/>
                <a:chOff x="5104361" y="4698828"/>
                <a:chExt cx="390481" cy="929865"/>
              </a:xfrm>
            </p:grpSpPr>
            <p:sp>
              <p:nvSpPr>
                <p:cNvPr id="1030" name="Teardrop 1029"/>
                <p:cNvSpPr/>
                <p:nvPr/>
              </p:nvSpPr>
              <p:spPr>
                <a:xfrm rot="8055729">
                  <a:off x="5113211" y="4689978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1" name="Teardrop 1030"/>
                <p:cNvSpPr/>
                <p:nvPr/>
              </p:nvSpPr>
              <p:spPr>
                <a:xfrm rot="18989065">
                  <a:off x="5119630" y="5238212"/>
                  <a:ext cx="372782" cy="390481"/>
                </a:xfrm>
                <a:prstGeom prst="teardrop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15" name="Group 1014"/>
            <p:cNvGrpSpPr/>
            <p:nvPr/>
          </p:nvGrpSpPr>
          <p:grpSpPr>
            <a:xfrm>
              <a:off x="6454773" y="4188110"/>
              <a:ext cx="1103742" cy="1117648"/>
              <a:chOff x="6454773" y="4188110"/>
              <a:chExt cx="1103742" cy="1117648"/>
            </a:xfrm>
          </p:grpSpPr>
          <p:grpSp>
            <p:nvGrpSpPr>
              <p:cNvPr id="1016" name="Group 1015"/>
              <p:cNvGrpSpPr/>
              <p:nvPr/>
            </p:nvGrpSpPr>
            <p:grpSpPr>
              <a:xfrm>
                <a:off x="6454773" y="4188110"/>
                <a:ext cx="1103742" cy="1117648"/>
                <a:chOff x="7368955" y="1710215"/>
                <a:chExt cx="929865" cy="913305"/>
              </a:xfrm>
            </p:grpSpPr>
            <p:grpSp>
              <p:nvGrpSpPr>
                <p:cNvPr id="1022" name="Group 1021"/>
                <p:cNvGrpSpPr/>
                <p:nvPr/>
              </p:nvGrpSpPr>
              <p:grpSpPr>
                <a:xfrm>
                  <a:off x="7644650" y="1710215"/>
                  <a:ext cx="390481" cy="913305"/>
                  <a:chOff x="5104912" y="4715388"/>
                  <a:chExt cx="390481" cy="913305"/>
                </a:xfrm>
              </p:grpSpPr>
              <p:sp>
                <p:nvSpPr>
                  <p:cNvPr id="1026" name="Teardrop 1025"/>
                  <p:cNvSpPr/>
                  <p:nvPr/>
                </p:nvSpPr>
                <p:spPr>
                  <a:xfrm rot="8055729">
                    <a:off x="5113762" y="470653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7" name="Teardrop 1026"/>
                  <p:cNvSpPr/>
                  <p:nvPr/>
                </p:nvSpPr>
                <p:spPr>
                  <a:xfrm rot="18989065">
                    <a:off x="5119629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23" name="Group 1022"/>
                <p:cNvGrpSpPr/>
                <p:nvPr/>
              </p:nvGrpSpPr>
              <p:grpSpPr>
                <a:xfrm rot="5400000">
                  <a:off x="7638647" y="1699462"/>
                  <a:ext cx="390481" cy="929865"/>
                  <a:chOff x="5104361" y="4698828"/>
                  <a:chExt cx="390481" cy="929865"/>
                </a:xfrm>
              </p:grpSpPr>
              <p:sp>
                <p:nvSpPr>
                  <p:cNvPr id="1024" name="Teardrop 1023"/>
                  <p:cNvSpPr/>
                  <p:nvPr/>
                </p:nvSpPr>
                <p:spPr>
                  <a:xfrm rot="8055729">
                    <a:off x="5113211" y="4689978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5" name="Teardrop 1024"/>
                  <p:cNvSpPr/>
                  <p:nvPr/>
                </p:nvSpPr>
                <p:spPr>
                  <a:xfrm rot="18989065">
                    <a:off x="5119630" y="5238212"/>
                    <a:ext cx="372782" cy="390481"/>
                  </a:xfrm>
                  <a:prstGeom prst="teardrop">
                    <a:avLst/>
                  </a:prstGeom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017" name="Group 1016"/>
              <p:cNvGrpSpPr/>
              <p:nvPr/>
            </p:nvGrpSpPr>
            <p:grpSpPr>
              <a:xfrm>
                <a:off x="6741454" y="4194008"/>
                <a:ext cx="580046" cy="1086790"/>
                <a:chOff x="2323419" y="4266627"/>
                <a:chExt cx="782868" cy="1273395"/>
              </a:xfrm>
            </p:grpSpPr>
            <p:sp>
              <p:nvSpPr>
                <p:cNvPr id="1018" name="Oval 1017"/>
                <p:cNvSpPr/>
                <p:nvPr/>
              </p:nvSpPr>
              <p:spPr>
                <a:xfrm>
                  <a:off x="2399548" y="495527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9" name="Oval 1018"/>
                <p:cNvSpPr/>
                <p:nvPr/>
              </p:nvSpPr>
              <p:spPr>
                <a:xfrm>
                  <a:off x="2471287" y="4615443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0" name="Oval 1019"/>
                <p:cNvSpPr/>
                <p:nvPr/>
              </p:nvSpPr>
              <p:spPr>
                <a:xfrm>
                  <a:off x="2323419" y="4629554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1" name="Oval 1020"/>
                <p:cNvSpPr/>
                <p:nvPr/>
              </p:nvSpPr>
              <p:spPr>
                <a:xfrm>
                  <a:off x="2405537" y="4266627"/>
                  <a:ext cx="635000" cy="584745"/>
                </a:xfrm>
                <a:prstGeom prst="ellipse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1034" name="Rectangle 1033"/>
          <p:cNvSpPr/>
          <p:nvPr/>
        </p:nvSpPr>
        <p:spPr>
          <a:xfrm>
            <a:off x="6018140" y="4157181"/>
            <a:ext cx="2946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~340 basis functions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961978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2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3" dur="500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4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9" dur="500" fill="hold"/>
                                        <p:tgtEl>
                                          <p:spTgt spid="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3" dur="500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7" dur="500" fill="hold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5" dur="500" fill="hold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9" dur="5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0" fill="hold">
                      <p:stCondLst>
                        <p:cond delay="indefinite"/>
                      </p:stCondLst>
                      <p:childTnLst>
                        <p:par>
                          <p:cTn id="261" fill="hold">
                            <p:stCondLst>
                              <p:cond delay="0"/>
                            </p:stCondLst>
                            <p:childTnLst>
                              <p:par>
                                <p:cTn id="2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9" dur="500" fill="hold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500" fill="hold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1" dur="500" fill="hold"/>
                                        <p:tgtEl>
                                          <p:spTgt spid="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5" dur="500" fill="hold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8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5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8" fill="hold">
                      <p:stCondLst>
                        <p:cond delay="indefinite"/>
                      </p:stCondLst>
                      <p:childTnLst>
                        <p:par>
                          <p:cTn id="359" fill="hold">
                            <p:stCondLst>
                              <p:cond delay="0"/>
                            </p:stCondLst>
                            <p:childTnLst>
                              <p:par>
                                <p:cTn id="3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2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3" dur="500" fill="hold"/>
                                        <p:tgtEl>
                                          <p:spTgt spid="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6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7" dur="500" fill="hold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0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1" dur="500" fill="hold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4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5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8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9" dur="500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2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3" dur="500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6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7" dur="50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0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1" dur="500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4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5" dur="500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8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9" dur="500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2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3" dur="500" fill="hold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6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7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0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1" dur="500" fill="hold"/>
                                        <p:tgtEl>
                                          <p:spTgt spid="8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4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5" dur="500" fill="hold"/>
                                        <p:tgtEl>
                                          <p:spTgt spid="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8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9" dur="500" fill="hold"/>
                                        <p:tgtEl>
                                          <p:spTgt spid="9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2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3" dur="500" fill="hold"/>
                                        <p:tgtEl>
                                          <p:spTgt spid="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6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7" dur="500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0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1" dur="500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4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5" dur="500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0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1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7" grpId="0"/>
      <p:bldP spid="72" grpId="0"/>
      <p:bldP spid="73" grpId="0"/>
      <p:bldP spid="77" grpId="0"/>
      <p:bldP spid="78" grpId="0"/>
      <p:bldP spid="82" grpId="0"/>
      <p:bldP spid="83" grpId="0"/>
      <p:bldP spid="87" grpId="0"/>
      <p:bldP spid="88" grpId="0"/>
      <p:bldP spid="92" grpId="0"/>
      <p:bldP spid="93" grpId="0"/>
      <p:bldP spid="99" grpId="0"/>
      <p:bldP spid="100" grpId="0"/>
      <p:bldP spid="104" grpId="0"/>
      <p:bldP spid="105" grpId="0"/>
      <p:bldP spid="109" grpId="0"/>
      <p:bldP spid="110" grpId="0"/>
      <p:bldP spid="115" grpId="0"/>
      <p:bldP spid="116" grpId="0"/>
      <p:bldP spid="138" grpId="0"/>
      <p:bldP spid="139" grpId="0"/>
      <p:bldP spid="142" grpId="0"/>
      <p:bldP spid="145" grpId="0"/>
      <p:bldP spid="147" grpId="0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489" grpId="0"/>
      <p:bldP spid="490" grpId="0"/>
      <p:bldP spid="491" grpId="0"/>
      <p:bldP spid="669" grpId="0"/>
      <p:bldP spid="103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4856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So for this molecule with the chosen basis set: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340 AOs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340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5369325" y="3878240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20452" y="389436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006341" y="434592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5060897" y="38802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060897" y="4345923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357230" y="4808768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302674" y="4360034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99802" y="2823131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348913" y="2823131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7348913" y="3302909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403469" y="2837243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599007" y="4822879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48118" y="4822879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248118" y="5302657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6302674" y="4836991"/>
            <a:ext cx="296333" cy="465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302674" y="5302657"/>
            <a:ext cx="296333" cy="4797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599007" y="5765502"/>
            <a:ext cx="649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471781" y="3409534"/>
            <a:ext cx="493845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lang="en-US" sz="2400" dirty="0"/>
          </a:p>
        </p:txBody>
      </p:sp>
      <p:cxnSp>
        <p:nvCxnSpPr>
          <p:cNvPr id="49" name="Straight Connector 48"/>
          <p:cNvCxnSpPr/>
          <p:nvPr/>
        </p:nvCxnSpPr>
        <p:spPr>
          <a:xfrm>
            <a:off x="6403469" y="3302909"/>
            <a:ext cx="100566" cy="223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6923791" y="3757287"/>
            <a:ext cx="425122" cy="14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>
            <a:off x="6316785" y="3884873"/>
            <a:ext cx="368675" cy="461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5"/>
          <p:cNvSpPr>
            <a:spLocks noChangeArrowheads="1"/>
          </p:cNvSpPr>
          <p:nvPr/>
        </p:nvSpPr>
        <p:spPr bwMode="auto">
          <a:xfrm>
            <a:off x="228600" y="2641706"/>
            <a:ext cx="4669971" cy="421629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170 e-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85 of the MOs are occupied (up to 2 e-/MO)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255 of the MOs are “virtual” (empty)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 highest occupied MO (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HOMO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and the lowest unoccupied MO (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LUMO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) is where most of the chemistry happens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Valence MOs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6415564" y="4910667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7155502" y="4905230"/>
            <a:ext cx="281991" cy="4596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6635293" y="5667830"/>
            <a:ext cx="5564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7073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1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There are 340 </a:t>
            </a:r>
            <a:r>
              <a:rPr lang="en-GB" sz="32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32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for this molecule in the chosen basis set 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095" y="1983014"/>
            <a:ext cx="2722235" cy="1301540"/>
          </a:xfrm>
          <a:prstGeom prst="rect">
            <a:avLst/>
          </a:prstGeom>
        </p:spPr>
      </p:pic>
      <p:sp>
        <p:nvSpPr>
          <p:cNvPr id="3" name="Right Brace 2"/>
          <p:cNvSpPr/>
          <p:nvPr/>
        </p:nvSpPr>
        <p:spPr>
          <a:xfrm rot="5400000">
            <a:off x="4260949" y="2767080"/>
            <a:ext cx="520095" cy="1506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14096" y="3701152"/>
            <a:ext cx="2458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340 term in the sum too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4454374"/>
            <a:ext cx="8686800" cy="117716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are called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MO coefficients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err="1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m,i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can be arranged in a 340 340 matrix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143935" y="5573485"/>
            <a:ext cx="8686800" cy="595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But how do we find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??</a:t>
            </a:r>
            <a:endParaRPr lang="en-GB" sz="24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506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7579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515819" y="1342582"/>
            <a:ext cx="1729618" cy="55638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l="1" t="10934" r="38043" b="73899"/>
          <a:stretch/>
        </p:blipFill>
        <p:spPr>
          <a:xfrm>
            <a:off x="36306" y="1850588"/>
            <a:ext cx="3761618" cy="104019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3"/>
          <a:srcRect l="1" t="30335" r="26887" b="55556"/>
          <a:stretch/>
        </p:blipFill>
        <p:spPr>
          <a:xfrm>
            <a:off x="36305" y="2890778"/>
            <a:ext cx="4438951" cy="96761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3"/>
          <a:srcRect l="1" t="48324" r="26887" b="36156"/>
          <a:stretch/>
        </p:blipFill>
        <p:spPr>
          <a:xfrm>
            <a:off x="55660" y="3846305"/>
            <a:ext cx="4438951" cy="106438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t="67265" r="3778" b="18802"/>
          <a:stretch/>
        </p:blipFill>
        <p:spPr>
          <a:xfrm>
            <a:off x="36305" y="4910686"/>
            <a:ext cx="5841992" cy="955524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103718" y="5866191"/>
            <a:ext cx="3894658" cy="99180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985575" y="3116757"/>
            <a:ext cx="2829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i="1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f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</a:t>
            </a:r>
            <a:r>
              <a:rPr lang="en-GB" sz="2400" i="1" dirty="0" smtClean="0">
                <a:solidFill>
                  <a:srgbClr val="000000"/>
                </a:solidFill>
                <a:latin typeface="Times New Roman" pitchFamily="18" charset="0"/>
              </a:rPr>
              <a:t>*</a:t>
            </a:r>
            <a:endParaRPr lang="en-US" sz="2400" i="1" dirty="0"/>
          </a:p>
        </p:txBody>
      </p:sp>
      <p:sp>
        <p:nvSpPr>
          <p:cNvPr id="26" name="Rectangle 25"/>
          <p:cNvSpPr/>
          <p:nvPr/>
        </p:nvSpPr>
        <p:spPr>
          <a:xfrm>
            <a:off x="5985575" y="4140015"/>
            <a:ext cx="1503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Rearrange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5985575" y="5138056"/>
            <a:ext cx="13321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Integrate</a:t>
            </a:r>
            <a:endParaRPr lang="en-US" sz="2400" i="1" dirty="0"/>
          </a:p>
        </p:txBody>
      </p:sp>
      <p:sp>
        <p:nvSpPr>
          <p:cNvPr id="28" name="Rectangle 27"/>
          <p:cNvSpPr/>
          <p:nvPr/>
        </p:nvSpPr>
        <p:spPr>
          <a:xfrm>
            <a:off x="5985575" y="6099811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8269526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3. Inset the LCAO expansion into the Schrodinger equation: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r="71512" b="91887"/>
          <a:stretch/>
        </p:blipFill>
        <p:spPr>
          <a:xfrm>
            <a:off x="2406964" y="1427247"/>
            <a:ext cx="1729618" cy="556382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3"/>
          <a:srcRect t="85313" r="35852" b="225"/>
          <a:stretch/>
        </p:blipFill>
        <p:spPr>
          <a:xfrm>
            <a:off x="484188" y="2161021"/>
            <a:ext cx="3894658" cy="991809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4506706" y="2434585"/>
            <a:ext cx="1618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Abbreviate</a:t>
            </a:r>
            <a:endParaRPr lang="en-US" sz="2400" i="1" dirty="0"/>
          </a:p>
        </p:txBody>
      </p:sp>
      <p:sp>
        <p:nvSpPr>
          <p:cNvPr id="27" name="Rectangle 26"/>
          <p:cNvSpPr/>
          <p:nvPr/>
        </p:nvSpPr>
        <p:spPr>
          <a:xfrm>
            <a:off x="3749604" y="3482031"/>
            <a:ext cx="47515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Schrodinger equation in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atrix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orm</a:t>
            </a:r>
            <a:endParaRPr lang="en-US" sz="2400" i="1" dirty="0"/>
          </a:p>
        </p:txBody>
      </p:sp>
      <p:sp>
        <p:nvSpPr>
          <p:cNvPr id="14" name="Rectangle 13"/>
          <p:cNvSpPr/>
          <p:nvPr/>
        </p:nvSpPr>
        <p:spPr>
          <a:xfrm>
            <a:off x="955900" y="3340607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7" name="Rectangle 16"/>
          <p:cNvSpPr/>
          <p:nvPr/>
        </p:nvSpPr>
        <p:spPr>
          <a:xfrm>
            <a:off x="103718" y="4634178"/>
            <a:ext cx="26575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Hamiltonian matrix</a:t>
            </a:r>
            <a:endParaRPr lang="en-US" sz="2400" i="1" dirty="0"/>
          </a:p>
        </p:txBody>
      </p:sp>
      <p:sp>
        <p:nvSpPr>
          <p:cNvPr id="18" name="Rectangle 17"/>
          <p:cNvSpPr/>
          <p:nvPr/>
        </p:nvSpPr>
        <p:spPr>
          <a:xfrm>
            <a:off x="1348183" y="4172513"/>
            <a:ext cx="16064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MO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Coefs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.</a:t>
            </a:r>
            <a:endParaRPr lang="en-US" sz="2400" i="1" dirty="0"/>
          </a:p>
        </p:txBody>
      </p:sp>
      <p:sp>
        <p:nvSpPr>
          <p:cNvPr id="20" name="Rectangle 19"/>
          <p:cNvSpPr/>
          <p:nvPr/>
        </p:nvSpPr>
        <p:spPr>
          <a:xfrm>
            <a:off x="2835842" y="4647975"/>
            <a:ext cx="23724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“Overlap” matrix</a:t>
            </a:r>
            <a:endParaRPr lang="en-US" sz="2400" i="1" dirty="0"/>
          </a:p>
        </p:txBody>
      </p:sp>
      <p:sp>
        <p:nvSpPr>
          <p:cNvPr id="21" name="Rectangle 20"/>
          <p:cNvSpPr/>
          <p:nvPr/>
        </p:nvSpPr>
        <p:spPr>
          <a:xfrm>
            <a:off x="3559375" y="4172513"/>
            <a:ext cx="18312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MO energies</a:t>
            </a:r>
            <a:endParaRPr lang="en-US" sz="2400" i="1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822476" y="4048493"/>
            <a:ext cx="387048" cy="7291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18" idx="0"/>
          </p:cNvCxnSpPr>
          <p:nvPr/>
        </p:nvCxnSpPr>
        <p:spPr>
          <a:xfrm flipH="1" flipV="1">
            <a:off x="1741714" y="3943696"/>
            <a:ext cx="409690" cy="228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2636762" y="3943696"/>
            <a:ext cx="909310" cy="833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3362476" y="3943696"/>
            <a:ext cx="556381" cy="32592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701898" y="5470375"/>
            <a:ext cx="8016949" cy="111266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Different approximation for elements of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result in different quantum chemistry methodologies</a:t>
            </a:r>
          </a:p>
        </p:txBody>
      </p:sp>
    </p:spTree>
    <p:extLst>
      <p:ext uri="{BB962C8B-B14F-4D97-AF65-F5344CB8AC3E}">
        <p14:creationId xmlns:p14="http://schemas.microsoft.com/office/powerpoint/2010/main" val="549874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4" grpId="0"/>
      <p:bldP spid="17" grpId="0"/>
      <p:bldP spid="18" grpId="0"/>
      <p:bldP spid="20" grpId="0"/>
      <p:bldP spid="21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1"/>
            <a:ext cx="8686800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4. Solve for C and E by “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diagonalization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”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794000" y="1683562"/>
            <a:ext cx="259017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SCE</a:t>
            </a:r>
            <a:endParaRPr lang="en-US" sz="4000" b="1" i="1" dirty="0"/>
          </a:p>
        </p:txBody>
      </p:sp>
      <p:sp>
        <p:nvSpPr>
          <p:cNvPr id="19" name="Rectangle 18"/>
          <p:cNvSpPr/>
          <p:nvPr/>
        </p:nvSpPr>
        <p:spPr>
          <a:xfrm>
            <a:off x="2914953" y="2920007"/>
            <a:ext cx="230488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CE</a:t>
            </a:r>
            <a:endParaRPr lang="en-US" sz="4000" b="1" i="1" dirty="0"/>
          </a:p>
        </p:txBody>
      </p:sp>
      <p:sp>
        <p:nvSpPr>
          <p:cNvPr id="22" name="Rectangle 21"/>
          <p:cNvSpPr/>
          <p:nvPr/>
        </p:nvSpPr>
        <p:spPr>
          <a:xfrm>
            <a:off x="2870393" y="4176288"/>
            <a:ext cx="251377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lang="en-US" sz="4000" b="1" i="1" dirty="0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1075266" y="239922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Orthonormalize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the AO basis: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1082526" y="3640172"/>
            <a:ext cx="6109305" cy="5361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Left multiply by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980926" y="4894861"/>
            <a:ext cx="6109305" cy="187847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a diagonal matrix of MO energies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 smtClean="0">
                <a:solidFill>
                  <a:srgbClr val="000000"/>
                </a:solidFill>
                <a:latin typeface="Times New Roman" pitchFamily="18" charset="0"/>
              </a:rPr>
              <a:t>Eigenvalues of </a:t>
            </a:r>
            <a:r>
              <a:rPr lang="en-GB" sz="22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is said to </a:t>
            </a:r>
            <a:r>
              <a:rPr lang="en-GB" sz="2400" dirty="0" err="1" smtClean="0">
                <a:solidFill>
                  <a:srgbClr val="000000"/>
                </a:solidFill>
                <a:latin typeface="Times New Roman" pitchFamily="18" charset="0"/>
              </a:rPr>
              <a:t>diagonalize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Eigenvectors of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870854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4" grpId="0"/>
      <p:bldP spid="28" grpId="0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Model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22318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Our model of an atom is layers of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atomic orbitals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(AOs):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364362" y="2563254"/>
            <a:ext cx="396056" cy="921309"/>
            <a:chOff x="5096355" y="4707384"/>
            <a:chExt cx="396056" cy="921309"/>
          </a:xfrm>
        </p:grpSpPr>
        <p:sp>
          <p:nvSpPr>
            <p:cNvPr id="6" name="Teardrop 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ardrop 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 rot="5400000">
            <a:off x="4354946" y="2558742"/>
            <a:ext cx="396056" cy="921309"/>
            <a:chOff x="5096355" y="4707384"/>
            <a:chExt cx="396056" cy="921309"/>
          </a:xfrm>
        </p:grpSpPr>
        <p:sp>
          <p:nvSpPr>
            <p:cNvPr id="13" name="Teardrop 1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2440" y="2836523"/>
            <a:ext cx="501187" cy="371310"/>
            <a:chOff x="3062501" y="4638134"/>
            <a:chExt cx="501187" cy="371310"/>
          </a:xfrm>
        </p:grpSpPr>
        <p:sp>
          <p:nvSpPr>
            <p:cNvPr id="11" name="Oval 10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Oval 17"/>
          <p:cNvSpPr/>
          <p:nvPr/>
        </p:nvSpPr>
        <p:spPr>
          <a:xfrm>
            <a:off x="4468310" y="2924822"/>
            <a:ext cx="282223" cy="1975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4307918" y="2851865"/>
            <a:ext cx="520148" cy="35719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254963" y="2787740"/>
            <a:ext cx="639343" cy="4821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/>
          <p:cNvGrpSpPr/>
          <p:nvPr/>
        </p:nvGrpSpPr>
        <p:grpSpPr>
          <a:xfrm>
            <a:off x="4195474" y="2234575"/>
            <a:ext cx="684062" cy="1569642"/>
            <a:chOff x="5096355" y="4707384"/>
            <a:chExt cx="396056" cy="921309"/>
          </a:xfrm>
        </p:grpSpPr>
        <p:sp>
          <p:nvSpPr>
            <p:cNvPr id="22" name="Teardrop 21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ardrop 2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 rot="5400000">
            <a:off x="4201484" y="2209649"/>
            <a:ext cx="674762" cy="1591272"/>
            <a:chOff x="5096355" y="4707384"/>
            <a:chExt cx="396056" cy="921309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064905" y="2643429"/>
            <a:ext cx="865643" cy="632604"/>
            <a:chOff x="3062501" y="4638134"/>
            <a:chExt cx="501187" cy="371310"/>
          </a:xfrm>
        </p:grpSpPr>
        <p:sp>
          <p:nvSpPr>
            <p:cNvPr id="28" name="Oval 27"/>
            <p:cNvSpPr/>
            <p:nvPr/>
          </p:nvSpPr>
          <p:spPr>
            <a:xfrm>
              <a:off x="3146778" y="4652245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3062501" y="4638134"/>
              <a:ext cx="416910" cy="35719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739399" y="2248686"/>
            <a:ext cx="1591272" cy="1569642"/>
            <a:chOff x="6275270" y="2943769"/>
            <a:chExt cx="1591272" cy="1569642"/>
          </a:xfrm>
        </p:grpSpPr>
        <p:grpSp>
          <p:nvGrpSpPr>
            <p:cNvPr id="30" name="Group 2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1" name="Teardrop 3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ardrop 3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134789" y="2237987"/>
            <a:ext cx="901852" cy="1569640"/>
            <a:chOff x="6180584" y="4781588"/>
            <a:chExt cx="901852" cy="1569640"/>
          </a:xfrm>
        </p:grpSpPr>
        <p:sp>
          <p:nvSpPr>
            <p:cNvPr id="44" name="Teardrop 43"/>
            <p:cNvSpPr/>
            <p:nvPr/>
          </p:nvSpPr>
          <p:spPr>
            <a:xfrm rot="18989065">
              <a:off x="6298008" y="5685962"/>
              <a:ext cx="643863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Donut 44"/>
            <p:cNvSpPr/>
            <p:nvPr/>
          </p:nvSpPr>
          <p:spPr>
            <a:xfrm>
              <a:off x="6180584" y="5415951"/>
              <a:ext cx="901852" cy="327271"/>
            </a:xfrm>
            <a:prstGeom prst="donut">
              <a:avLst>
                <a:gd name="adj" fmla="val 25647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6" name="Teardrop 45"/>
            <p:cNvSpPr/>
            <p:nvPr/>
          </p:nvSpPr>
          <p:spPr>
            <a:xfrm rot="8055729">
              <a:off x="6277471" y="4761927"/>
              <a:ext cx="635112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Rectangle 49"/>
          <p:cNvSpPr/>
          <p:nvPr/>
        </p:nvSpPr>
        <p:spPr>
          <a:xfrm>
            <a:off x="5641113" y="2739614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1" name="Rectangle 50"/>
          <p:cNvSpPr/>
          <p:nvPr/>
        </p:nvSpPr>
        <p:spPr>
          <a:xfrm>
            <a:off x="5641113" y="2763906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2" name="Rectangle 51"/>
          <p:cNvSpPr/>
          <p:nvPr/>
        </p:nvSpPr>
        <p:spPr>
          <a:xfrm>
            <a:off x="5597848" y="2759518"/>
            <a:ext cx="568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endParaRPr lang="en-US" sz="2000" i="1" dirty="0"/>
          </a:p>
        </p:txBody>
      </p:sp>
      <p:sp>
        <p:nvSpPr>
          <p:cNvPr id="53" name="Rectangle 52"/>
          <p:cNvSpPr/>
          <p:nvPr/>
        </p:nvSpPr>
        <p:spPr>
          <a:xfrm>
            <a:off x="5610720" y="2746697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4" name="Rectangle 53"/>
          <p:cNvSpPr/>
          <p:nvPr/>
        </p:nvSpPr>
        <p:spPr>
          <a:xfrm>
            <a:off x="5602280" y="2755490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endParaRPr lang="en-US" sz="2000" i="1" dirty="0"/>
          </a:p>
        </p:txBody>
      </p:sp>
      <p:sp>
        <p:nvSpPr>
          <p:cNvPr id="55" name="Rectangle 54"/>
          <p:cNvSpPr/>
          <p:nvPr/>
        </p:nvSpPr>
        <p:spPr>
          <a:xfrm>
            <a:off x="5600382" y="2767409"/>
            <a:ext cx="607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US" sz="2000" i="1" dirty="0"/>
          </a:p>
        </p:txBody>
      </p:sp>
      <p:grpSp>
        <p:nvGrpSpPr>
          <p:cNvPr id="56" name="Group 55"/>
          <p:cNvGrpSpPr/>
          <p:nvPr/>
        </p:nvGrpSpPr>
        <p:grpSpPr>
          <a:xfrm rot="18964078">
            <a:off x="3748295" y="2291750"/>
            <a:ext cx="1591272" cy="1569642"/>
            <a:chOff x="6275270" y="2943769"/>
            <a:chExt cx="1591272" cy="1569642"/>
          </a:xfrm>
        </p:grpSpPr>
        <p:grpSp>
          <p:nvGrpSpPr>
            <p:cNvPr id="57" name="Group 56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9" name="Teardrop 5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Teardrop 5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8" name="Group 77"/>
          <p:cNvGrpSpPr/>
          <p:nvPr/>
        </p:nvGrpSpPr>
        <p:grpSpPr>
          <a:xfrm>
            <a:off x="3913663" y="2706679"/>
            <a:ext cx="1262942" cy="659290"/>
            <a:chOff x="3983568" y="4629555"/>
            <a:chExt cx="1262942" cy="659290"/>
          </a:xfrm>
        </p:grpSpPr>
        <p:sp>
          <p:nvSpPr>
            <p:cNvPr id="70" name="Oval 69"/>
            <p:cNvSpPr/>
            <p:nvPr/>
          </p:nvSpPr>
          <p:spPr>
            <a:xfrm>
              <a:off x="4303889" y="46363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4611510" y="4629555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3983568" y="4643666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4301068" y="4704100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179524" y="2365650"/>
            <a:ext cx="782868" cy="1273395"/>
            <a:chOff x="2323419" y="4266627"/>
            <a:chExt cx="782868" cy="1273395"/>
          </a:xfrm>
        </p:grpSpPr>
        <p:sp>
          <p:nvSpPr>
            <p:cNvPr id="74" name="Oval 73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4112724"/>
            <a:ext cx="8686800" cy="215260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As atoms approach each other their occupied AOs (waves) interfere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Add constructively and destructively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Result is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molecular orbitals</a:t>
            </a:r>
          </a:p>
        </p:txBody>
      </p:sp>
    </p:spTree>
    <p:extLst>
      <p:ext uri="{BB962C8B-B14F-4D97-AF65-F5344CB8AC3E}">
        <p14:creationId xmlns:p14="http://schemas.microsoft.com/office/powerpoint/2010/main" val="1782332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50" grpId="0"/>
      <p:bldP spid="50" grpId="1"/>
      <p:bldP spid="51" grpId="0"/>
      <p:bldP spid="51" grpId="1"/>
      <p:bldP spid="52" grpId="0"/>
      <p:bldP spid="52" grpId="1"/>
      <p:bldP spid="53" grpId="0"/>
      <p:bldP spid="53" grpId="1"/>
      <p:bldP spid="54" grpId="0"/>
      <p:bldP spid="54" grpId="1"/>
      <p:bldP spid="55" grpId="0"/>
      <p:bldP spid="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5482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Hardest thing for us to do is put together </a:t>
            </a:r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30586" y="167700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42395" y="16723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537703" y="167231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8373" y="2557306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58373" y="373575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95004" y="5416993"/>
            <a:ext cx="522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 smtClean="0">
                <a:latin typeface="Symbol" charset="2"/>
                <a:cs typeface="Symbol" charset="2"/>
              </a:rPr>
              <a:t>f</a:t>
            </a:r>
            <a:r>
              <a:rPr lang="en-US" sz="2400" i="1" baseline="-25000" dirty="0" err="1" smtClean="0">
                <a:latin typeface="Times New Roman"/>
                <a:cs typeface="Times New Roman"/>
              </a:rPr>
              <a:t>n</a:t>
            </a:r>
            <a:endParaRPr lang="en-US" sz="2400" i="1" baseline="-25000" dirty="0">
              <a:latin typeface="Times New Roman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89053" y="144120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…</a:t>
            </a:r>
            <a:endParaRPr lang="en-US" sz="4000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 rot="5400000">
            <a:off x="1224323" y="4446580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…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3174" b="84714"/>
          <a:stretch/>
        </p:blipFill>
        <p:spPr>
          <a:xfrm>
            <a:off x="1995872" y="2462065"/>
            <a:ext cx="2120900" cy="83064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/>
          <a:srcRect t="19279" b="68946"/>
          <a:stretch/>
        </p:blipFill>
        <p:spPr>
          <a:xfrm>
            <a:off x="4116772" y="2413685"/>
            <a:ext cx="2120900" cy="80757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3"/>
          <a:srcRect l="4822" t="35899" b="51885"/>
          <a:stretch/>
        </p:blipFill>
        <p:spPr>
          <a:xfrm>
            <a:off x="2000891" y="3601811"/>
            <a:ext cx="2018645" cy="837803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3"/>
          <a:srcRect l="5655" t="52848" r="6521" b="34983"/>
          <a:stretch/>
        </p:blipFill>
        <p:spPr>
          <a:xfrm>
            <a:off x="4116772" y="3617139"/>
            <a:ext cx="1862667" cy="83457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3"/>
          <a:srcRect l="5655" t="68469" r="6521" b="17799"/>
          <a:stretch/>
        </p:blipFill>
        <p:spPr>
          <a:xfrm>
            <a:off x="6507197" y="2413685"/>
            <a:ext cx="1862667" cy="94175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3"/>
          <a:srcRect l="5655" t="86201" r="6521" b="2512"/>
          <a:stretch/>
        </p:blipFill>
        <p:spPr>
          <a:xfrm>
            <a:off x="2000891" y="5220236"/>
            <a:ext cx="1862667" cy="77409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 rot="2548196">
            <a:off x="6021071" y="3964721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latin typeface="Times New Roman"/>
                <a:cs typeface="Times New Roman"/>
              </a:rPr>
              <a:t>…</a:t>
            </a:r>
            <a:endParaRPr lang="en-US" sz="4000" dirty="0">
              <a:latin typeface="Times New Roman"/>
              <a:cs typeface="Times New Roman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7672" y="5054532"/>
            <a:ext cx="2032000" cy="939800"/>
          </a:xfrm>
          <a:prstGeom prst="rect">
            <a:avLst/>
          </a:prstGeom>
        </p:spPr>
      </p:pic>
      <p:cxnSp>
        <p:nvCxnSpPr>
          <p:cNvPr id="9" name="Straight Connector 8"/>
          <p:cNvCxnSpPr/>
          <p:nvPr/>
        </p:nvCxnSpPr>
        <p:spPr>
          <a:xfrm>
            <a:off x="1854510" y="2299151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381068" y="2250083"/>
            <a:ext cx="0" cy="3894667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8132830" y="2263235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8145816" y="6144750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1850730" y="2312303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1863716" y="6193818"/>
            <a:ext cx="248238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115135" y="354989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987528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991916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Goals are to: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Cut down on the number if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to evaluate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Easily evaluate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400" i="1" baseline="-25000" dirty="0" err="1">
                <a:solidFill>
                  <a:srgbClr val="000000"/>
                </a:solidFill>
                <a:latin typeface="Symbol" charset="2"/>
                <a:cs typeface="Symbol" charset="2"/>
              </a:rPr>
              <a:t>mn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that remain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228600" y="2849263"/>
            <a:ext cx="8686800" cy="199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Assume: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Only </a:t>
            </a:r>
            <a:r>
              <a:rPr lang="en-GB" sz="2400" i="1" dirty="0" err="1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i="1" baseline="-25000" dirty="0" err="1" smtClean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AOs are important. Neglect everything else</a:t>
            </a:r>
          </a:p>
          <a:p>
            <a:pPr marL="1992313" lvl="3" indent="-514350">
              <a:spcBef>
                <a:spcPts val="800"/>
              </a:spcBef>
              <a:buFont typeface="+mj-lt"/>
              <a:buAutoNum type="arabi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There is only 1 valence electron/atom 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H="1">
              <a:off x="4030787" y="4924779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4770725" y="4919342"/>
              <a:ext cx="281991" cy="45961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4250516" y="5681942"/>
              <a:ext cx="55649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3227501" y="4726312"/>
            <a:ext cx="2290992" cy="1724676"/>
            <a:chOff x="3917897" y="4836991"/>
            <a:chExt cx="1241777" cy="959556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3585035" y="4311478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767538" y="4308657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052432" y="5160811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70924" y="5986757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ardrop 3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4796711" y="5972646"/>
            <a:ext cx="350137" cy="857889"/>
            <a:chOff x="5104912" y="4715388"/>
            <a:chExt cx="390481" cy="913305"/>
          </a:xfrm>
        </p:grpSpPr>
        <p:sp>
          <p:nvSpPr>
            <p:cNvPr id="40" name="Teardrop 3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ardrop 5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5357535" y="5168632"/>
            <a:ext cx="350137" cy="857889"/>
            <a:chOff x="5104912" y="4715388"/>
            <a:chExt cx="390481" cy="913305"/>
          </a:xfrm>
        </p:grpSpPr>
        <p:sp>
          <p:nvSpPr>
            <p:cNvPr id="60" name="Teardrop 5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ardrop 6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6135862" y="4755644"/>
            <a:ext cx="191901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 valence e-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98155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The only integrals we have to evaluate are for nearest neighbours: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6437" r="53397" b="69086"/>
          <a:stretch/>
        </p:blipFill>
        <p:spPr>
          <a:xfrm>
            <a:off x="2717793" y="2681569"/>
            <a:ext cx="2799643" cy="634543"/>
          </a:xfrm>
          <a:prstGeom prst="rect">
            <a:avLst/>
          </a:prstGeom>
        </p:spPr>
      </p:pic>
      <p:pic>
        <p:nvPicPr>
          <p:cNvPr id="39" name="Picture 38"/>
          <p:cNvPicPr>
            <a:picLocks noChangeAspect="1"/>
          </p:cNvPicPr>
          <p:nvPr/>
        </p:nvPicPr>
        <p:blipFill rotWithShape="1">
          <a:blip r:embed="rId3"/>
          <a:srcRect t="41582" r="733" b="36100"/>
          <a:stretch/>
        </p:blipFill>
        <p:spPr>
          <a:xfrm>
            <a:off x="2717793" y="3668890"/>
            <a:ext cx="5963355" cy="57855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3"/>
          <a:srcRect t="74441" r="26995" b="2697"/>
          <a:stretch/>
        </p:blipFill>
        <p:spPr>
          <a:xfrm>
            <a:off x="2717793" y="4614333"/>
            <a:ext cx="4385732" cy="592667"/>
          </a:xfrm>
          <a:prstGeom prst="rect">
            <a:avLst/>
          </a:prstGeom>
        </p:spPr>
      </p:pic>
      <p:sp>
        <p:nvSpPr>
          <p:cNvPr id="2" name="Right Brace 1"/>
          <p:cNvSpPr/>
          <p:nvPr/>
        </p:nvSpPr>
        <p:spPr>
          <a:xfrm rot="10800000">
            <a:off x="2403290" y="2695680"/>
            <a:ext cx="602368" cy="246944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56493" y="3058784"/>
            <a:ext cx="211492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Nearest neighbour integrals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318" y="5542843"/>
            <a:ext cx="4944540" cy="96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862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788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535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02449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3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4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5" fill="hold">
                      <p:stCondLst>
                        <p:cond delay="indefinite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8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4" grpId="0"/>
      <p:bldP spid="55" grpId="0"/>
      <p:bldP spid="56" grpId="0"/>
      <p:bldP spid="57" grpId="0"/>
      <p:bldP spid="60" grpId="0"/>
      <p:bldP spid="61" grpId="0"/>
      <p:bldP spid="63" grpId="0"/>
      <p:bldP spid="67" grpId="0"/>
      <p:bldP spid="68" grpId="0"/>
      <p:bldP spid="69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95" grpId="0"/>
      <p:bldP spid="96" grpId="0"/>
      <p:bldP spid="97" grpId="0"/>
      <p:bldP spid="98" grpId="0"/>
      <p:bldP spid="99" grpId="0"/>
      <p:bldP spid="100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49" name="TextBox 48"/>
          <p:cNvSpPr txBox="1"/>
          <p:nvPr/>
        </p:nvSpPr>
        <p:spPr>
          <a:xfrm>
            <a:off x="4786998" y="335771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87696" y="3373714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346218" y="3788313"/>
            <a:ext cx="4049889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6091648" y="335678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723822" y="3368072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327774" y="33652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8058725" y="337654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cxnSp>
        <p:nvCxnSpPr>
          <p:cNvPr id="58" name="Straight Connector 57"/>
          <p:cNvCxnSpPr/>
          <p:nvPr/>
        </p:nvCxnSpPr>
        <p:spPr>
          <a:xfrm>
            <a:off x="4843443" y="3407358"/>
            <a:ext cx="0" cy="2761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460920" y="3767651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1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4446809" y="418793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2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441158" y="4611917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3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438337" y="5018315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4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4449627" y="5424713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5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460917" y="5788778"/>
            <a:ext cx="479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Symbol" charset="2"/>
                <a:cs typeface="Symbol" charset="2"/>
              </a:rPr>
              <a:t>f</a:t>
            </a:r>
            <a:r>
              <a:rPr lang="en-US" sz="2400" baseline="-25000" dirty="0" smtClean="0">
                <a:latin typeface="Times New Roman"/>
                <a:cs typeface="Times New Roman"/>
              </a:rPr>
              <a:t>6</a:t>
            </a:r>
            <a:endParaRPr lang="en-US" sz="2400" baseline="-25000" dirty="0">
              <a:latin typeface="Times New Roman"/>
              <a:cs typeface="Times New Roman"/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345356" y="4611917"/>
            <a:ext cx="88748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=</a:t>
            </a:r>
            <a:endParaRPr lang="en-US" sz="4000" dirty="0"/>
          </a:p>
        </p:txBody>
      </p:sp>
      <p:sp>
        <p:nvSpPr>
          <p:cNvPr id="71" name="Rectangle 70"/>
          <p:cNvSpPr/>
          <p:nvPr/>
        </p:nvSpPr>
        <p:spPr>
          <a:xfrm>
            <a:off x="4884145" y="376768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2" name="Rectangle 71"/>
          <p:cNvSpPr/>
          <p:nvPr/>
        </p:nvSpPr>
        <p:spPr>
          <a:xfrm>
            <a:off x="5473986" y="377897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3" name="Rectangle 72"/>
          <p:cNvSpPr/>
          <p:nvPr/>
        </p:nvSpPr>
        <p:spPr>
          <a:xfrm>
            <a:off x="5473986" y="4230527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4" name="Rectangle 73"/>
          <p:cNvSpPr/>
          <p:nvPr/>
        </p:nvSpPr>
        <p:spPr>
          <a:xfrm>
            <a:off x="6106160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5" name="Rectangle 74"/>
          <p:cNvSpPr/>
          <p:nvPr/>
        </p:nvSpPr>
        <p:spPr>
          <a:xfrm>
            <a:off x="4906725" y="42277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6" name="Rectangle 75"/>
          <p:cNvSpPr/>
          <p:nvPr/>
        </p:nvSpPr>
        <p:spPr>
          <a:xfrm>
            <a:off x="6108069" y="463390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77" name="Rectangle 76"/>
          <p:cNvSpPr/>
          <p:nvPr/>
        </p:nvSpPr>
        <p:spPr>
          <a:xfrm>
            <a:off x="6726132" y="465930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8" name="Rectangle 77"/>
          <p:cNvSpPr/>
          <p:nvPr/>
        </p:nvSpPr>
        <p:spPr>
          <a:xfrm>
            <a:off x="5456142" y="46451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79" name="Rectangle 78"/>
          <p:cNvSpPr/>
          <p:nvPr/>
        </p:nvSpPr>
        <p:spPr>
          <a:xfrm>
            <a:off x="6709102" y="502423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0" name="Rectangle 79"/>
          <p:cNvSpPr/>
          <p:nvPr/>
        </p:nvSpPr>
        <p:spPr>
          <a:xfrm>
            <a:off x="7341276" y="5077856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1" name="Rectangle 80"/>
          <p:cNvSpPr/>
          <p:nvPr/>
        </p:nvSpPr>
        <p:spPr>
          <a:xfrm>
            <a:off x="6099508" y="50214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2" name="Rectangle 81"/>
          <p:cNvSpPr/>
          <p:nvPr/>
        </p:nvSpPr>
        <p:spPr>
          <a:xfrm>
            <a:off x="7314963" y="542761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3" name="Rectangle 82"/>
          <p:cNvSpPr/>
          <p:nvPr/>
        </p:nvSpPr>
        <p:spPr>
          <a:xfrm>
            <a:off x="8003581" y="5453012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4" name="Rectangle 83"/>
          <p:cNvSpPr/>
          <p:nvPr/>
        </p:nvSpPr>
        <p:spPr>
          <a:xfrm>
            <a:off x="6705369" y="5438901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5" name="Rectangle 84"/>
          <p:cNvSpPr/>
          <p:nvPr/>
        </p:nvSpPr>
        <p:spPr>
          <a:xfrm>
            <a:off x="7989470" y="5862231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1</a:t>
            </a:r>
            <a:endParaRPr lang="en-US" sz="2400" dirty="0"/>
          </a:p>
        </p:txBody>
      </p:sp>
      <p:sp>
        <p:nvSpPr>
          <p:cNvPr id="86" name="Rectangle 85"/>
          <p:cNvSpPr/>
          <p:nvPr/>
        </p:nvSpPr>
        <p:spPr>
          <a:xfrm>
            <a:off x="7323432" y="5887632"/>
            <a:ext cx="3406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0</a:t>
            </a:r>
            <a:endParaRPr lang="en-US" sz="2400" dirty="0"/>
          </a:p>
        </p:txBody>
      </p:sp>
      <p:sp>
        <p:nvSpPr>
          <p:cNvPr id="87" name="Rectangle 86"/>
          <p:cNvSpPr/>
          <p:nvPr/>
        </p:nvSpPr>
        <p:spPr>
          <a:xfrm>
            <a:off x="8060206" y="3824129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sp>
        <p:nvSpPr>
          <p:cNvPr id="88" name="Rectangle 87"/>
          <p:cNvSpPr/>
          <p:nvPr/>
        </p:nvSpPr>
        <p:spPr>
          <a:xfrm>
            <a:off x="4940589" y="5813130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Symbol" charset="2"/>
                <a:cs typeface="Symbol" charset="2"/>
              </a:rPr>
              <a:t>0</a:t>
            </a:r>
            <a:endParaRPr lang="en-US" sz="2400" dirty="0"/>
          </a:p>
        </p:txBody>
      </p:sp>
      <p:cxnSp>
        <p:nvCxnSpPr>
          <p:cNvPr id="89" name="Straight Connector 88"/>
          <p:cNvCxnSpPr/>
          <p:nvPr/>
        </p:nvCxnSpPr>
        <p:spPr>
          <a:xfrm>
            <a:off x="4657955" y="4264529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4655134" y="467092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666424" y="5105547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4677714" y="5497834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4689004" y="5918343"/>
            <a:ext cx="3738152" cy="105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05554" y="37663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6" name="Rectangle 95"/>
          <p:cNvSpPr/>
          <p:nvPr/>
        </p:nvSpPr>
        <p:spPr>
          <a:xfrm>
            <a:off x="6751839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7" name="Rectangle 96"/>
          <p:cNvSpPr/>
          <p:nvPr/>
        </p:nvSpPr>
        <p:spPr>
          <a:xfrm>
            <a:off x="7344501" y="37635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8" name="Rectangle 97"/>
          <p:cNvSpPr/>
          <p:nvPr/>
        </p:nvSpPr>
        <p:spPr>
          <a:xfrm>
            <a:off x="6737728" y="420095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99" name="Rectangle 98"/>
          <p:cNvSpPr/>
          <p:nvPr/>
        </p:nvSpPr>
        <p:spPr>
          <a:xfrm>
            <a:off x="7341680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0" name="Rectangle 99"/>
          <p:cNvSpPr/>
          <p:nvPr/>
        </p:nvSpPr>
        <p:spPr>
          <a:xfrm>
            <a:off x="8019008" y="419813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4" name="Rectangle 103"/>
          <p:cNvSpPr/>
          <p:nvPr/>
        </p:nvSpPr>
        <p:spPr>
          <a:xfrm>
            <a:off x="4900477" y="46496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5" name="Rectangle 104"/>
          <p:cNvSpPr/>
          <p:nvPr/>
        </p:nvSpPr>
        <p:spPr>
          <a:xfrm>
            <a:off x="7338859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6" name="Rectangle 105"/>
          <p:cNvSpPr/>
          <p:nvPr/>
        </p:nvSpPr>
        <p:spPr>
          <a:xfrm>
            <a:off x="8016187" y="46468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7" name="Rectangle 106"/>
          <p:cNvSpPr/>
          <p:nvPr/>
        </p:nvSpPr>
        <p:spPr>
          <a:xfrm>
            <a:off x="8019008" y="505983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8" name="Rectangle 107"/>
          <p:cNvSpPr/>
          <p:nvPr/>
        </p:nvSpPr>
        <p:spPr>
          <a:xfrm>
            <a:off x="4898256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09" name="Rectangle 108"/>
          <p:cNvSpPr/>
          <p:nvPr/>
        </p:nvSpPr>
        <p:spPr>
          <a:xfrm>
            <a:off x="5476807" y="50425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0" name="Rectangle 109"/>
          <p:cNvSpPr/>
          <p:nvPr/>
        </p:nvSpPr>
        <p:spPr>
          <a:xfrm>
            <a:off x="4901747" y="545583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1" name="Rectangle 110"/>
          <p:cNvSpPr/>
          <p:nvPr/>
        </p:nvSpPr>
        <p:spPr>
          <a:xfrm>
            <a:off x="5477477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2" name="Rectangle 111"/>
          <p:cNvSpPr/>
          <p:nvPr/>
        </p:nvSpPr>
        <p:spPr>
          <a:xfrm>
            <a:off x="6084182" y="5453012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3" name="Rectangle 112"/>
          <p:cNvSpPr/>
          <p:nvPr/>
        </p:nvSpPr>
        <p:spPr>
          <a:xfrm>
            <a:off x="5463366" y="583400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4" name="Rectangle 113"/>
          <p:cNvSpPr/>
          <p:nvPr/>
        </p:nvSpPr>
        <p:spPr>
          <a:xfrm>
            <a:off x="6039096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115" name="Rectangle 114"/>
          <p:cNvSpPr/>
          <p:nvPr/>
        </p:nvSpPr>
        <p:spPr>
          <a:xfrm>
            <a:off x="6645801" y="583118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922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25" name="Teardrop 2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ardrop 2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28" name="Teardrop 2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ardrop 2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31" name="Teardrop 3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ardrop 3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34" name="Teardrop 33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ardrop 34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37" name="Teardrop 3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ardrop 3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121467" y="3388010"/>
            <a:ext cx="250075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 = SCE</a:t>
            </a:r>
            <a:endParaRPr lang="en-US" sz="4000" dirty="0"/>
          </a:p>
        </p:txBody>
      </p:sp>
      <p:sp>
        <p:nvSpPr>
          <p:cNvPr id="101" name="Rectangle 100"/>
          <p:cNvSpPr/>
          <p:nvPr/>
        </p:nvSpPr>
        <p:spPr>
          <a:xfrm>
            <a:off x="4146868" y="3963740"/>
            <a:ext cx="221547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 = CE</a:t>
            </a:r>
            <a:endParaRPr lang="en-US" sz="4000" dirty="0"/>
          </a:p>
        </p:txBody>
      </p:sp>
      <p:sp>
        <p:nvSpPr>
          <p:cNvPr id="102" name="Rectangle 101"/>
          <p:cNvSpPr/>
          <p:nvPr/>
        </p:nvSpPr>
        <p:spPr>
          <a:xfrm>
            <a:off x="4146868" y="4641430"/>
            <a:ext cx="242436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4000" baseline="30000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HC = E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4146868" y="5754534"/>
            <a:ext cx="3598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Build H in the computer and send it to a </a:t>
            </a:r>
            <a:r>
              <a:rPr lang="en-US" dirty="0" err="1" smtClean="0">
                <a:latin typeface="Times New Roman"/>
                <a:cs typeface="Times New Roman"/>
              </a:rPr>
              <a:t>diagonalization</a:t>
            </a:r>
            <a:r>
              <a:rPr lang="en-US" dirty="0" smtClean="0">
                <a:latin typeface="Times New Roman"/>
                <a:cs typeface="Times New Roman"/>
              </a:rPr>
              <a:t> routine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854222" y="5349316"/>
            <a:ext cx="127000" cy="4052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4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101" grpId="0"/>
      <p:bldP spid="10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0" name="Donut 9"/>
          <p:cNvSpPr/>
          <p:nvPr/>
        </p:nvSpPr>
        <p:spPr>
          <a:xfrm>
            <a:off x="228600" y="3546756"/>
            <a:ext cx="2582333" cy="2420531"/>
          </a:xfrm>
          <a:prstGeom prst="donut">
            <a:avLst>
              <a:gd name="adj" fmla="val 924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#1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775227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23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9" grpId="0"/>
      <p:bldP spid="6" grpId="0"/>
      <p:bldP spid="50" grpId="0"/>
      <p:bldP spid="9" grpId="0"/>
      <p:bldP spid="10" grpId="0" animBg="1"/>
      <p:bldP spid="11" grpId="0"/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#2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3" name="Block Arc 2"/>
          <p:cNvSpPr/>
          <p:nvPr/>
        </p:nvSpPr>
        <p:spPr>
          <a:xfrm rot="19653112">
            <a:off x="373785" y="3641510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Block Arc 27"/>
          <p:cNvSpPr/>
          <p:nvPr/>
        </p:nvSpPr>
        <p:spPr>
          <a:xfrm rot="8652414">
            <a:off x="809883" y="4314972"/>
            <a:ext cx="1890655" cy="1523288"/>
          </a:xfrm>
          <a:prstGeom prst="blockArc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224898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50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 animBg="1"/>
      <p:bldP spid="28" grpId="0" animBg="1"/>
      <p:bldP spid="2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#3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Oval 9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731013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729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 animBg="1"/>
      <p:bldP spid="30" grpId="0" animBg="1"/>
      <p:bldP spid="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#4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931121" y="3462441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497979" y="4319741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170191" y="4342565"/>
            <a:ext cx="350137" cy="857889"/>
            <a:chOff x="5104912" y="4715388"/>
            <a:chExt cx="390481" cy="913305"/>
          </a:xfrm>
        </p:grpSpPr>
        <p:sp>
          <p:nvSpPr>
            <p:cNvPr id="33" name="Teardrop 32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ardrop 3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37049" y="5199865"/>
            <a:ext cx="350137" cy="857889"/>
            <a:chOff x="5104912" y="4715388"/>
            <a:chExt cx="390481" cy="913305"/>
          </a:xfrm>
        </p:grpSpPr>
        <p:sp>
          <p:nvSpPr>
            <p:cNvPr id="36" name="Teardrop 35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ardrop 3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/>
          <p:cNvSpPr/>
          <p:nvPr/>
        </p:nvSpPr>
        <p:spPr>
          <a:xfrm>
            <a:off x="6265350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4876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-orbitals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/>
          <p:cNvSpPr/>
          <p:nvPr/>
        </p:nvSpPr>
        <p:spPr>
          <a:xfrm>
            <a:off x="6394145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ardrop 68"/>
          <p:cNvSpPr/>
          <p:nvPr/>
        </p:nvSpPr>
        <p:spPr>
          <a:xfrm rot="13560988">
            <a:off x="4757768" y="3166906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3513666" y="5700889"/>
            <a:ext cx="2074333" cy="832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7" name="TextBox 86"/>
          <p:cNvSpPr txBox="1"/>
          <p:nvPr/>
        </p:nvSpPr>
        <p:spPr>
          <a:xfrm>
            <a:off x="5019379" y="319998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171870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93" name="TextBox 92"/>
          <p:cNvSpPr txBox="1"/>
          <p:nvPr/>
        </p:nvSpPr>
        <p:spPr>
          <a:xfrm>
            <a:off x="4351542" y="5715000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75078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9" grpId="0" animBg="1"/>
      <p:bldP spid="2" grpId="0" animBg="1"/>
      <p:bldP spid="16" grpId="0"/>
      <p:bldP spid="84" grpId="0"/>
      <p:bldP spid="85" grpId="0"/>
      <p:bldP spid="87" grpId="0"/>
      <p:bldP spid="88" grpId="0"/>
      <p:bldP spid="89" grpId="0"/>
      <p:bldP spid="37" grpId="0"/>
      <p:bldP spid="90" grpId="0"/>
      <p:bldP spid="93" grpId="0"/>
      <p:bldP spid="38" grpId="0"/>
      <p:bldP spid="9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#5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793540" y="3491103"/>
            <a:ext cx="350137" cy="857889"/>
            <a:chOff x="5104912" y="4715388"/>
            <a:chExt cx="390481" cy="913305"/>
          </a:xfrm>
        </p:grpSpPr>
        <p:sp>
          <p:nvSpPr>
            <p:cNvPr id="27" name="Teardrop 26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ardrop 27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959297" y="5151404"/>
            <a:ext cx="350137" cy="857889"/>
            <a:chOff x="5104912" y="4715388"/>
            <a:chExt cx="390481" cy="913305"/>
          </a:xfrm>
        </p:grpSpPr>
        <p:sp>
          <p:nvSpPr>
            <p:cNvPr id="30" name="Teardrop 29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ardrop 30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Oval 38"/>
          <p:cNvSpPr/>
          <p:nvPr/>
        </p:nvSpPr>
        <p:spPr>
          <a:xfrm rot="19523604" flipV="1">
            <a:off x="2091047" y="354710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 rot="19523604" flipV="1">
            <a:off x="563747" y="4351890"/>
            <a:ext cx="436774" cy="154100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56131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503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48360"/>
            <a:ext cx="8686800" cy="254997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.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approximation</a:t>
            </a: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Computational MO Theory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28600" y="1636893"/>
            <a:ext cx="8686800" cy="196144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This model works great for conjugated carbon molecules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We’ll set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a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0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-1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4977" y="3894684"/>
            <a:ext cx="2290992" cy="1724676"/>
            <a:chOff x="3917897" y="4836991"/>
            <a:chExt cx="1241777" cy="95955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214230" y="4836991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863341" y="4836991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4863341" y="5316769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3917897" y="4851103"/>
              <a:ext cx="296333" cy="46566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917897" y="5316769"/>
              <a:ext cx="296333" cy="47977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14230" y="5779614"/>
              <a:ext cx="649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/>
          <p:cNvSpPr/>
          <p:nvPr/>
        </p:nvSpPr>
        <p:spPr>
          <a:xfrm>
            <a:off x="720396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endParaRPr lang="en-US" sz="2800" dirty="0"/>
          </a:p>
        </p:txBody>
      </p:sp>
      <p:sp>
        <p:nvSpPr>
          <p:cNvPr id="44" name="Rectangle 43"/>
          <p:cNvSpPr/>
          <p:nvPr/>
        </p:nvSpPr>
        <p:spPr>
          <a:xfrm>
            <a:off x="1904308" y="340735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800" dirty="0"/>
          </a:p>
        </p:txBody>
      </p:sp>
      <p:sp>
        <p:nvSpPr>
          <p:cNvPr id="45" name="Rectangle 44"/>
          <p:cNvSpPr/>
          <p:nvPr/>
        </p:nvSpPr>
        <p:spPr>
          <a:xfrm>
            <a:off x="2526201" y="422725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3</a:t>
            </a:r>
            <a:endParaRPr lang="en-US" sz="2800" dirty="0"/>
          </a:p>
        </p:txBody>
      </p:sp>
      <p:sp>
        <p:nvSpPr>
          <p:cNvPr id="46" name="Rectangle 45"/>
          <p:cNvSpPr/>
          <p:nvPr/>
        </p:nvSpPr>
        <p:spPr>
          <a:xfrm>
            <a:off x="1945232" y="5533856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4</a:t>
            </a:r>
            <a:endParaRPr lang="en-US" sz="2800" dirty="0"/>
          </a:p>
        </p:txBody>
      </p:sp>
      <p:sp>
        <p:nvSpPr>
          <p:cNvPr id="47" name="Rectangle 46"/>
          <p:cNvSpPr/>
          <p:nvPr/>
        </p:nvSpPr>
        <p:spPr>
          <a:xfrm>
            <a:off x="720396" y="555166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5</a:t>
            </a:r>
            <a:endParaRPr lang="en-US" sz="2800" dirty="0"/>
          </a:p>
        </p:txBody>
      </p:sp>
      <p:sp>
        <p:nvSpPr>
          <p:cNvPr id="48" name="Rectangle 47"/>
          <p:cNvSpPr/>
          <p:nvPr/>
        </p:nvSpPr>
        <p:spPr>
          <a:xfrm>
            <a:off x="192876" y="4242580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6</a:t>
            </a:r>
            <a:endParaRPr lang="en-US" sz="2800" dirty="0"/>
          </a:p>
        </p:txBody>
      </p:sp>
      <p:sp>
        <p:nvSpPr>
          <p:cNvPr id="70" name="Rectangle 69"/>
          <p:cNvSpPr/>
          <p:nvPr/>
        </p:nvSpPr>
        <p:spPr>
          <a:xfrm>
            <a:off x="4290800" y="3598333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H = </a:t>
            </a:r>
            <a:endParaRPr lang="en-US" sz="4000" dirty="0"/>
          </a:p>
        </p:txBody>
      </p:sp>
      <p:sp>
        <p:nvSpPr>
          <p:cNvPr id="5" name="Rectangle 4"/>
          <p:cNvSpPr/>
          <p:nvPr/>
        </p:nvSpPr>
        <p:spPr>
          <a:xfrm>
            <a:off x="5432778" y="2646806"/>
            <a:ext cx="2779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</a:t>
            </a:r>
            <a:r>
              <a:rPr lang="en-US" dirty="0"/>
              <a:t>[,1] </a:t>
            </a:r>
            <a:r>
              <a:rPr lang="en-US" dirty="0" smtClean="0"/>
              <a:t> [</a:t>
            </a:r>
            <a:r>
              <a:rPr lang="en-US" dirty="0"/>
              <a:t>,2] </a:t>
            </a:r>
            <a:r>
              <a:rPr lang="en-US" dirty="0" smtClean="0"/>
              <a:t>[</a:t>
            </a:r>
            <a:r>
              <a:rPr lang="en-US" dirty="0"/>
              <a:t>,3] [,4] [,5] [,6]</a:t>
            </a:r>
          </a:p>
          <a:p>
            <a:r>
              <a:rPr lang="en-US" dirty="0"/>
              <a:t>[1,]    0   -1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[2,]   -1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[3,]    0   -1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0    0</a:t>
            </a:r>
          </a:p>
          <a:p>
            <a:r>
              <a:rPr lang="en-US" dirty="0"/>
              <a:t>[4,]    0    0   -1  </a:t>
            </a:r>
            <a:r>
              <a:rPr lang="en-US" dirty="0" smtClean="0"/>
              <a:t> 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  <a:p>
            <a:r>
              <a:rPr lang="en-US" dirty="0"/>
              <a:t>[5,]    0    0    0  </a:t>
            </a:r>
            <a:r>
              <a:rPr lang="en-US" dirty="0" smtClean="0"/>
              <a:t>  </a:t>
            </a:r>
            <a:r>
              <a:rPr lang="en-US" dirty="0"/>
              <a:t>-1  </a:t>
            </a:r>
            <a:r>
              <a:rPr lang="en-US" dirty="0" smtClean="0"/>
              <a:t>   </a:t>
            </a:r>
            <a:r>
              <a:rPr lang="en-US" dirty="0"/>
              <a:t>0   -1</a:t>
            </a:r>
          </a:p>
          <a:p>
            <a:r>
              <a:rPr lang="en-US" dirty="0"/>
              <a:t>[6,]   -1    0    0   </a:t>
            </a:r>
            <a:r>
              <a:rPr lang="en-US" dirty="0" smtClean="0"/>
              <a:t>  </a:t>
            </a:r>
            <a:r>
              <a:rPr lang="en-US" dirty="0"/>
              <a:t>0  </a:t>
            </a:r>
            <a:r>
              <a:rPr lang="en-US" dirty="0" smtClean="0"/>
              <a:t>  </a:t>
            </a:r>
            <a:r>
              <a:rPr lang="en-US" dirty="0"/>
              <a:t>-1    0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290800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  <p:sp>
        <p:nvSpPr>
          <p:cNvPr id="6" name="Rectangle 5"/>
          <p:cNvSpPr/>
          <p:nvPr/>
        </p:nvSpPr>
        <p:spPr>
          <a:xfrm>
            <a:off x="5425176" y="5075809"/>
            <a:ext cx="3069713" cy="17543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0.4  0.6  </a:t>
            </a:r>
            <a:r>
              <a:rPr lang="en-US" dirty="0"/>
              <a:t>0.0 </a:t>
            </a:r>
            <a:r>
              <a:rPr lang="en-US" dirty="0" smtClean="0"/>
              <a:t>   </a:t>
            </a:r>
            <a:r>
              <a:rPr lang="en-US" dirty="0"/>
              <a:t>0.0 </a:t>
            </a:r>
            <a:r>
              <a:rPr lang="en-US" dirty="0" smtClean="0"/>
              <a:t>  -0.6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</a:t>
            </a:r>
            <a:r>
              <a:rPr lang="en-US" dirty="0" smtClean="0"/>
              <a:t>0.5  </a:t>
            </a:r>
            <a:r>
              <a:rPr lang="en-US" dirty="0"/>
              <a:t>-0.5 </a:t>
            </a:r>
            <a:r>
              <a:rPr lang="en-US" dirty="0" smtClean="0"/>
              <a:t>  -0.3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</a:t>
            </a:r>
            <a:r>
              <a:rPr lang="en-US" dirty="0" smtClean="0"/>
              <a:t>  -</a:t>
            </a:r>
            <a:r>
              <a:rPr lang="en-US" dirty="0"/>
              <a:t>0.5  </a:t>
            </a:r>
            <a:r>
              <a:rPr lang="en-US" dirty="0" smtClean="0"/>
              <a:t>  0.3   </a:t>
            </a:r>
            <a:r>
              <a:rPr lang="en-US" dirty="0"/>
              <a:t>-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-0.4  0.6  </a:t>
            </a:r>
            <a:r>
              <a:rPr lang="en-US" dirty="0"/>
              <a:t>0.0  </a:t>
            </a:r>
            <a:r>
              <a:rPr lang="en-US" dirty="0" smtClean="0"/>
              <a:t>  0.0    0.3   -0.4</a:t>
            </a:r>
          </a:p>
          <a:p>
            <a:r>
              <a:rPr lang="en-US" dirty="0" smtClean="0"/>
              <a:t> 0.4 </a:t>
            </a:r>
            <a:r>
              <a:rPr lang="en-US" dirty="0"/>
              <a:t>-</a:t>
            </a:r>
            <a:r>
              <a:rPr lang="en-US" dirty="0" smtClean="0"/>
              <a:t>0.3 </a:t>
            </a:r>
            <a:r>
              <a:rPr lang="en-US" dirty="0"/>
              <a:t>-0.5  </a:t>
            </a:r>
            <a:r>
              <a:rPr lang="en-US" dirty="0" smtClean="0"/>
              <a:t>  0.5    0.3   -0.4</a:t>
            </a:r>
          </a:p>
          <a:p>
            <a:r>
              <a:rPr lang="en-US" dirty="0" smtClean="0"/>
              <a:t>-0.4 </a:t>
            </a:r>
            <a:r>
              <a:rPr lang="en-US" dirty="0"/>
              <a:t>-</a:t>
            </a:r>
            <a:r>
              <a:rPr lang="en-US" dirty="0" smtClean="0"/>
              <a:t>0.3  </a:t>
            </a:r>
            <a:r>
              <a:rPr lang="en-US" dirty="0"/>
              <a:t>0.5  </a:t>
            </a:r>
            <a:r>
              <a:rPr lang="en-US" dirty="0" smtClean="0"/>
              <a:t>  0.5   -0.3   -0.4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90800" y="4581248"/>
            <a:ext cx="94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E =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5547476" y="4753060"/>
            <a:ext cx="2612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  </a:t>
            </a:r>
            <a:r>
              <a:rPr lang="en-US" dirty="0" smtClean="0"/>
              <a:t>    1     1      </a:t>
            </a:r>
            <a:r>
              <a:rPr lang="en-US" dirty="0"/>
              <a:t>-</a:t>
            </a:r>
            <a:r>
              <a:rPr lang="en-US" dirty="0" smtClean="0"/>
              <a:t>1      </a:t>
            </a:r>
            <a:r>
              <a:rPr lang="en-US" dirty="0"/>
              <a:t>-1 </a:t>
            </a:r>
            <a:r>
              <a:rPr lang="en-US" dirty="0" smtClean="0"/>
              <a:t>     -</a:t>
            </a:r>
            <a:r>
              <a:rPr lang="en-US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26201" y="3315923"/>
            <a:ext cx="1065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MO #6</a:t>
            </a:r>
            <a:endParaRPr lang="en-US" sz="2400" dirty="0">
              <a:latin typeface="Times New Roman"/>
              <a:cs typeface="Times New Roman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732511" y="3479850"/>
            <a:ext cx="350137" cy="857889"/>
            <a:chOff x="5104912" y="4715388"/>
            <a:chExt cx="390481" cy="913305"/>
          </a:xfrm>
        </p:grpSpPr>
        <p:sp>
          <p:nvSpPr>
            <p:cNvPr id="35" name="Teardrop 3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ardrop 3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15014" y="3477029"/>
            <a:ext cx="350137" cy="857889"/>
            <a:chOff x="5104912" y="4715388"/>
            <a:chExt cx="390481" cy="913305"/>
          </a:xfrm>
        </p:grpSpPr>
        <p:sp>
          <p:nvSpPr>
            <p:cNvPr id="41" name="Teardrop 4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ardrop 4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99908" y="4329183"/>
            <a:ext cx="350137" cy="857889"/>
            <a:chOff x="5104912" y="4715388"/>
            <a:chExt cx="390481" cy="913305"/>
          </a:xfrm>
        </p:grpSpPr>
        <p:sp>
          <p:nvSpPr>
            <p:cNvPr id="52" name="Teardrop 51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ardrop 52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18400" y="5155129"/>
            <a:ext cx="350137" cy="857889"/>
            <a:chOff x="5104912" y="4715388"/>
            <a:chExt cx="390481" cy="913305"/>
          </a:xfrm>
        </p:grpSpPr>
        <p:sp>
          <p:nvSpPr>
            <p:cNvPr id="55" name="Teardrop 54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ardrop 55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944187" y="5141018"/>
            <a:ext cx="350137" cy="857889"/>
            <a:chOff x="5104912" y="4715388"/>
            <a:chExt cx="390481" cy="913305"/>
          </a:xfrm>
        </p:grpSpPr>
        <p:sp>
          <p:nvSpPr>
            <p:cNvPr id="58" name="Teardrop 57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ardrop 58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505011" y="4337004"/>
            <a:ext cx="350137" cy="857889"/>
            <a:chOff x="5104912" y="4715388"/>
            <a:chExt cx="390481" cy="913305"/>
          </a:xfrm>
        </p:grpSpPr>
        <p:sp>
          <p:nvSpPr>
            <p:cNvPr id="61" name="Teardrop 60"/>
            <p:cNvSpPr/>
            <p:nvPr/>
          </p:nvSpPr>
          <p:spPr>
            <a:xfrm rot="8055729">
              <a:off x="5113762" y="4706538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ardrop 61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Rectangle 62"/>
          <p:cNvSpPr/>
          <p:nvPr/>
        </p:nvSpPr>
        <p:spPr>
          <a:xfrm>
            <a:off x="5348135" y="5075809"/>
            <a:ext cx="550329" cy="171163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Now You Try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48"/>
            <a:ext cx="8686800" cy="4640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Write out the Hamiltonian for:</a:t>
            </a:r>
          </a:p>
          <a:p>
            <a:pPr marL="106363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From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sketch the 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MOs.</a:t>
            </a: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Without looking at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, write an MO energy diagram. Fill it with (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Huckel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valence electrons.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What would happen to bond lengths for this molecule in the first excited state? Why?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771444" y="1721556"/>
            <a:ext cx="663223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434667" y="1721556"/>
            <a:ext cx="663222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097889" y="1721556"/>
            <a:ext cx="691444" cy="409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492499" y="4826675"/>
            <a:ext cx="328788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   [</a:t>
            </a:r>
            <a:r>
              <a:rPr lang="en-US" dirty="0"/>
              <a:t>,1] </a:t>
            </a:r>
            <a:r>
              <a:rPr lang="en-US" dirty="0" smtClean="0"/>
              <a:t>  [</a:t>
            </a:r>
            <a:r>
              <a:rPr lang="en-US" dirty="0"/>
              <a:t>,2] </a:t>
            </a:r>
            <a:r>
              <a:rPr lang="en-US" dirty="0" smtClean="0"/>
              <a:t>  [</a:t>
            </a:r>
            <a:r>
              <a:rPr lang="en-US" dirty="0"/>
              <a:t>,3] </a:t>
            </a:r>
            <a:r>
              <a:rPr lang="en-US" dirty="0" smtClean="0"/>
              <a:t>  [</a:t>
            </a:r>
            <a:r>
              <a:rPr lang="en-US" dirty="0"/>
              <a:t>,4] </a:t>
            </a:r>
            <a:r>
              <a:rPr lang="en-US" dirty="0" smtClean="0"/>
              <a:t>  [</a:t>
            </a:r>
            <a:r>
              <a:rPr lang="en-US" dirty="0"/>
              <a:t>,5] </a:t>
            </a:r>
            <a:r>
              <a:rPr lang="en-US" dirty="0" smtClean="0"/>
              <a:t>  [</a:t>
            </a:r>
            <a:r>
              <a:rPr lang="en-US" dirty="0"/>
              <a:t>,6]</a:t>
            </a:r>
          </a:p>
          <a:p>
            <a:r>
              <a:rPr lang="en-US" dirty="0"/>
              <a:t>[1,] -</a:t>
            </a:r>
            <a:r>
              <a:rPr lang="en-US" dirty="0" smtClean="0"/>
              <a:t>0.2  </a:t>
            </a:r>
            <a:r>
              <a:rPr lang="en-US" dirty="0"/>
              <a:t>-</a:t>
            </a:r>
            <a:r>
              <a:rPr lang="en-US" dirty="0" smtClean="0"/>
              <a:t>0.4  </a:t>
            </a:r>
            <a:r>
              <a:rPr lang="en-US" dirty="0"/>
              <a:t>-0.5 </a:t>
            </a:r>
            <a:r>
              <a:rPr lang="en-US" dirty="0" smtClean="0"/>
              <a:t> -0.5  </a:t>
            </a:r>
            <a:r>
              <a:rPr lang="en-US" dirty="0"/>
              <a:t>-0.4  </a:t>
            </a:r>
            <a:r>
              <a:rPr lang="en-US" dirty="0" smtClean="0"/>
              <a:t> 0.2</a:t>
            </a:r>
            <a:endParaRPr lang="en-US" dirty="0"/>
          </a:p>
          <a:p>
            <a:r>
              <a:rPr lang="en-US" dirty="0"/>
              <a:t>[2,]  </a:t>
            </a:r>
            <a:r>
              <a:rPr lang="en-US" dirty="0" smtClean="0"/>
              <a:t>0.4   </a:t>
            </a:r>
            <a:r>
              <a:rPr lang="en-US" dirty="0"/>
              <a:t>0.5 </a:t>
            </a:r>
            <a:r>
              <a:rPr lang="en-US" dirty="0" smtClean="0"/>
              <a:t>  </a:t>
            </a:r>
            <a:r>
              <a:rPr lang="en-US" dirty="0"/>
              <a:t>0.2 </a:t>
            </a:r>
            <a:r>
              <a:rPr lang="en-US" dirty="0" smtClean="0"/>
              <a:t> -</a:t>
            </a:r>
            <a:r>
              <a:rPr lang="en-US" dirty="0"/>
              <a:t>0.2 </a:t>
            </a:r>
            <a:r>
              <a:rPr lang="en-US" dirty="0" smtClean="0"/>
              <a:t>  -</a:t>
            </a:r>
            <a:r>
              <a:rPr lang="en-US" dirty="0"/>
              <a:t>0.5 </a:t>
            </a:r>
            <a:r>
              <a:rPr lang="en-US" dirty="0" smtClean="0"/>
              <a:t>  </a:t>
            </a:r>
            <a:r>
              <a:rPr lang="en-US" dirty="0"/>
              <a:t>0.4</a:t>
            </a:r>
          </a:p>
          <a:p>
            <a:r>
              <a:rPr lang="en-US" dirty="0"/>
              <a:t>[3,] -0.5 </a:t>
            </a:r>
            <a:r>
              <a:rPr lang="en-US" dirty="0" smtClean="0"/>
              <a:t> -</a:t>
            </a:r>
            <a:r>
              <a:rPr lang="en-US" dirty="0"/>
              <a:t>0.2 </a:t>
            </a:r>
            <a:r>
              <a:rPr lang="en-US" dirty="0" smtClean="0"/>
              <a:t>  0.4   </a:t>
            </a:r>
            <a:r>
              <a:rPr lang="en-US" dirty="0"/>
              <a:t>0.4 </a:t>
            </a:r>
            <a:r>
              <a:rPr lang="en-US" dirty="0" smtClean="0"/>
              <a:t> -</a:t>
            </a:r>
            <a:r>
              <a:rPr lang="en-US" dirty="0"/>
              <a:t>0.2  </a:t>
            </a:r>
            <a:r>
              <a:rPr lang="en-US" dirty="0" smtClean="0"/>
              <a:t>  0.5</a:t>
            </a:r>
            <a:endParaRPr lang="en-US" dirty="0"/>
          </a:p>
          <a:p>
            <a:r>
              <a:rPr lang="en-US" dirty="0"/>
              <a:t>[4,]  </a:t>
            </a:r>
            <a:r>
              <a:rPr lang="en-US" dirty="0" smtClean="0"/>
              <a:t>0.5  </a:t>
            </a:r>
            <a:r>
              <a:rPr lang="en-US" dirty="0"/>
              <a:t>-0.2 </a:t>
            </a:r>
            <a:r>
              <a:rPr lang="en-US" dirty="0" smtClean="0"/>
              <a:t> -</a:t>
            </a:r>
            <a:r>
              <a:rPr lang="en-US" dirty="0"/>
              <a:t>0.4  </a:t>
            </a:r>
            <a:r>
              <a:rPr lang="en-US" dirty="0" smtClean="0"/>
              <a:t> 0.4   </a:t>
            </a:r>
            <a:r>
              <a:rPr lang="en-US" dirty="0"/>
              <a:t>0.2  </a:t>
            </a:r>
            <a:r>
              <a:rPr lang="en-US" dirty="0" smtClean="0"/>
              <a:t>  0.5</a:t>
            </a:r>
            <a:endParaRPr lang="en-US" dirty="0"/>
          </a:p>
          <a:p>
            <a:r>
              <a:rPr lang="en-US" dirty="0"/>
              <a:t>[5,] -</a:t>
            </a:r>
            <a:r>
              <a:rPr lang="en-US" dirty="0" smtClean="0"/>
              <a:t>0.4   </a:t>
            </a:r>
            <a:r>
              <a:rPr lang="en-US" dirty="0"/>
              <a:t>0.5 </a:t>
            </a:r>
            <a:r>
              <a:rPr lang="en-US" dirty="0" smtClean="0"/>
              <a:t> -</a:t>
            </a:r>
            <a:r>
              <a:rPr lang="en-US" dirty="0"/>
              <a:t>0.2 </a:t>
            </a:r>
            <a:r>
              <a:rPr lang="en-US" dirty="0" smtClean="0"/>
              <a:t> -</a:t>
            </a:r>
            <a:r>
              <a:rPr lang="en-US" dirty="0"/>
              <a:t>0.2 </a:t>
            </a:r>
            <a:r>
              <a:rPr lang="en-US" dirty="0" smtClean="0"/>
              <a:t>  </a:t>
            </a:r>
            <a:r>
              <a:rPr lang="en-US" dirty="0"/>
              <a:t>0.5  </a:t>
            </a:r>
            <a:r>
              <a:rPr lang="en-US" dirty="0" smtClean="0"/>
              <a:t>  0.4</a:t>
            </a:r>
            <a:endParaRPr lang="en-US" dirty="0"/>
          </a:p>
          <a:p>
            <a:r>
              <a:rPr lang="en-US" dirty="0"/>
              <a:t>[6,]  </a:t>
            </a:r>
            <a:r>
              <a:rPr lang="en-US" dirty="0" smtClean="0"/>
              <a:t>0.2  </a:t>
            </a:r>
            <a:r>
              <a:rPr lang="en-US" dirty="0"/>
              <a:t>-0.4 </a:t>
            </a:r>
            <a:r>
              <a:rPr lang="en-US" dirty="0" smtClean="0"/>
              <a:t>  </a:t>
            </a:r>
            <a:r>
              <a:rPr lang="en-US" dirty="0"/>
              <a:t>0.5 </a:t>
            </a:r>
            <a:r>
              <a:rPr lang="en-US" dirty="0" smtClean="0"/>
              <a:t> -</a:t>
            </a:r>
            <a:r>
              <a:rPr lang="en-US" dirty="0"/>
              <a:t>0.5 </a:t>
            </a:r>
            <a:r>
              <a:rPr lang="en-US" dirty="0" smtClean="0"/>
              <a:t>  </a:t>
            </a:r>
            <a:r>
              <a:rPr lang="en-US" dirty="0"/>
              <a:t>0.4  </a:t>
            </a:r>
            <a:r>
              <a:rPr lang="en-US" dirty="0" smtClean="0"/>
              <a:t>  0.2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2315244" y="5632720"/>
            <a:ext cx="100420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4000" b="1" dirty="0" smtClean="0">
                <a:solidFill>
                  <a:srgbClr val="000000"/>
                </a:solidFill>
                <a:latin typeface="Times New Roman" pitchFamily="18" charset="0"/>
              </a:rPr>
              <a:t>C =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446917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sp>
        <p:nvSpPr>
          <p:cNvPr id="63" name="Oval 62"/>
          <p:cNvSpPr/>
          <p:nvPr/>
        </p:nvSpPr>
        <p:spPr>
          <a:xfrm>
            <a:off x="1895523" y="4572000"/>
            <a:ext cx="777725" cy="6938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2655729">
            <a:off x="3462367" y="3168839"/>
            <a:ext cx="839333" cy="834618"/>
          </a:xfrm>
          <a:prstGeom prst="teardrop">
            <a:avLst>
              <a:gd name="adj" fmla="val 64609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673248" y="397933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803092" y="5404555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12699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590922" y="5364623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1477" y="363950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094646" y="362539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5" name="TextBox 84"/>
          <p:cNvSpPr txBox="1"/>
          <p:nvPr/>
        </p:nvSpPr>
        <p:spPr>
          <a:xfrm>
            <a:off x="3674654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548589" y="5448126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174072" y="54876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748500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1083522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6" name="Oval 35"/>
          <p:cNvSpPr/>
          <p:nvPr/>
        </p:nvSpPr>
        <p:spPr>
          <a:xfrm>
            <a:off x="3499555" y="5694978"/>
            <a:ext cx="1463708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ardrop 38"/>
          <p:cNvSpPr/>
          <p:nvPr/>
        </p:nvSpPr>
        <p:spPr>
          <a:xfrm rot="13455729">
            <a:off x="5118153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4016548" y="565031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41" name="TextBox 40"/>
          <p:cNvSpPr txBox="1"/>
          <p:nvPr/>
        </p:nvSpPr>
        <p:spPr>
          <a:xfrm>
            <a:off x="5237823" y="562027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55462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16" grpId="0"/>
      <p:bldP spid="84" grpId="0"/>
      <p:bldP spid="85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6" grpId="0" animBg="1"/>
      <p:bldP spid="39" grpId="0" animBg="1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also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441384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385410" y="5535557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67430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637533" y="4677181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 rot="5400000">
            <a:off x="6376684" y="4134737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Teardrop 31"/>
          <p:cNvSpPr/>
          <p:nvPr/>
        </p:nvSpPr>
        <p:spPr>
          <a:xfrm rot="13455729">
            <a:off x="5848592" y="3251232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ardrop 32"/>
          <p:cNvSpPr/>
          <p:nvPr/>
        </p:nvSpPr>
        <p:spPr>
          <a:xfrm rot="2789065">
            <a:off x="4940411" y="3273564"/>
            <a:ext cx="624199" cy="684795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085423" y="320689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5902795" y="31990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9" name="Teardrop 38"/>
          <p:cNvSpPr/>
          <p:nvPr/>
        </p:nvSpPr>
        <p:spPr>
          <a:xfrm rot="13455729">
            <a:off x="5188708" y="5674886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294267" y="559205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grpSp>
        <p:nvGrpSpPr>
          <p:cNvPr id="42" name="Group 41"/>
          <p:cNvGrpSpPr/>
          <p:nvPr/>
        </p:nvGrpSpPr>
        <p:grpSpPr>
          <a:xfrm rot="5400000">
            <a:off x="2046342" y="4141169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/>
          <p:cNvGrpSpPr/>
          <p:nvPr/>
        </p:nvGrpSpPr>
        <p:grpSpPr>
          <a:xfrm rot="5400000">
            <a:off x="3100458" y="2801532"/>
            <a:ext cx="674762" cy="1591272"/>
            <a:chOff x="5096355" y="4707384"/>
            <a:chExt cx="396056" cy="921309"/>
          </a:xfrm>
        </p:grpSpPr>
        <p:sp>
          <p:nvSpPr>
            <p:cNvPr id="46" name="Teardrop 45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ardrop 46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829586" y="32087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49" name="TextBox 48"/>
          <p:cNvSpPr txBox="1"/>
          <p:nvPr/>
        </p:nvSpPr>
        <p:spPr>
          <a:xfrm>
            <a:off x="3646958" y="32008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50" name="Teardrop 49"/>
          <p:cNvSpPr/>
          <p:nvPr/>
        </p:nvSpPr>
        <p:spPr>
          <a:xfrm rot="2556299">
            <a:off x="3199756" y="5693961"/>
            <a:ext cx="643864" cy="66526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 rot="10700570">
            <a:off x="3370619" y="574135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52" name="Oval 51"/>
          <p:cNvSpPr/>
          <p:nvPr/>
        </p:nvSpPr>
        <p:spPr>
          <a:xfrm>
            <a:off x="3980139" y="5680867"/>
            <a:ext cx="1082707" cy="70555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286857" y="562209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900404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32" grpId="0" animBg="1"/>
      <p:bldP spid="33" grpId="0" animBg="1"/>
      <p:bldP spid="34" grpId="0"/>
      <p:bldP spid="35" grpId="0"/>
      <p:bldP spid="39" grpId="0" animBg="1"/>
      <p:bldP spid="41" grpId="0"/>
      <p:bldP spid="48" grpId="0"/>
      <p:bldP spid="49" grpId="0"/>
      <p:bldP spid="50" grpId="0" animBg="1"/>
      <p:bldP spid="51" grpId="0"/>
      <p:bldP spid="52" grpId="0" animBg="1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743844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492746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6834842" y="4034450"/>
            <a:ext cx="674762" cy="1591272"/>
            <a:chOff x="5096355" y="4707384"/>
            <a:chExt cx="396056" cy="921309"/>
          </a:xfrm>
        </p:grpSpPr>
        <p:sp>
          <p:nvSpPr>
            <p:cNvPr id="29" name="Teardrop 28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ardrop 29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1537416" y="4159602"/>
            <a:ext cx="674762" cy="1591272"/>
            <a:chOff x="5096355" y="4707384"/>
            <a:chExt cx="396056" cy="921309"/>
          </a:xfrm>
        </p:grpSpPr>
        <p:sp>
          <p:nvSpPr>
            <p:cNvPr id="43" name="Teardrop 42"/>
            <p:cNvSpPr/>
            <p:nvPr/>
          </p:nvSpPr>
          <p:spPr>
            <a:xfrm rot="8055729">
              <a:off x="5105205" y="4698534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ardrop 43"/>
            <p:cNvSpPr/>
            <p:nvPr/>
          </p:nvSpPr>
          <p:spPr>
            <a:xfrm rot="18989065">
              <a:off x="5119629" y="5238212"/>
              <a:ext cx="372782" cy="39048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Oval 53"/>
          <p:cNvSpPr/>
          <p:nvPr/>
        </p:nvSpPr>
        <p:spPr>
          <a:xfrm>
            <a:off x="3471333" y="5700890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3451131" y="6259261"/>
            <a:ext cx="2074333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57" name="TextBox 56"/>
          <p:cNvSpPr txBox="1"/>
          <p:nvPr/>
        </p:nvSpPr>
        <p:spPr>
          <a:xfrm>
            <a:off x="4306238" y="603722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58" name="Teardrop 57"/>
          <p:cNvSpPr/>
          <p:nvPr/>
        </p:nvSpPr>
        <p:spPr>
          <a:xfrm rot="5400000">
            <a:off x="3774899" y="3056822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ardrop 58"/>
          <p:cNvSpPr/>
          <p:nvPr/>
        </p:nvSpPr>
        <p:spPr>
          <a:xfrm>
            <a:off x="3795331" y="3556458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ardrop 59"/>
          <p:cNvSpPr/>
          <p:nvPr/>
        </p:nvSpPr>
        <p:spPr>
          <a:xfrm rot="16200000" flipH="1">
            <a:off x="4777069" y="3038547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ardrop 60"/>
          <p:cNvSpPr/>
          <p:nvPr/>
        </p:nvSpPr>
        <p:spPr>
          <a:xfrm flipH="1">
            <a:off x="4769279" y="3538183"/>
            <a:ext cx="409201" cy="463824"/>
          </a:xfrm>
          <a:prstGeom prst="teardrop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3820489" y="287109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63" name="TextBox 62"/>
          <p:cNvSpPr txBox="1"/>
          <p:nvPr/>
        </p:nvSpPr>
        <p:spPr>
          <a:xfrm>
            <a:off x="4736893" y="288206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64" name="TextBox 63"/>
          <p:cNvSpPr txBox="1"/>
          <p:nvPr/>
        </p:nvSpPr>
        <p:spPr>
          <a:xfrm>
            <a:off x="3790769" y="338841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65" name="TextBox 64"/>
          <p:cNvSpPr txBox="1"/>
          <p:nvPr/>
        </p:nvSpPr>
        <p:spPr>
          <a:xfrm>
            <a:off x="4799295" y="334806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840143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57" grpId="0"/>
      <p:bldP spid="58" grpId="0" animBg="1"/>
      <p:bldP spid="59" grpId="0" animBg="1"/>
      <p:bldP spid="60" grpId="0" animBg="1"/>
      <p:bldP spid="61" grpId="0" animBg="1"/>
      <p:bldP spid="62" grpId="0"/>
      <p:bldP spid="63" grpId="0"/>
      <p:bldP spid="64" grpId="0"/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s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7" name="Group 46"/>
          <p:cNvGrpSpPr/>
          <p:nvPr/>
        </p:nvGrpSpPr>
        <p:grpSpPr>
          <a:xfrm>
            <a:off x="4823682" y="2994665"/>
            <a:ext cx="1095343" cy="1098078"/>
            <a:chOff x="6275270" y="2943769"/>
            <a:chExt cx="1591272" cy="1569642"/>
          </a:xfrm>
        </p:grpSpPr>
        <p:grpSp>
          <p:nvGrpSpPr>
            <p:cNvPr id="48" name="Group 47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52" name="Teardrop 5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ardrop 52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50" name="Teardrop 4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eardrop 5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8" name="Group 57"/>
          <p:cNvGrpSpPr/>
          <p:nvPr/>
        </p:nvGrpSpPr>
        <p:grpSpPr>
          <a:xfrm>
            <a:off x="3277975" y="5670000"/>
            <a:ext cx="780957" cy="1098078"/>
            <a:chOff x="6275275" y="2943769"/>
            <a:chExt cx="1134545" cy="1569642"/>
          </a:xfrm>
        </p:grpSpPr>
        <p:sp>
          <p:nvSpPr>
            <p:cNvPr id="64" name="Teardrop 63"/>
            <p:cNvSpPr/>
            <p:nvPr/>
          </p:nvSpPr>
          <p:spPr>
            <a:xfrm rot="2789065">
              <a:off x="6294937" y="3390876"/>
              <a:ext cx="635110" cy="674433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0" name="Group 59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1" name="Teardrop 60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Teardrop 61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5" name="Group 64"/>
          <p:cNvGrpSpPr/>
          <p:nvPr/>
        </p:nvGrpSpPr>
        <p:grpSpPr>
          <a:xfrm>
            <a:off x="5071119" y="5665003"/>
            <a:ext cx="785252" cy="1098078"/>
            <a:chOff x="6725758" y="2943769"/>
            <a:chExt cx="1140784" cy="1569642"/>
          </a:xfrm>
        </p:grpSpPr>
        <p:sp>
          <p:nvSpPr>
            <p:cNvPr id="70" name="Teardrop 69"/>
            <p:cNvSpPr/>
            <p:nvPr/>
          </p:nvSpPr>
          <p:spPr>
            <a:xfrm rot="13455729">
              <a:off x="7222678" y="3370890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68" name="Teardrop 67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ardrop 6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2" name="Oval 71"/>
          <p:cNvSpPr/>
          <p:nvPr/>
        </p:nvSpPr>
        <p:spPr>
          <a:xfrm>
            <a:off x="3831393" y="6000989"/>
            <a:ext cx="1482268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000845" y="312709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4" name="TextBox 73"/>
          <p:cNvSpPr txBox="1"/>
          <p:nvPr/>
        </p:nvSpPr>
        <p:spPr>
          <a:xfrm>
            <a:off x="3377140" y="31242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5156242" y="285837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5170270" y="343067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7" name="TextBox 76"/>
          <p:cNvSpPr txBox="1"/>
          <p:nvPr/>
        </p:nvSpPr>
        <p:spPr>
          <a:xfrm>
            <a:off x="3722406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8" name="TextBox 77"/>
          <p:cNvSpPr txBox="1"/>
          <p:nvPr/>
        </p:nvSpPr>
        <p:spPr>
          <a:xfrm>
            <a:off x="3723190" y="343527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4891259" y="314228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5" name="TextBox 84"/>
          <p:cNvSpPr txBox="1"/>
          <p:nvPr/>
        </p:nvSpPr>
        <p:spPr>
          <a:xfrm>
            <a:off x="5550279" y="312985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6" name="TextBox 85"/>
          <p:cNvSpPr txBox="1"/>
          <p:nvPr/>
        </p:nvSpPr>
        <p:spPr>
          <a:xfrm>
            <a:off x="3660538" y="5515596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7" name="TextBox 86"/>
          <p:cNvSpPr txBox="1"/>
          <p:nvPr/>
        </p:nvSpPr>
        <p:spPr>
          <a:xfrm>
            <a:off x="3659135" y="60872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93" name="TextBox 92"/>
          <p:cNvSpPr txBox="1"/>
          <p:nvPr/>
        </p:nvSpPr>
        <p:spPr>
          <a:xfrm>
            <a:off x="5142131" y="5528478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95" name="TextBox 94"/>
          <p:cNvSpPr txBox="1"/>
          <p:nvPr/>
        </p:nvSpPr>
        <p:spPr>
          <a:xfrm>
            <a:off x="5140728" y="610014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96" name="TextBox 95"/>
          <p:cNvSpPr txBox="1"/>
          <p:nvPr/>
        </p:nvSpPr>
        <p:spPr>
          <a:xfrm>
            <a:off x="4315410" y="58285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97" name="TextBox 96"/>
          <p:cNvSpPr txBox="1"/>
          <p:nvPr/>
        </p:nvSpPr>
        <p:spPr>
          <a:xfrm>
            <a:off x="3296597" y="582572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98" name="TextBox 97"/>
          <p:cNvSpPr txBox="1"/>
          <p:nvPr/>
        </p:nvSpPr>
        <p:spPr>
          <a:xfrm>
            <a:off x="5404453" y="582676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8767369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87" grpId="0"/>
      <p:bldP spid="93" grpId="0"/>
      <p:bldP spid="95" grpId="0"/>
      <p:bldP spid="96" grpId="0"/>
      <p:bldP spid="97" grpId="0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797365" y="3921982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7" name="Rectangle 36"/>
          <p:cNvSpPr/>
          <p:nvPr/>
        </p:nvSpPr>
        <p:spPr>
          <a:xfrm>
            <a:off x="385410" y="5634334"/>
            <a:ext cx="164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Same phase</a:t>
            </a:r>
            <a:endParaRPr lang="en-US" sz="2400" dirty="0"/>
          </a:p>
        </p:txBody>
      </p:sp>
      <p:sp>
        <p:nvSpPr>
          <p:cNvPr id="90" name="Rectangle 89"/>
          <p:cNvSpPr/>
          <p:nvPr/>
        </p:nvSpPr>
        <p:spPr>
          <a:xfrm>
            <a:off x="300745" y="3521556"/>
            <a:ext cx="20737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Opposite phase</a:t>
            </a:r>
            <a:endParaRPr lang="en-US" sz="2400" dirty="0"/>
          </a:p>
        </p:txBody>
      </p:sp>
      <p:sp>
        <p:nvSpPr>
          <p:cNvPr id="91" name="Rectangle 90"/>
          <p:cNvSpPr/>
          <p:nvPr/>
        </p:nvSpPr>
        <p:spPr>
          <a:xfrm>
            <a:off x="484188" y="465354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1</a:t>
            </a:r>
            <a:endParaRPr lang="en-US" sz="2400" dirty="0"/>
          </a:p>
        </p:txBody>
      </p:sp>
      <p:sp>
        <p:nvSpPr>
          <p:cNvPr id="92" name="Rectangle 91"/>
          <p:cNvSpPr/>
          <p:nvPr/>
        </p:nvSpPr>
        <p:spPr>
          <a:xfrm>
            <a:off x="7520968" y="4617618"/>
            <a:ext cx="8728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AO 2</a:t>
            </a:r>
            <a:endParaRPr lang="en-US" sz="2400" dirty="0"/>
          </a:p>
        </p:txBody>
      </p:sp>
      <p:sp>
        <p:nvSpPr>
          <p:cNvPr id="38" name="Rectangle 37"/>
          <p:cNvSpPr/>
          <p:nvPr/>
        </p:nvSpPr>
        <p:spPr>
          <a:xfrm>
            <a:off x="3394687" y="5232567"/>
            <a:ext cx="23021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3016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sp>
        <p:nvSpPr>
          <p:cNvPr id="54" name="Oval 53"/>
          <p:cNvSpPr/>
          <p:nvPr/>
        </p:nvSpPr>
        <p:spPr>
          <a:xfrm>
            <a:off x="4093745" y="570089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121967" y="6259261"/>
            <a:ext cx="726169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4239634" y="54188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grpSp>
        <p:nvGrpSpPr>
          <p:cNvPr id="39" name="Group 38"/>
          <p:cNvGrpSpPr/>
          <p:nvPr/>
        </p:nvGrpSpPr>
        <p:grpSpPr>
          <a:xfrm>
            <a:off x="1396002" y="4244240"/>
            <a:ext cx="782868" cy="1273395"/>
            <a:chOff x="2323419" y="4266627"/>
            <a:chExt cx="782868" cy="1273395"/>
          </a:xfrm>
        </p:grpSpPr>
        <p:sp>
          <p:nvSpPr>
            <p:cNvPr id="40" name="Oval 3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6765644" y="4230292"/>
            <a:ext cx="782868" cy="1273395"/>
            <a:chOff x="2323419" y="4266627"/>
            <a:chExt cx="782868" cy="1273395"/>
          </a:xfrm>
        </p:grpSpPr>
        <p:sp>
          <p:nvSpPr>
            <p:cNvPr id="48" name="Oval 47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18527" y="3091063"/>
            <a:ext cx="543985" cy="866262"/>
            <a:chOff x="2323419" y="4266627"/>
            <a:chExt cx="782868" cy="1273395"/>
          </a:xfrm>
        </p:grpSpPr>
        <p:sp>
          <p:nvSpPr>
            <p:cNvPr id="53" name="Oval 52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762253" y="3091063"/>
            <a:ext cx="543985" cy="866262"/>
            <a:chOff x="2323419" y="4266627"/>
            <a:chExt cx="782868" cy="1273395"/>
          </a:xfrm>
        </p:grpSpPr>
        <p:sp>
          <p:nvSpPr>
            <p:cNvPr id="70" name="Oval 69"/>
            <p:cNvSpPr/>
            <p:nvPr/>
          </p:nvSpPr>
          <p:spPr>
            <a:xfrm>
              <a:off x="2399548" y="495527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/>
            <p:cNvSpPr/>
            <p:nvPr/>
          </p:nvSpPr>
          <p:spPr>
            <a:xfrm>
              <a:off x="2471287" y="4615443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2323419" y="4629554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/>
            <p:cNvSpPr/>
            <p:nvPr/>
          </p:nvSpPr>
          <p:spPr>
            <a:xfrm>
              <a:off x="2405537" y="4266627"/>
              <a:ext cx="635000" cy="58474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3819314" y="34810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5" name="TextBox 74"/>
          <p:cNvSpPr txBox="1"/>
          <p:nvPr/>
        </p:nvSpPr>
        <p:spPr>
          <a:xfrm>
            <a:off x="3813600" y="2897334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6" name="TextBox 75"/>
          <p:cNvSpPr txBox="1"/>
          <p:nvPr/>
        </p:nvSpPr>
        <p:spPr>
          <a:xfrm>
            <a:off x="3730327" y="315906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7" name="TextBox 76"/>
          <p:cNvSpPr txBox="1"/>
          <p:nvPr/>
        </p:nvSpPr>
        <p:spPr>
          <a:xfrm>
            <a:off x="4122614" y="315624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8" name="TextBox 77"/>
          <p:cNvSpPr txBox="1"/>
          <p:nvPr/>
        </p:nvSpPr>
        <p:spPr>
          <a:xfrm>
            <a:off x="5032782" y="340450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9" name="TextBox 78"/>
          <p:cNvSpPr txBox="1"/>
          <p:nvPr/>
        </p:nvSpPr>
        <p:spPr>
          <a:xfrm>
            <a:off x="5042731" y="28756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5" name="TextBox 84"/>
          <p:cNvSpPr txBox="1"/>
          <p:nvPr/>
        </p:nvSpPr>
        <p:spPr>
          <a:xfrm>
            <a:off x="4762096" y="315350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6" name="TextBox 85"/>
          <p:cNvSpPr txBox="1"/>
          <p:nvPr/>
        </p:nvSpPr>
        <p:spPr>
          <a:xfrm>
            <a:off x="5309604" y="31224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98" name="Oval 97"/>
          <p:cNvSpPr/>
          <p:nvPr/>
        </p:nvSpPr>
        <p:spPr>
          <a:xfrm>
            <a:off x="4229213" y="5977468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/>
          <p:cNvSpPr/>
          <p:nvPr/>
        </p:nvSpPr>
        <p:spPr>
          <a:xfrm>
            <a:off x="3963925" y="5994400"/>
            <a:ext cx="746371" cy="42610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4114370" y="5795363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4690100" y="577843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4265035" y="6192142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10588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7" grpId="0"/>
      <p:bldP spid="90" grpId="0"/>
      <p:bldP spid="38" grpId="0"/>
      <p:bldP spid="94" grpId="0"/>
      <p:bldP spid="54" grpId="0" animBg="1"/>
      <p:bldP spid="55" grpId="0" animBg="1"/>
      <p:bldP spid="56" grpId="0"/>
      <p:bldP spid="74" grpId="0"/>
      <p:bldP spid="75" grpId="0"/>
      <p:bldP spid="76" grpId="0"/>
      <p:bldP spid="77" grpId="0"/>
      <p:bldP spid="78" grpId="0"/>
      <p:bldP spid="79" grpId="0"/>
      <p:bldP spid="85" grpId="0"/>
      <p:bldP spid="86" grpId="0"/>
      <p:bldP spid="98" grpId="0" animBg="1"/>
      <p:bldP spid="99" grpId="0" animBg="1"/>
      <p:bldP spid="100" grpId="0"/>
      <p:bldP spid="101" grpId="0"/>
      <p:bldP spid="1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Let’s start simple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973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Qualitative combinations of orbitals on different atoms,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“add” phases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" name="Rectangle 5"/>
          <p:cNvSpPr>
            <a:spLocks noChangeArrowheads="1"/>
          </p:cNvSpPr>
          <p:nvPr/>
        </p:nvSpPr>
        <p:spPr bwMode="auto">
          <a:xfrm>
            <a:off x="228600" y="2511777"/>
            <a:ext cx="8686800" cy="54394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Combining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u="sng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800" dirty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* molecular orbitals: 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2429655" y="404677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V="1">
            <a:off x="5950691" y="5360309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flipH="1" flipV="1">
            <a:off x="5979429" y="4034450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H="1" flipV="1">
            <a:off x="2295372" y="5323944"/>
            <a:ext cx="755752" cy="5926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75330" y="383498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4" name="TextBox 83"/>
          <p:cNvSpPr txBox="1"/>
          <p:nvPr/>
        </p:nvSpPr>
        <p:spPr>
          <a:xfrm>
            <a:off x="6423934" y="3779834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88" name="TextBox 87"/>
          <p:cNvSpPr txBox="1"/>
          <p:nvPr/>
        </p:nvSpPr>
        <p:spPr>
          <a:xfrm>
            <a:off x="2117033" y="541910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89" name="TextBox 88"/>
          <p:cNvSpPr txBox="1"/>
          <p:nvPr/>
        </p:nvSpPr>
        <p:spPr>
          <a:xfrm>
            <a:off x="6380289" y="541319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38" name="Rectangle 37"/>
          <p:cNvSpPr/>
          <p:nvPr/>
        </p:nvSpPr>
        <p:spPr>
          <a:xfrm>
            <a:off x="3422909" y="5049124"/>
            <a:ext cx="22686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“bonding” MO</a:t>
            </a:r>
            <a:endParaRPr lang="en-US" sz="2400" dirty="0"/>
          </a:p>
        </p:txBody>
      </p:sp>
      <p:sp>
        <p:nvSpPr>
          <p:cNvPr id="94" name="Rectangle 93"/>
          <p:cNvSpPr/>
          <p:nvPr/>
        </p:nvSpPr>
        <p:spPr>
          <a:xfrm>
            <a:off x="3100652" y="4034450"/>
            <a:ext cx="29865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d</a:t>
            </a:r>
            <a:r>
              <a:rPr lang="en-GB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*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 “anti-bonding” MO</a:t>
            </a:r>
            <a:endParaRPr lang="en-US" sz="2400" dirty="0"/>
          </a:p>
        </p:txBody>
      </p:sp>
      <p:grpSp>
        <p:nvGrpSpPr>
          <p:cNvPr id="24" name="Group 23"/>
          <p:cNvGrpSpPr/>
          <p:nvPr/>
        </p:nvGrpSpPr>
        <p:grpSpPr>
          <a:xfrm rot="19198633">
            <a:off x="536716" y="4166425"/>
            <a:ext cx="1591272" cy="1569642"/>
            <a:chOff x="6275270" y="2943769"/>
            <a:chExt cx="1591272" cy="156964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29" name="Teardrop 28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ardrop 29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27" name="Teardrop 26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Teardrop 27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/>
          <p:cNvGrpSpPr/>
          <p:nvPr/>
        </p:nvGrpSpPr>
        <p:grpSpPr>
          <a:xfrm rot="2765355">
            <a:off x="6706443" y="4142756"/>
            <a:ext cx="1591272" cy="1569642"/>
            <a:chOff x="6275270" y="2943769"/>
            <a:chExt cx="1591272" cy="1569642"/>
          </a:xfrm>
        </p:grpSpPr>
        <p:grpSp>
          <p:nvGrpSpPr>
            <p:cNvPr id="32" name="Group 31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36" name="Teardrop 35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Teardrop 3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34" name="Teardrop 33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ardrop 34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 rot="18982119">
            <a:off x="3340628" y="2999662"/>
            <a:ext cx="1095343" cy="1098078"/>
            <a:chOff x="6275270" y="2943769"/>
            <a:chExt cx="1591272" cy="1569642"/>
          </a:xfrm>
        </p:grpSpPr>
        <p:grpSp>
          <p:nvGrpSpPr>
            <p:cNvPr id="41" name="Group 40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45" name="Teardrop 44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ardrop 45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43" name="Teardrop 42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ardrop 43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3" name="TextBox 72"/>
          <p:cNvSpPr txBox="1"/>
          <p:nvPr/>
        </p:nvSpPr>
        <p:spPr>
          <a:xfrm>
            <a:off x="3902068" y="3381097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4" name="TextBox 73"/>
          <p:cNvSpPr txBox="1"/>
          <p:nvPr/>
        </p:nvSpPr>
        <p:spPr>
          <a:xfrm>
            <a:off x="3447695" y="2884391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77" name="TextBox 76"/>
          <p:cNvSpPr txBox="1"/>
          <p:nvPr/>
        </p:nvSpPr>
        <p:spPr>
          <a:xfrm>
            <a:off x="3934071" y="2844267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78" name="TextBox 77"/>
          <p:cNvSpPr txBox="1"/>
          <p:nvPr/>
        </p:nvSpPr>
        <p:spPr>
          <a:xfrm>
            <a:off x="3497414" y="337883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grpSp>
        <p:nvGrpSpPr>
          <p:cNvPr id="71" name="Group 70"/>
          <p:cNvGrpSpPr/>
          <p:nvPr/>
        </p:nvGrpSpPr>
        <p:grpSpPr>
          <a:xfrm rot="18982119">
            <a:off x="5249694" y="2937114"/>
            <a:ext cx="1095343" cy="1098078"/>
            <a:chOff x="6275270" y="2943769"/>
            <a:chExt cx="1591272" cy="1569642"/>
          </a:xfrm>
        </p:grpSpPr>
        <p:grpSp>
          <p:nvGrpSpPr>
            <p:cNvPr id="90" name="Group 89"/>
            <p:cNvGrpSpPr/>
            <p:nvPr/>
          </p:nvGrpSpPr>
          <p:grpSpPr>
            <a:xfrm rot="5400000">
              <a:off x="6733525" y="2912631"/>
              <a:ext cx="674762" cy="1591272"/>
              <a:chOff x="5096355" y="4707384"/>
              <a:chExt cx="396056" cy="921309"/>
            </a:xfrm>
          </p:grpSpPr>
          <p:sp>
            <p:nvSpPr>
              <p:cNvPr id="100" name="Teardrop 99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ardrop 100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1" name="Group 90"/>
            <p:cNvGrpSpPr/>
            <p:nvPr/>
          </p:nvGrpSpPr>
          <p:grpSpPr>
            <a:xfrm>
              <a:off x="6725758" y="2943769"/>
              <a:ext cx="684062" cy="1569642"/>
              <a:chOff x="5096355" y="4707384"/>
              <a:chExt cx="396056" cy="921309"/>
            </a:xfrm>
          </p:grpSpPr>
          <p:sp>
            <p:nvSpPr>
              <p:cNvPr id="92" name="Teardrop 91"/>
              <p:cNvSpPr/>
              <p:nvPr/>
            </p:nvSpPr>
            <p:spPr>
              <a:xfrm rot="8055729">
                <a:off x="5105205" y="4698534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ardrop 98"/>
              <p:cNvSpPr/>
              <p:nvPr/>
            </p:nvSpPr>
            <p:spPr>
              <a:xfrm rot="18989065">
                <a:off x="5119629" y="5238212"/>
                <a:ext cx="372782" cy="390481"/>
              </a:xfrm>
              <a:prstGeom prst="teardrop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2" name="TextBox 101"/>
          <p:cNvSpPr txBox="1"/>
          <p:nvPr/>
        </p:nvSpPr>
        <p:spPr>
          <a:xfrm>
            <a:off x="5797482" y="336896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343109" y="2872259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04" name="TextBox 103"/>
          <p:cNvSpPr txBox="1"/>
          <p:nvPr/>
        </p:nvSpPr>
        <p:spPr>
          <a:xfrm>
            <a:off x="5829485" y="2832135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05" name="TextBox 104"/>
          <p:cNvSpPr txBox="1"/>
          <p:nvPr/>
        </p:nvSpPr>
        <p:spPr>
          <a:xfrm>
            <a:off x="5392828" y="3366700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grpSp>
        <p:nvGrpSpPr>
          <p:cNvPr id="106" name="Group 105"/>
          <p:cNvGrpSpPr/>
          <p:nvPr/>
        </p:nvGrpSpPr>
        <p:grpSpPr>
          <a:xfrm rot="18982119">
            <a:off x="2948228" y="5631113"/>
            <a:ext cx="1007540" cy="1035915"/>
            <a:chOff x="6181109" y="2866684"/>
            <a:chExt cx="1463708" cy="1480786"/>
          </a:xfrm>
        </p:grpSpPr>
        <p:sp>
          <p:nvSpPr>
            <p:cNvPr id="112" name="Teardrop 111"/>
            <p:cNvSpPr/>
            <p:nvPr/>
          </p:nvSpPr>
          <p:spPr>
            <a:xfrm rot="2789065">
              <a:off x="6200768" y="3692700"/>
              <a:ext cx="635111" cy="674430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Teardrop 108"/>
            <p:cNvSpPr/>
            <p:nvPr/>
          </p:nvSpPr>
          <p:spPr>
            <a:xfrm rot="8055729">
              <a:off x="6990046" y="2847024"/>
              <a:ext cx="635112" cy="674431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3" name="Group 112"/>
          <p:cNvGrpSpPr/>
          <p:nvPr/>
        </p:nvGrpSpPr>
        <p:grpSpPr>
          <a:xfrm rot="18982119">
            <a:off x="5034440" y="5636854"/>
            <a:ext cx="1011704" cy="1024928"/>
            <a:chOff x="6318441" y="3130192"/>
            <a:chExt cx="1469760" cy="1465074"/>
          </a:xfrm>
        </p:grpSpPr>
        <p:sp>
          <p:nvSpPr>
            <p:cNvPr id="118" name="Teardrop 117"/>
            <p:cNvSpPr/>
            <p:nvPr/>
          </p:nvSpPr>
          <p:spPr>
            <a:xfrm rot="13455729">
              <a:off x="7144337" y="3130192"/>
              <a:ext cx="643864" cy="665264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ardrop 116"/>
            <p:cNvSpPr/>
            <p:nvPr/>
          </p:nvSpPr>
          <p:spPr>
            <a:xfrm rot="18989065">
              <a:off x="6318441" y="3930000"/>
              <a:ext cx="643861" cy="665266"/>
            </a:xfrm>
            <a:prstGeom prst="teardrop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Oval 119"/>
          <p:cNvSpPr/>
          <p:nvPr/>
        </p:nvSpPr>
        <p:spPr>
          <a:xfrm>
            <a:off x="3697111" y="5827889"/>
            <a:ext cx="1607971" cy="31321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697111" y="6174595"/>
            <a:ext cx="1607971" cy="35082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TextBox 121"/>
          <p:cNvSpPr txBox="1"/>
          <p:nvPr/>
        </p:nvSpPr>
        <p:spPr>
          <a:xfrm>
            <a:off x="4253745" y="5517635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23" name="TextBox 122"/>
          <p:cNvSpPr txBox="1"/>
          <p:nvPr/>
        </p:nvSpPr>
        <p:spPr>
          <a:xfrm>
            <a:off x="4320349" y="5966671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24" name="TextBox 123"/>
          <p:cNvSpPr txBox="1"/>
          <p:nvPr/>
        </p:nvSpPr>
        <p:spPr>
          <a:xfrm>
            <a:off x="3268966" y="5346199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25" name="TextBox 124"/>
          <p:cNvSpPr txBox="1"/>
          <p:nvPr/>
        </p:nvSpPr>
        <p:spPr>
          <a:xfrm>
            <a:off x="5373451" y="5359792"/>
            <a:ext cx="341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-</a:t>
            </a:r>
            <a:endParaRPr lang="en-US" sz="4000" dirty="0"/>
          </a:p>
        </p:txBody>
      </p:sp>
      <p:sp>
        <p:nvSpPr>
          <p:cNvPr id="126" name="TextBox 125"/>
          <p:cNvSpPr txBox="1"/>
          <p:nvPr/>
        </p:nvSpPr>
        <p:spPr>
          <a:xfrm>
            <a:off x="3263230" y="611935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  <p:sp>
        <p:nvSpPr>
          <p:cNvPr id="127" name="TextBox 126"/>
          <p:cNvSpPr txBox="1"/>
          <p:nvPr/>
        </p:nvSpPr>
        <p:spPr>
          <a:xfrm>
            <a:off x="5305082" y="6175138"/>
            <a:ext cx="4401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+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402626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84" grpId="0"/>
      <p:bldP spid="88" grpId="0"/>
      <p:bldP spid="89" grpId="0"/>
      <p:bldP spid="38" grpId="0"/>
      <p:bldP spid="94" grpId="0"/>
      <p:bldP spid="73" grpId="0"/>
      <p:bldP spid="74" grpId="0"/>
      <p:bldP spid="77" grpId="0"/>
      <p:bldP spid="78" grpId="0"/>
      <p:bldP spid="102" grpId="0"/>
      <p:bldP spid="103" grpId="0"/>
      <p:bldP spid="104" grpId="0"/>
      <p:bldP spid="105" grpId="0"/>
      <p:bldP spid="120" grpId="0" animBg="1"/>
      <p:bldP spid="121" grpId="0" animBg="1"/>
      <p:bldP spid="122" grpId="0"/>
      <p:bldP spid="123" grpId="0"/>
      <p:bldP spid="124" grpId="0"/>
      <p:bldP spid="125" grpId="0"/>
      <p:bldP spid="126" grpId="0"/>
      <p:bldP spid="1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3993</TotalTime>
  <Words>2749</Words>
  <Application>Microsoft Macintosh PowerPoint</Application>
  <PresentationFormat>On-screen Show (4:3)</PresentationFormat>
  <Paragraphs>599</Paragraphs>
  <Slides>32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npetraco</cp:lastModifiedBy>
  <cp:revision>192</cp:revision>
  <dcterms:created xsi:type="dcterms:W3CDTF">2014-09-25T22:54:57Z</dcterms:created>
  <dcterms:modified xsi:type="dcterms:W3CDTF">2014-11-10T21:29:36Z</dcterms:modified>
</cp:coreProperties>
</file>