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8" r:id="rId2"/>
    <p:sldId id="280" r:id="rId3"/>
    <p:sldId id="281" r:id="rId4"/>
    <p:sldId id="306" r:id="rId5"/>
    <p:sldId id="282" r:id="rId6"/>
    <p:sldId id="283" r:id="rId7"/>
    <p:sldId id="284" r:id="rId8"/>
    <p:sldId id="286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7" r:id="rId22"/>
    <p:sldId id="308" r:id="rId23"/>
    <p:sldId id="302" r:id="rId24"/>
    <p:sldId id="303" r:id="rId25"/>
    <p:sldId id="30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16"/>
    <p:restoredTop sz="94659"/>
  </p:normalViewPr>
  <p:slideViewPr>
    <p:cSldViewPr snapToGrid="0" snapToObjects="1">
      <p:cViewPr varScale="1">
        <p:scale>
          <a:sx n="101" d="100"/>
          <a:sy n="101" d="100"/>
        </p:scale>
        <p:origin x="2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Classical Waves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Calculus/Differential Equations Refresher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55715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0" y="2602547"/>
            <a:ext cx="4572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Make a bit easier to look at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50" y="3013075"/>
            <a:ext cx="22479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0" y="3162300"/>
            <a:ext cx="8636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75" y="3162300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6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Rearrange according to who the derivative affects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3013075"/>
            <a:ext cx="22479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3330575" y="3162300"/>
            <a:ext cx="4318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5619750" y="3162300"/>
            <a:ext cx="4318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4403725" y="3171825"/>
            <a:ext cx="431800" cy="52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2343150" y="3155950"/>
            <a:ext cx="4318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r="24176"/>
          <a:stretch/>
        </p:blipFill>
        <p:spPr>
          <a:xfrm>
            <a:off x="2070100" y="4918075"/>
            <a:ext cx="4381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Clean up the notation and set equal to a constant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24176"/>
          <a:stretch/>
        </p:blipFill>
        <p:spPr>
          <a:xfrm>
            <a:off x="2070100" y="3044825"/>
            <a:ext cx="4381500" cy="1358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770" y="2962275"/>
            <a:ext cx="5359400" cy="1371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28600" y="4775478"/>
            <a:ext cx="505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Really just regular old derivatives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1546225" y="2273518"/>
            <a:ext cx="6917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Since they are equal, they must be equal to the same constant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08625" y="4527312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“Clever” choice for the constant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2555875" y="4397891"/>
            <a:ext cx="198091" cy="3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2753966" y="4254500"/>
            <a:ext cx="2326034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270250" y="2673628"/>
            <a:ext cx="1666875" cy="37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37125" y="2673628"/>
            <a:ext cx="587375" cy="37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651625" y="3937000"/>
            <a:ext cx="119420" cy="590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952750"/>
            <a:ext cx="5359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60187"/>
          <a:stretch/>
        </p:blipFill>
        <p:spPr>
          <a:xfrm>
            <a:off x="2609850" y="2425700"/>
            <a:ext cx="229552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813" t="1" r="15859" b="-3009"/>
          <a:stretch/>
        </p:blipFill>
        <p:spPr>
          <a:xfrm>
            <a:off x="2292350" y="4175125"/>
            <a:ext cx="2555876" cy="141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1300" r="4295"/>
          <a:stretch/>
        </p:blipFill>
        <p:spPr>
          <a:xfrm>
            <a:off x="4810125" y="2425700"/>
            <a:ext cx="2540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91300" r="4295"/>
          <a:stretch/>
        </p:blipFill>
        <p:spPr>
          <a:xfrm>
            <a:off x="4851400" y="4181475"/>
            <a:ext cx="25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And rearrange into standard form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2768600"/>
            <a:ext cx="3213100" cy="132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4432300"/>
            <a:ext cx="3619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2066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These are just (the same!) standard differential equations with known solutions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Second order linear homogenous diff. eq. with constant coefficients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48533" y="3705999"/>
            <a:ext cx="1509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 general: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372408" y="4994106"/>
            <a:ext cx="86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Ours: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49928" y="4932551"/>
            <a:ext cx="1797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sz="2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E6593-7CDC-829C-C884-AD9019BF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3685064"/>
            <a:ext cx="53975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71FB6-F8AF-058A-D446-32E2AB191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728" y="4994106"/>
            <a:ext cx="3454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will see this diff. eq. A LOT in the course: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Let’s take the time to solve it right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1132" y="3338294"/>
            <a:ext cx="793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Set up and solve the corresponding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characteristic equation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2438" y="4823678"/>
            <a:ext cx="871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It’s just the quadratic equation! Solution is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quadratic formula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25" y="3937000"/>
            <a:ext cx="40767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475" y="5283200"/>
            <a:ext cx="4610100" cy="157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A5AE2-8301-2139-AD99-5D2C9F552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549" y="2515284"/>
            <a:ext cx="3794125" cy="4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1: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real, 2 roots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233" y="37785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1164167"/>
            <a:ext cx="28702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35851" y="4894302"/>
            <a:ext cx="1330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constants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038529" y="25990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roots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4391629" y="3060699"/>
            <a:ext cx="1047010" cy="6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5402122" y="3060699"/>
            <a:ext cx="803371" cy="6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714750" y="4297323"/>
            <a:ext cx="886157" cy="59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97536" y="4297323"/>
            <a:ext cx="825228" cy="59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6EB7A8-3322-0CF9-8E8A-8726D3D13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50" y="3714750"/>
            <a:ext cx="4635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2: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real, but repeated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533" y="3854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54" y="1082675"/>
            <a:ext cx="2921000" cy="77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A0A14-11B9-CE16-5D1E-DCDBFA0E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437" y="3822700"/>
            <a:ext cx="4508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Quantum Mechanics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the basis of ALL spectroscopies we use in forensic science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QM build on idea that matter has both wave AND particle properties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Most of the math we use in this course is from the language of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waves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complex.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 IMPORTANT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75" y="2771775"/>
            <a:ext cx="5791200" cy="158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025" y="5365750"/>
            <a:ext cx="2743200" cy="749300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2890043" y="3815557"/>
            <a:ext cx="704850" cy="10874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382815" y="3068242"/>
            <a:ext cx="704850" cy="25630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>
            <a:off x="3242468" y="4711701"/>
            <a:ext cx="1043782" cy="87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86375" y="4711701"/>
            <a:ext cx="450850" cy="76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9D9B8D6-DFAC-B368-4455-D101E29F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4439A4-9533-C460-6194-590D2240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2AAF9-067A-20E7-0AA9-8928B9FC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complex.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 IMPORTANT 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D602F-E452-4EC4-2B65-0361C72DF54F}"/>
              </a:ext>
            </a:extLst>
          </p:cNvPr>
          <p:cNvSpPr/>
          <p:nvPr/>
        </p:nvSpPr>
        <p:spPr>
          <a:xfrm>
            <a:off x="848533" y="30292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F9FFF-16CA-A787-5234-A8B3D192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44773"/>
            <a:ext cx="64008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BB529-D9CD-7601-F119-F02EAC1E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7CBE9D-2870-6F2C-01BB-0862519200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108" b="6521"/>
          <a:stretch/>
        </p:blipFill>
        <p:spPr>
          <a:xfrm>
            <a:off x="3251200" y="4102100"/>
            <a:ext cx="5257800" cy="5461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D26B8-F5D3-0CE7-77BE-E15DB9C52C20}"/>
              </a:ext>
            </a:extLst>
          </p:cNvPr>
          <p:cNvCxnSpPr>
            <a:cxnSpLocks/>
          </p:cNvCxnSpPr>
          <p:nvPr/>
        </p:nvCxnSpPr>
        <p:spPr>
          <a:xfrm flipV="1">
            <a:off x="4318000" y="4642455"/>
            <a:ext cx="901700" cy="68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B90EA2-51A8-2BB6-50A9-7DF4FF5BEE82}"/>
              </a:ext>
            </a:extLst>
          </p:cNvPr>
          <p:cNvCxnSpPr>
            <a:cxnSpLocks/>
          </p:cNvCxnSpPr>
          <p:nvPr/>
        </p:nvCxnSpPr>
        <p:spPr>
          <a:xfrm flipV="1">
            <a:off x="4318000" y="4655155"/>
            <a:ext cx="3039109" cy="68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AD7E45-CADE-FF91-B7C2-36ED9875264A}"/>
              </a:ext>
            </a:extLst>
          </p:cNvPr>
          <p:cNvSpPr/>
          <p:nvPr/>
        </p:nvSpPr>
        <p:spPr>
          <a:xfrm>
            <a:off x="5574697" y="5988992"/>
            <a:ext cx="2358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Euler’s Formula</a:t>
            </a:r>
            <a:endParaRPr lang="en-US" sz="2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8D0DF7-3216-CC40-786C-F36548491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900" y="5260975"/>
            <a:ext cx="645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5682BD-16BA-07A9-0A64-2AC31DFB2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2B0908-EBA4-7449-E389-6795131D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51D84-F88D-5CB6-0DA0-55148621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Using Euler’s Formula and rearranging: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750D9-3BFF-99B4-A2B4-70787478CCFE}"/>
              </a:ext>
            </a:extLst>
          </p:cNvPr>
          <p:cNvSpPr/>
          <p:nvPr/>
        </p:nvSpPr>
        <p:spPr>
          <a:xfrm>
            <a:off x="848533" y="3235583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6318F-2C1A-39A1-18E9-FC0BB6D7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02" y="4456668"/>
            <a:ext cx="1663700" cy="330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6A8B4A-8D04-2FB1-659F-A495B5131921}"/>
              </a:ext>
            </a:extLst>
          </p:cNvPr>
          <p:cNvCxnSpPr/>
          <p:nvPr/>
        </p:nvCxnSpPr>
        <p:spPr>
          <a:xfrm>
            <a:off x="5381625" y="3697248"/>
            <a:ext cx="626877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C45B1-9C96-1476-EA88-F9B1C8208C13}"/>
              </a:ext>
            </a:extLst>
          </p:cNvPr>
          <p:cNvCxnSpPr>
            <a:cxnSpLocks/>
          </p:cNvCxnSpPr>
          <p:nvPr/>
        </p:nvCxnSpPr>
        <p:spPr>
          <a:xfrm flipH="1">
            <a:off x="6286500" y="3697248"/>
            <a:ext cx="1511300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CBF669-0E80-6F20-238F-460787371878}"/>
              </a:ext>
            </a:extLst>
          </p:cNvPr>
          <p:cNvSpPr txBox="1"/>
          <p:nvPr/>
        </p:nvSpPr>
        <p:spPr>
          <a:xfrm>
            <a:off x="-7407" y="4456668"/>
            <a:ext cx="59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 physics, </a:t>
            </a:r>
            <a:r>
              <a:rPr lang="en-US" i="1" dirty="0">
                <a:latin typeface="Symbol" charset="2"/>
                <a:cs typeface="Symbol" charset="2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 is the “</a:t>
            </a:r>
            <a:r>
              <a:rPr lang="en-US" b="1" u="sng" dirty="0">
                <a:latin typeface="Times New Roman"/>
                <a:cs typeface="Times New Roman"/>
              </a:rPr>
              <a:t>angular frequency</a:t>
            </a:r>
            <a:r>
              <a:rPr lang="en-US" dirty="0">
                <a:latin typeface="Times New Roman"/>
                <a:cs typeface="Times New Roman"/>
              </a:rPr>
              <a:t>” and usually denoted: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3131C-F9AB-E165-24C7-6F08AE64BFE8}"/>
              </a:ext>
            </a:extLst>
          </p:cNvPr>
          <p:cNvSpPr txBox="1"/>
          <p:nvPr/>
        </p:nvSpPr>
        <p:spPr>
          <a:xfrm>
            <a:off x="6572762" y="517104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</a:t>
            </a:r>
            <a:r>
              <a:rPr lang="en-US" b="1" u="sng" dirty="0">
                <a:latin typeface="Times New Roman"/>
                <a:cs typeface="Times New Roman"/>
              </a:rPr>
              <a:t>linear frequency</a:t>
            </a:r>
            <a:r>
              <a:rPr lang="en-US" dirty="0">
                <a:latin typeface="Times New Roman"/>
                <a:cs typeface="Times New Roman"/>
              </a:rPr>
              <a:t>”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D14A77-B943-3BA1-7CB0-A19C0368A043}"/>
              </a:ext>
            </a:extLst>
          </p:cNvPr>
          <p:cNvSpPr/>
          <p:nvPr/>
        </p:nvSpPr>
        <p:spPr>
          <a:xfrm>
            <a:off x="5908462" y="4365625"/>
            <a:ext cx="1984587" cy="5080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7D7AC5-50B1-8C70-15E1-9275A9AC8205}"/>
              </a:ext>
            </a:extLst>
          </p:cNvPr>
          <p:cNvCxnSpPr/>
          <p:nvPr/>
        </p:nvCxnSpPr>
        <p:spPr>
          <a:xfrm flipV="1">
            <a:off x="7493000" y="4841876"/>
            <a:ext cx="0" cy="34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7AC4E0B-B55B-33AA-3B31-0AB831351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3213100"/>
            <a:ext cx="6172200" cy="558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23CE8A-56C1-3B80-2E5F-9C5E79EFF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Back to where we were:</a:t>
            </a:r>
            <a:endParaRPr lang="en-GB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9" y="1141889"/>
            <a:ext cx="43688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0" y="1927225"/>
            <a:ext cx="3213100" cy="1320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7469" y="1966585"/>
            <a:ext cx="398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1,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b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0,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c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-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469" y="2562830"/>
            <a:ext cx="398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(0) = 0,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) = 0</a:t>
            </a:r>
            <a:endParaRPr lang="en-GB" sz="2800" b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25" y="3438525"/>
            <a:ext cx="2197100" cy="812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1186" y="4509105"/>
            <a:ext cx="735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If k &gt; 0 or k = 0 (case 1 or 2) then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) =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4836" y="5201255"/>
            <a:ext cx="735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Therefore k must be &lt;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0838" y="5886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5832733"/>
            <a:ext cx="5667375" cy="6055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784850" y="6338332"/>
            <a:ext cx="1371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Waves!!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47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we could do this whole lecture in one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line of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Mathematica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or Maple 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r="88889"/>
          <a:stretch/>
        </p:blipFill>
        <p:spPr>
          <a:xfrm>
            <a:off x="203200" y="3222625"/>
            <a:ext cx="965200" cy="1706767"/>
          </a:xfrm>
          <a:prstGeom prst="rect">
            <a:avLst/>
          </a:prstGeom>
        </p:spPr>
      </p:pic>
      <p:sp>
        <p:nvSpPr>
          <p:cNvPr id="7" name="Smiley Face 6"/>
          <p:cNvSpPr/>
          <p:nvPr/>
        </p:nvSpPr>
        <p:spPr>
          <a:xfrm>
            <a:off x="4476750" y="1778000"/>
            <a:ext cx="635000" cy="55562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4A052-34F8-2DA4-64AD-A33A23939FDE}"/>
              </a:ext>
            </a:extLst>
          </p:cNvPr>
          <p:cNvSpPr txBox="1"/>
          <p:nvPr/>
        </p:nvSpPr>
        <p:spPr>
          <a:xfrm>
            <a:off x="1465224" y="3108325"/>
            <a:ext cx="701365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" pitchFamily="2" charset="0"/>
              </a:rPr>
              <a:t>DSolve</a:t>
            </a:r>
            <a:r>
              <a:rPr lang="en-US" sz="2400" b="1" dirty="0">
                <a:latin typeface="Courier" pitchFamily="2" charset="0"/>
              </a:rPr>
              <a:t>[X''[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x</a:t>
            </a:r>
            <a:r>
              <a:rPr lang="en-US" sz="2400" b="1" dirty="0">
                <a:latin typeface="Courier" pitchFamily="2" charset="0"/>
              </a:rPr>
              <a:t>] + c X[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x</a:t>
            </a:r>
            <a:r>
              <a:rPr lang="en-US" sz="2400" b="1" dirty="0">
                <a:latin typeface="Courier" pitchFamily="2" charset="0"/>
              </a:rPr>
              <a:t>] == 0, X[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x</a:t>
            </a:r>
            <a:r>
              <a:rPr lang="en-US" sz="2400" b="1" dirty="0">
                <a:latin typeface="Courier" pitchFamily="2" charset="0"/>
              </a:rPr>
              <a:t>], x]</a:t>
            </a:r>
          </a:p>
          <a:p>
            <a:endParaRPr lang="en-US" dirty="0">
              <a:latin typeface="Courier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08DBE-2581-3FDF-5BC2-7B8C4ACE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80" y="3992693"/>
            <a:ext cx="7108296" cy="5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F15EF9E-7CB8-A751-13D3-92004063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FB8D06-16EE-B14E-9F75-63D63F09B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4EBBF-55B0-6403-48A9-BD4BF173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also check the solution with computer algebra systems: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94B57-BFC1-AB5A-212D-F64BDC64A723}"/>
              </a:ext>
            </a:extLst>
          </p:cNvPr>
          <p:cNvSpPr txBox="1"/>
          <p:nvPr/>
        </p:nvSpPr>
        <p:spPr>
          <a:xfrm>
            <a:off x="1041400" y="4022725"/>
            <a:ext cx="79629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 = c1 Cos[Sqrt[c] x] + c2 Sin[Sqrt[c] x];</a:t>
            </a:r>
          </a:p>
          <a:p>
            <a:endParaRPr lang="en-US" sz="2400" b="1" dirty="0">
              <a:latin typeface="Courier" pitchFamily="2" charset="0"/>
            </a:endParaRPr>
          </a:p>
          <a:p>
            <a:r>
              <a:rPr lang="en-US" sz="2400" b="1" dirty="0">
                <a:latin typeface="Courier" pitchFamily="2" charset="0"/>
              </a:rPr>
              <a:t>D[X, {x, 2}] + c X // </a:t>
            </a:r>
            <a:r>
              <a:rPr lang="en-US" sz="2400" b="1" dirty="0" err="1">
                <a:latin typeface="Courier" pitchFamily="2" charset="0"/>
              </a:rPr>
              <a:t>FullSimplify</a:t>
            </a:r>
            <a:endParaRPr lang="en-US" sz="2400" b="1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7CF499-57DE-8DC4-A763-E285FB8AF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8" y="5906453"/>
            <a:ext cx="1444214" cy="621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3AC53-3EBE-0A9D-6B4D-C9A583A87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9464"/>
            <a:ext cx="1041400" cy="1717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7C4D66-7A60-89A4-A9FA-D9CC34FD8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350" y="2476500"/>
            <a:ext cx="3568700" cy="101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3FCD2B-F7F1-3D74-BA6F-D4560401F3D1}"/>
              </a:ext>
            </a:extLst>
          </p:cNvPr>
          <p:cNvSpPr txBox="1"/>
          <p:nvPr/>
        </p:nvSpPr>
        <p:spPr>
          <a:xfrm>
            <a:off x="5638800" y="2282885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1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x, 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= Amplitude of the wave at position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time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6" y="4273086"/>
            <a:ext cx="8412694" cy="1905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06" y="2317750"/>
            <a:ext cx="8202612" cy="18097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524250" y="2524125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73462" y="4518025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559175" y="5003800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9175" y="2524125"/>
            <a:ext cx="0" cy="1031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52825" y="4518025"/>
            <a:ext cx="0" cy="1031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31963" y="3429000"/>
            <a:ext cx="95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=1.15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17962" y="2783959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30250" y="2524125"/>
            <a:ext cx="279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00213" y="5454650"/>
            <a:ext cx="95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=1.15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55551" y="4755634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9640" y="5206484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3807" y="3492500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17457" y="550227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3314" y="214312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2839" y="410527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1927049-711C-2D81-ADDC-7E3087643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A66157-699D-2A4D-F12D-39483BF86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9D99D-04B8-D346-03CB-BE4715A99430}"/>
              </a:ext>
            </a:extLst>
          </p:cNvPr>
          <p:cNvSpPr txBox="1"/>
          <p:nvPr/>
        </p:nvSpPr>
        <p:spPr>
          <a:xfrm>
            <a:off x="484188" y="990600"/>
            <a:ext cx="8480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for one wave cycle to complete (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length units)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BD0FB-9732-0EAA-6CB6-5A0A0669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7" t="2212" r="3104"/>
          <a:stretch/>
        </p:blipFill>
        <p:spPr>
          <a:xfrm>
            <a:off x="1047196" y="2725154"/>
            <a:ext cx="6248400" cy="4107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D2368-36CA-F92F-914E-401AA973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8" y="4943913"/>
            <a:ext cx="1693284" cy="35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CB7DF-84E3-F722-5752-4A26158C6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072" y="5448145"/>
            <a:ext cx="1315462" cy="169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05E93C-9159-33E9-C140-5472BD4B555D}"/>
              </a:ext>
            </a:extLst>
          </p:cNvPr>
          <p:cNvSpPr txBox="1"/>
          <p:nvPr/>
        </p:nvSpPr>
        <p:spPr>
          <a:xfrm>
            <a:off x="484189" y="1412115"/>
            <a:ext cx="6925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wave cycles in a reference time or distance (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cycles/time unit;   , cycles/length unit)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1C5D0D-2189-5BE4-3B1A-60260A7B5DB0}"/>
              </a:ext>
            </a:extLst>
          </p:cNvPr>
          <p:cNvCxnSpPr>
            <a:cxnSpLocks/>
          </p:cNvCxnSpPr>
          <p:nvPr/>
        </p:nvCxnSpPr>
        <p:spPr>
          <a:xfrm>
            <a:off x="914400" y="4318000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358E0C-500A-962E-DFF1-B81750FED062}"/>
              </a:ext>
            </a:extLst>
          </p:cNvPr>
          <p:cNvCxnSpPr>
            <a:cxnSpLocks/>
          </p:cNvCxnSpPr>
          <p:nvPr/>
        </p:nvCxnSpPr>
        <p:spPr>
          <a:xfrm flipV="1">
            <a:off x="1212850" y="2260600"/>
            <a:ext cx="0" cy="375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C08F42A1-8672-D2D9-2904-D672FBE26FFA}"/>
              </a:ext>
            </a:extLst>
          </p:cNvPr>
          <p:cNvSpPr/>
          <p:nvPr/>
        </p:nvSpPr>
        <p:spPr>
          <a:xfrm rot="5400000">
            <a:off x="2084833" y="1658619"/>
            <a:ext cx="221485" cy="198424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5B588F-7F29-F58A-13FB-192CCBB3368C}"/>
              </a:ext>
            </a:extLst>
          </p:cNvPr>
          <p:cNvCxnSpPr>
            <a:cxnSpLocks/>
          </p:cNvCxnSpPr>
          <p:nvPr/>
        </p:nvCxnSpPr>
        <p:spPr>
          <a:xfrm flipH="1">
            <a:off x="1206500" y="2825953"/>
            <a:ext cx="6350" cy="1504747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7F27F8-FC11-77BE-2751-5CDF56EE7B60}"/>
              </a:ext>
            </a:extLst>
          </p:cNvPr>
          <p:cNvCxnSpPr>
            <a:cxnSpLocks/>
          </p:cNvCxnSpPr>
          <p:nvPr/>
        </p:nvCxnSpPr>
        <p:spPr>
          <a:xfrm>
            <a:off x="3200400" y="2825953"/>
            <a:ext cx="0" cy="1504747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822E3A-AD3B-77FF-2701-277E0806A064}"/>
              </a:ext>
            </a:extLst>
          </p:cNvPr>
          <p:cNvSpPr txBox="1"/>
          <p:nvPr/>
        </p:nvSpPr>
        <p:spPr>
          <a:xfrm>
            <a:off x="1580069" y="2634421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A3C4A-D3F3-9DB8-2DB2-2830E0580D56}"/>
              </a:ext>
            </a:extLst>
          </p:cNvPr>
          <p:cNvSpPr txBox="1"/>
          <p:nvPr/>
        </p:nvSpPr>
        <p:spPr>
          <a:xfrm>
            <a:off x="2057952" y="2204248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 length unit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06D74A-6B02-4172-DC94-F2BBEE6B2BF6}"/>
              </a:ext>
            </a:extLst>
          </p:cNvPr>
          <p:cNvCxnSpPr>
            <a:cxnSpLocks/>
          </p:cNvCxnSpPr>
          <p:nvPr/>
        </p:nvCxnSpPr>
        <p:spPr>
          <a:xfrm>
            <a:off x="5181598" y="2825953"/>
            <a:ext cx="0" cy="2419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D103F4-811B-1704-0B72-B6B5B8106FE0}"/>
              </a:ext>
            </a:extLst>
          </p:cNvPr>
          <p:cNvCxnSpPr>
            <a:cxnSpLocks/>
          </p:cNvCxnSpPr>
          <p:nvPr/>
        </p:nvCxnSpPr>
        <p:spPr>
          <a:xfrm flipH="1">
            <a:off x="1212850" y="4686300"/>
            <a:ext cx="396874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C7719C-5A19-AD20-2768-CB0B0278CB2D}"/>
              </a:ext>
            </a:extLst>
          </p:cNvPr>
          <p:cNvSpPr txBox="1"/>
          <p:nvPr/>
        </p:nvSpPr>
        <p:spPr>
          <a:xfrm>
            <a:off x="4314213" y="5225748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(spatial) frequency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(wavenumber)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38FE7B0-63D6-5E68-F6E6-2EB47FEF1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247" y="4591051"/>
            <a:ext cx="137160" cy="190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004000-AF2C-83B7-1097-192A59274A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005" y="6287429"/>
            <a:ext cx="661954" cy="532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96DE3C-6F9A-148B-B552-706D3F12AE03}"/>
              </a:ext>
            </a:extLst>
          </p:cNvPr>
          <p:cNvSpPr txBox="1"/>
          <p:nvPr/>
        </p:nvSpPr>
        <p:spPr>
          <a:xfrm>
            <a:off x="5932388" y="6329573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cycles/length unit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6E1E7A-4C5F-37D7-05E3-4B91A017A9AE}"/>
              </a:ext>
            </a:extLst>
          </p:cNvPr>
          <p:cNvCxnSpPr>
            <a:cxnSpLocks/>
          </p:cNvCxnSpPr>
          <p:nvPr/>
        </p:nvCxnSpPr>
        <p:spPr>
          <a:xfrm>
            <a:off x="5168898" y="5753099"/>
            <a:ext cx="0" cy="9144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2C993F4-3DD0-F18D-2EB3-B57396D9A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047" y="1885951"/>
            <a:ext cx="13716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 animBg="1"/>
      <p:bldP spid="18" grpId="0"/>
      <p:bldP spid="21" grpId="0"/>
      <p:bldP spid="2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Boundary conditions: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(0,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8" y="2952750"/>
            <a:ext cx="8202612" cy="38605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20212" y="5624320"/>
            <a:ext cx="75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37" y="2672834"/>
            <a:ext cx="103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)-axis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902" y="1868388"/>
            <a:ext cx="6487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Means: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The wave is tied down at both ends!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22042" y="3767554"/>
            <a:ext cx="903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 = l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8397875" y="4290774"/>
            <a:ext cx="275840" cy="121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44942" y="3798133"/>
            <a:ext cx="971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 =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809625" y="4321353"/>
            <a:ext cx="621116" cy="121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5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It is known that a “classical” wave is governed by the equation: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343" y="2570718"/>
            <a:ext cx="2986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partial derivatives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4365625" y="5675014"/>
            <a:ext cx="3973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squared speed of the wave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384550"/>
            <a:ext cx="3429000" cy="1422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644813" y="3093938"/>
            <a:ext cx="1355562" cy="1271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10125" y="4659213"/>
            <a:ext cx="955838" cy="1150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6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828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Solving this partial differential equation is easier than you think! (Will be a theme of the course…)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Separate variables: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0250"/>
            <a:ext cx="4076700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0" y="4340313"/>
            <a:ext cx="261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 of position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05874" y="4308732"/>
            <a:ext cx="261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 of position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516032" y="3841750"/>
            <a:ext cx="913093" cy="498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6159500" y="3841750"/>
            <a:ext cx="752606" cy="46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5001" y="5268872"/>
            <a:ext cx="7240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assumes that position and time are independent and do not influence each other (a reasonable assumption)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8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825" y="3013075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3228975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925" y="3238500"/>
            <a:ext cx="342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Substitute 		  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3013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525" y="3155950"/>
            <a:ext cx="18542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475" y="3117850"/>
            <a:ext cx="1854200" cy="673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1698625"/>
            <a:ext cx="185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1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6795</TotalTime>
  <Words>748</Words>
  <Application>Microsoft Macintosh PowerPoint</Application>
  <PresentationFormat>On-screen Show (4:3)</PresentationFormat>
  <Paragraphs>122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130</cp:revision>
  <dcterms:created xsi:type="dcterms:W3CDTF">2011-09-22T13:36:22Z</dcterms:created>
  <dcterms:modified xsi:type="dcterms:W3CDTF">2025-01-29T12:35:44Z</dcterms:modified>
</cp:coreProperties>
</file>