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78" r:id="rId2"/>
    <p:sldId id="310" r:id="rId3"/>
    <p:sldId id="280" r:id="rId4"/>
    <p:sldId id="281" r:id="rId5"/>
    <p:sldId id="284" r:id="rId6"/>
    <p:sldId id="303" r:id="rId7"/>
    <p:sldId id="288" r:id="rId8"/>
    <p:sldId id="306" r:id="rId9"/>
    <p:sldId id="282" r:id="rId10"/>
    <p:sldId id="308" r:id="rId11"/>
    <p:sldId id="311" r:id="rId12"/>
    <p:sldId id="309" r:id="rId13"/>
    <p:sldId id="312" r:id="rId14"/>
    <p:sldId id="313" r:id="rId15"/>
    <p:sldId id="314" r:id="rId16"/>
    <p:sldId id="315" r:id="rId17"/>
    <p:sldId id="302" r:id="rId18"/>
    <p:sldId id="283" r:id="rId19"/>
    <p:sldId id="285" r:id="rId20"/>
    <p:sldId id="286" r:id="rId21"/>
    <p:sldId id="304" r:id="rId22"/>
    <p:sldId id="305" r:id="rId23"/>
    <p:sldId id="287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00" r:id="rId35"/>
    <p:sldId id="30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00"/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8"/>
    <p:restoredTop sz="94531"/>
  </p:normalViewPr>
  <p:slideViewPr>
    <p:cSldViewPr snapToGrid="0" snapToObjects="1">
      <p:cViewPr>
        <p:scale>
          <a:sx n="110" d="100"/>
          <a:sy n="110" d="100"/>
        </p:scale>
        <p:origin x="70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Cf. https://</a:t>
            </a:r>
            <a:r>
              <a:rPr lang="en-US" dirty="0" err="1"/>
              <a:t>phys.libretexts.org</a:t>
            </a:r>
            <a:r>
              <a:rPr lang="en-US" dirty="0"/>
              <a:t>/Bookshelves/</a:t>
            </a:r>
            <a:r>
              <a:rPr lang="en-US" dirty="0" err="1"/>
              <a:t>University_Physics</a:t>
            </a:r>
            <a:r>
              <a:rPr lang="en-US" dirty="0"/>
              <a:t>/</a:t>
            </a:r>
            <a:r>
              <a:rPr lang="en-US" dirty="0" err="1"/>
              <a:t>University_Physics</a:t>
            </a:r>
            <a:r>
              <a:rPr lang="en-US" dirty="0"/>
              <a:t>_(OpenStax)/University_Physics_III_-_</a:t>
            </a:r>
            <a:r>
              <a:rPr lang="en-US" dirty="0" err="1"/>
              <a:t>Optics_and_Modern_Physics</a:t>
            </a:r>
            <a:r>
              <a:rPr lang="en-US" dirty="0"/>
              <a:t>_(OpenStax)/04%3A_Diffraction/4.04%3A_Double-Slit_Diffraction</a:t>
            </a:r>
          </a:p>
          <a:p>
            <a:r>
              <a:rPr lang="en-US" dirty="0"/>
              <a:t>Cf. http://</a:t>
            </a:r>
            <a:r>
              <a:rPr lang="en-US" dirty="0" err="1"/>
              <a:t>www.physicsbootcamp.org</a:t>
            </a:r>
            <a:r>
              <a:rPr lang="en-US" dirty="0"/>
              <a:t>/section-intensity-in-diffraction-pattern-</a:t>
            </a:r>
            <a:r>
              <a:rPr lang="en-US" dirty="0" err="1"/>
              <a:t>light.html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FDBA-7020-E442-843C-9E0CA2BD00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37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Cf. http://</a:t>
            </a:r>
            <a:r>
              <a:rPr lang="en-US" dirty="0" err="1"/>
              <a:t>www.physicsbootcamp.org</a:t>
            </a:r>
            <a:r>
              <a:rPr lang="en-US" dirty="0"/>
              <a:t>/section-intensity-in-diffraction-pattern-</a:t>
            </a:r>
            <a:r>
              <a:rPr lang="en-US" dirty="0" err="1"/>
              <a:t>light.html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FDBA-7020-E442-843C-9E0CA2BD00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16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E6FDBA-7020-E442-843C-9E0CA2BD00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2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1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33.png"/><Relationship Id="rId3" Type="http://schemas.openxmlformats.org/officeDocument/2006/relationships/image" Target="../media/image24.emf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2" Type="http://schemas.openxmlformats.org/officeDocument/2006/relationships/image" Target="../media/image1.png"/><Relationship Id="rId16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5" Type="http://schemas.openxmlformats.org/officeDocument/2006/relationships/image" Target="../media/image35.emf"/><Relationship Id="rId10" Type="http://schemas.openxmlformats.org/officeDocument/2006/relationships/image" Target="../media/image30.emf"/><Relationship Id="rId4" Type="http://schemas.openxmlformats.org/officeDocument/2006/relationships/image" Target="../media/image20.emf"/><Relationship Id="rId9" Type="http://schemas.openxmlformats.org/officeDocument/2006/relationships/image" Target="../media/image29.emf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emf"/><Relationship Id="rId5" Type="http://schemas.openxmlformats.org/officeDocument/2006/relationships/image" Target="../media/image40.png"/><Relationship Id="rId4" Type="http://schemas.openxmlformats.org/officeDocument/2006/relationships/image" Target="../media/image3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49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Quantum Theory II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An Overview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46249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6320" imgH="181080" progId="">
                  <p:embed/>
                </p:oleObj>
              </mc:Choice>
              <mc:Fallback>
                <p:oleObj r:id="rId6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456112" y="2814637"/>
            <a:ext cx="4238625" cy="28321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60625" y="2682875"/>
            <a:ext cx="18288" cy="88899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89200" y="4796472"/>
            <a:ext cx="0" cy="88900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79675" y="3740150"/>
            <a:ext cx="0" cy="8890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Block Arc 10"/>
          <p:cNvSpPr/>
          <p:nvPr/>
        </p:nvSpPr>
        <p:spPr>
          <a:xfrm rot="5400000">
            <a:off x="1603375" y="23139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 rot="5400000">
            <a:off x="1533525" y="34188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/>
          <p:cNvSpPr/>
          <p:nvPr/>
        </p:nvSpPr>
        <p:spPr>
          <a:xfrm rot="5400000">
            <a:off x="1998133" y="3099715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5400000">
            <a:off x="1998133" y="4316020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 rot="5400000">
            <a:off x="1868150" y="27384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5400000">
            <a:off x="1893550" y="38433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238375" y="26193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98650" y="26130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57400" y="26289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17675" y="26225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9400" y="26447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09675" y="26384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68425" y="26543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28700" y="26479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96F83-7CBE-A03A-81EE-393B3C78F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05513DF6-21EB-B3F2-A40B-68E0B4DE3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8F46340-C8FB-D6D9-82AA-09665D61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4FAF858-29F2-1F5F-065A-D20D6E652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56575"/>
            <a:ext cx="8686800" cy="2114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Double Slit Experiment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Confirmation: particles behave like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waves</a:t>
            </a:r>
            <a:r>
              <a:rPr lang="en-GB" sz="3200" baseline="30000" dirty="0" err="1">
                <a:solidFill>
                  <a:srgbClr val="000000"/>
                </a:solidFill>
                <a:latin typeface="Times New Roman" pitchFamily="18" charset="0"/>
              </a:rPr>
              <a:t>Davisson,Germer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e- have mass and were thought to be corpuscular!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u="sng" dirty="0">
                <a:solidFill>
                  <a:srgbClr val="000000"/>
                </a:solidFill>
                <a:latin typeface="Times New Roman" pitchFamily="18" charset="0"/>
              </a:rPr>
              <a:t>But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,…firing e- at a wall with two slits:</a:t>
            </a:r>
          </a:p>
        </p:txBody>
      </p:sp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15D12F69-7D0E-3E87-9DAF-DAAA61F812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3960" imgH="361800" progId="">
                  <p:embed/>
                </p:oleObj>
              </mc:Choice>
              <mc:Fallback>
                <p:oleObj r:id="rId3" imgW="723960" imgH="361800" progId="">
                  <p:embed/>
                  <p:pic>
                    <p:nvPicPr>
                      <p:cNvPr id="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B128AE7E-DA9B-549A-3C29-5B85135910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6320" imgH="181080" progId="">
                  <p:embed/>
                </p:oleObj>
              </mc:Choice>
              <mc:Fallback>
                <p:oleObj r:id="rId5" imgW="76320" imgH="181080" progId="">
                  <p:embed/>
                  <p:pic>
                    <p:nvPicPr>
                      <p:cNvPr id="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6C50EA0-E6DE-4AAF-5F74-78AA3D345100}"/>
              </a:ext>
            </a:extLst>
          </p:cNvPr>
          <p:cNvGrpSpPr/>
          <p:nvPr/>
        </p:nvGrpSpPr>
        <p:grpSpPr>
          <a:xfrm>
            <a:off x="2730500" y="3651250"/>
            <a:ext cx="28575" cy="3002597"/>
            <a:chOff x="1984375" y="3651250"/>
            <a:chExt cx="28575" cy="300259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8499F1-D452-85EE-7DE2-57CE9E6AE97D}"/>
                </a:ext>
              </a:extLst>
            </p:cNvPr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B4D357-31F9-B5B1-39EE-2F4B9673434C}"/>
                </a:ext>
              </a:extLst>
            </p:cNvPr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33EEEB-0F7C-9B55-C24A-D87748AE4376}"/>
                </a:ext>
              </a:extLst>
            </p:cNvPr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6DBDE14-22B1-4D66-4CE5-583872773989}"/>
              </a:ext>
            </a:extLst>
          </p:cNvPr>
          <p:cNvGrpSpPr/>
          <p:nvPr/>
        </p:nvGrpSpPr>
        <p:grpSpPr>
          <a:xfrm>
            <a:off x="2250457" y="3413270"/>
            <a:ext cx="2228536" cy="3374729"/>
            <a:chOff x="1472582" y="3413270"/>
            <a:chExt cx="2228536" cy="3374729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91BD1AC6-3D81-D6D5-7DC8-E496A7E708A1}"/>
                </a:ext>
              </a:extLst>
            </p:cNvPr>
            <p:cNvSpPr/>
            <p:nvPr/>
          </p:nvSpPr>
          <p:spPr>
            <a:xfrm rot="5400000">
              <a:off x="1645919" y="3589800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5BEBD126-26EC-F9B2-D02B-5BF6F3B0047E}"/>
                </a:ext>
              </a:extLst>
            </p:cNvPr>
            <p:cNvSpPr/>
            <p:nvPr/>
          </p:nvSpPr>
          <p:spPr>
            <a:xfrm rot="5400000">
              <a:off x="1521883" y="4068090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C650ECE1-C796-DB93-6C44-7B8FCE8E87C3}"/>
                </a:ext>
              </a:extLst>
            </p:cNvPr>
            <p:cNvSpPr/>
            <p:nvPr/>
          </p:nvSpPr>
          <p:spPr>
            <a:xfrm rot="5400000">
              <a:off x="1521883" y="5284395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5A2A0EE9-49D0-3DB2-CD44-D20A47DFE4CE}"/>
                </a:ext>
              </a:extLst>
            </p:cNvPr>
            <p:cNvSpPr/>
            <p:nvPr/>
          </p:nvSpPr>
          <p:spPr>
            <a:xfrm rot="5400000">
              <a:off x="1391900" y="3706829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C1357575-7CA8-D6BC-4D2A-DD6A2E68A553}"/>
                </a:ext>
              </a:extLst>
            </p:cNvPr>
            <p:cNvSpPr/>
            <p:nvPr/>
          </p:nvSpPr>
          <p:spPr>
            <a:xfrm rot="5400000">
              <a:off x="1417300" y="4811729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Block Arc 26">
              <a:extLst>
                <a:ext uri="{FF2B5EF4-FFF2-40B4-BE49-F238E27FC236}">
                  <a16:creationId xmlns:a16="http://schemas.microsoft.com/office/drawing/2014/main" id="{307978E3-ACB2-B8B3-8FE2-B1001137F321}"/>
                </a:ext>
              </a:extLst>
            </p:cNvPr>
            <p:cNvSpPr/>
            <p:nvPr/>
          </p:nvSpPr>
          <p:spPr>
            <a:xfrm rot="5400000">
              <a:off x="1655444" y="4742325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8FD016A-D341-4B6F-597F-F5E5916EEC84}"/>
              </a:ext>
            </a:extLst>
          </p:cNvPr>
          <p:cNvSpPr/>
          <p:nvPr/>
        </p:nvSpPr>
        <p:spPr>
          <a:xfrm>
            <a:off x="246629" y="4630858"/>
            <a:ext cx="2261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 e- e-</a:t>
            </a:r>
            <a:r>
              <a:rPr lang="en-US" sz="4000" dirty="0"/>
              <a:t>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4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46AB27-B290-ACA1-78EA-8C0491A9CF3B}"/>
              </a:ext>
            </a:extLst>
          </p:cNvPr>
          <p:cNvSpPr/>
          <p:nvPr/>
        </p:nvSpPr>
        <p:spPr>
          <a:xfrm>
            <a:off x="4675843" y="3626146"/>
            <a:ext cx="28321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Produces an interference pattern!</a:t>
            </a:r>
            <a:endParaRPr lang="en-US" sz="2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FC6D75-08CB-C512-B9A1-04982E4C38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4687029" y="3676111"/>
            <a:ext cx="3444731" cy="28321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EF36B54-5397-E7B6-7F9A-87847CAA1C68}"/>
              </a:ext>
            </a:extLst>
          </p:cNvPr>
          <p:cNvSpPr txBox="1"/>
          <p:nvPr/>
        </p:nvSpPr>
        <p:spPr>
          <a:xfrm>
            <a:off x="8229392" y="6562928"/>
            <a:ext cx="816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80FABC-EF2D-1749-5584-90D0E46034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6230080" y="4771055"/>
            <a:ext cx="3587261" cy="52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3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37C4EA7-5E8D-8744-342D-4E4025ED7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A1236B-B144-01E6-1459-C1D9C7AB3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Diffraction and Interference (</a:t>
            </a:r>
            <a:r>
              <a:rPr lang="en-GB" sz="4000" dirty="0" err="1">
                <a:solidFill>
                  <a:srgbClr val="000000"/>
                </a:solidFill>
                <a:latin typeface="Times New Roman" pitchFamily="18" charset="0"/>
              </a:rPr>
              <a:t>con’t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835021-C089-6864-9111-D9445C0F6F13}"/>
              </a:ext>
            </a:extLst>
          </p:cNvPr>
          <p:cNvGrpSpPr/>
          <p:nvPr/>
        </p:nvGrpSpPr>
        <p:grpSpPr>
          <a:xfrm>
            <a:off x="-57162" y="3306114"/>
            <a:ext cx="2211521" cy="1456963"/>
            <a:chOff x="2574610" y="239322"/>
            <a:chExt cx="1810319" cy="1271763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4ED934FA-F780-E7ED-6135-AD9A6E8AF651}"/>
                </a:ext>
              </a:extLst>
            </p:cNvPr>
            <p:cNvSpPr/>
            <p:nvPr/>
          </p:nvSpPr>
          <p:spPr>
            <a:xfrm>
              <a:off x="2676647" y="239322"/>
              <a:ext cx="1708282" cy="127176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9FF96D-D12E-4472-EFC3-0CC11407A2BD}"/>
                </a:ext>
              </a:extLst>
            </p:cNvPr>
            <p:cNvSpPr txBox="1"/>
            <p:nvPr/>
          </p:nvSpPr>
          <p:spPr>
            <a:xfrm>
              <a:off x="2574610" y="636744"/>
              <a:ext cx="1695408" cy="456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incoming quantum “particles” (</a:t>
              </a:r>
              <a:r>
                <a:rPr lang="en-US" sz="1400" dirty="0">
                  <a:latin typeface="Symbol" pitchFamily="2" charset="2"/>
                  <a:cs typeface="Times New Roman" panose="02020603050405020304" pitchFamily="18" charset="0"/>
                </a:rPr>
                <a:t>g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e-,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etc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…)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2D7867E-248E-CE79-AC41-63A70D7CAE90}"/>
              </a:ext>
            </a:extLst>
          </p:cNvPr>
          <p:cNvGrpSpPr/>
          <p:nvPr/>
        </p:nvGrpSpPr>
        <p:grpSpPr>
          <a:xfrm>
            <a:off x="2961994" y="2493779"/>
            <a:ext cx="28575" cy="3002597"/>
            <a:chOff x="1984375" y="3651250"/>
            <a:chExt cx="28575" cy="300259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418CE73-922C-3C36-64AA-5E63BA63F6BB}"/>
                </a:ext>
              </a:extLst>
            </p:cNvPr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6BA26B-BA94-623D-4B00-07572A88D354}"/>
                </a:ext>
              </a:extLst>
            </p:cNvPr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5E2437-3CC0-8656-73F6-70EE8810E6ED}"/>
                </a:ext>
              </a:extLst>
            </p:cNvPr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125FD3D-CC40-78E3-4BED-D874F18BC095}"/>
              </a:ext>
            </a:extLst>
          </p:cNvPr>
          <p:cNvSpPr/>
          <p:nvPr/>
        </p:nvSpPr>
        <p:spPr>
          <a:xfrm rot="10800000">
            <a:off x="2608931" y="3456503"/>
            <a:ext cx="365760" cy="10698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D09F57-763D-D1CF-762C-A74D945B8AFB}"/>
              </a:ext>
            </a:extLst>
          </p:cNvPr>
          <p:cNvCxnSpPr/>
          <p:nvPr/>
        </p:nvCxnSpPr>
        <p:spPr>
          <a:xfrm>
            <a:off x="3009419" y="3981689"/>
            <a:ext cx="142368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2475A2-DAD4-EE49-A8A2-2962976661E9}"/>
              </a:ext>
            </a:extLst>
          </p:cNvPr>
          <p:cNvCxnSpPr>
            <a:cxnSpLocks/>
          </p:cNvCxnSpPr>
          <p:nvPr/>
        </p:nvCxnSpPr>
        <p:spPr>
          <a:xfrm>
            <a:off x="3009419" y="3981689"/>
            <a:ext cx="1621849" cy="90874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4CF88A-DCDA-039C-13D8-C257B969D394}"/>
              </a:ext>
            </a:extLst>
          </p:cNvPr>
          <p:cNvSpPr txBox="1"/>
          <p:nvPr/>
        </p:nvSpPr>
        <p:spPr>
          <a:xfrm>
            <a:off x="3562322" y="3923655"/>
            <a:ext cx="38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Symbol" pitchFamily="2" charset="2"/>
              </a:rPr>
              <a:t>q</a:t>
            </a:r>
            <a:endParaRPr lang="en-US" i="1" dirty="0">
              <a:latin typeface="Symbol" pitchFamily="2" charset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17CCF2-2B0D-53D7-23A3-CD4EB6F38285}"/>
              </a:ext>
            </a:extLst>
          </p:cNvPr>
          <p:cNvSpPr txBox="1"/>
          <p:nvPr/>
        </p:nvSpPr>
        <p:spPr>
          <a:xfrm>
            <a:off x="2236632" y="365759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E8430B-CFA1-2BBB-F1EC-4C21A67D44EC}"/>
              </a:ext>
            </a:extLst>
          </p:cNvPr>
          <p:cNvSpPr txBox="1"/>
          <p:nvPr/>
        </p:nvSpPr>
        <p:spPr>
          <a:xfrm>
            <a:off x="1562942" y="4216042"/>
            <a:ext cx="1515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slits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59F3969-F2A1-B7C6-7F0E-BFBC859363B0}"/>
              </a:ext>
            </a:extLst>
          </p:cNvPr>
          <p:cNvSpPr/>
          <p:nvPr/>
        </p:nvSpPr>
        <p:spPr>
          <a:xfrm>
            <a:off x="3078865" y="3320502"/>
            <a:ext cx="104157" cy="2546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75AFAE-BC9A-D464-7F08-36D3551A9501}"/>
              </a:ext>
            </a:extLst>
          </p:cNvPr>
          <p:cNvSpPr txBox="1"/>
          <p:nvPr/>
        </p:nvSpPr>
        <p:spPr>
          <a:xfrm>
            <a:off x="3165442" y="3150944"/>
            <a:ext cx="351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ED7735-DDEA-DA55-BF6A-B6C78D2E6F93}"/>
              </a:ext>
            </a:extLst>
          </p:cNvPr>
          <p:cNvSpPr txBox="1"/>
          <p:nvPr/>
        </p:nvSpPr>
        <p:spPr>
          <a:xfrm>
            <a:off x="3138139" y="3495837"/>
            <a:ext cx="9922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slit width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C5B76B-D107-10BC-4835-B96079749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384228" y="2565639"/>
            <a:ext cx="3444731" cy="2832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517A28-F0A7-7FCD-4E54-1D2104B09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889" y="4957545"/>
            <a:ext cx="1290033" cy="1886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2440399-E217-30E8-A244-4D8F3730982E}"/>
              </a:ext>
            </a:extLst>
          </p:cNvPr>
          <p:cNvSpPr txBox="1"/>
          <p:nvPr/>
        </p:nvSpPr>
        <p:spPr>
          <a:xfrm>
            <a:off x="109465" y="1180720"/>
            <a:ext cx="54926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Fringes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interference pattern (minima) occur for </a:t>
            </a:r>
            <a:r>
              <a:rPr lang="en-US" sz="2200" i="1" dirty="0" err="1">
                <a:latin typeface="Symbol" pitchFamily="2" charset="2"/>
                <a:cs typeface="Times New Roman" panose="02020603050405020304" pitchFamily="18" charset="0"/>
              </a:rPr>
              <a:t>q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fringe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satisfy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Bragg equation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64C9D37-B8D1-368D-A9E7-0E1430CB2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144" y="1423562"/>
            <a:ext cx="2117240" cy="2947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CFDA660-76DD-746F-F065-E96F87B52CF5}"/>
              </a:ext>
            </a:extLst>
          </p:cNvPr>
          <p:cNvSpPr txBox="1"/>
          <p:nvPr/>
        </p:nvSpPr>
        <p:spPr>
          <a:xfrm>
            <a:off x="190490" y="5819821"/>
            <a:ext cx="41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interference pattern itself is a probability density function!: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6DC5928-1467-D2C3-7BF8-94B7E1ABD2D5}"/>
              </a:ext>
            </a:extLst>
          </p:cNvPr>
          <p:cNvCxnSpPr>
            <a:cxnSpLocks/>
          </p:cNvCxnSpPr>
          <p:nvPr/>
        </p:nvCxnSpPr>
        <p:spPr>
          <a:xfrm flipV="1">
            <a:off x="4700068" y="4653676"/>
            <a:ext cx="1885465" cy="1642952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30F38CA-7603-47FE-6C06-632D087FB729}"/>
              </a:ext>
            </a:extLst>
          </p:cNvPr>
          <p:cNvSpPr/>
          <p:nvPr/>
        </p:nvSpPr>
        <p:spPr>
          <a:xfrm>
            <a:off x="5225968" y="1363691"/>
            <a:ext cx="3536065" cy="69886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F2CFE4-0AAA-A686-3AFF-A963EF240D6C}"/>
              </a:ext>
            </a:extLst>
          </p:cNvPr>
          <p:cNvSpPr/>
          <p:nvPr/>
        </p:nvSpPr>
        <p:spPr>
          <a:xfrm>
            <a:off x="4234596" y="6041562"/>
            <a:ext cx="4452204" cy="698862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778B2E7-4023-54A5-AD12-6FBAA3620D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0144" y="1717325"/>
            <a:ext cx="3377184" cy="294707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B3DCFC0-1069-8C18-3BE0-8B15CC15F1E8}"/>
              </a:ext>
            </a:extLst>
          </p:cNvPr>
          <p:cNvGrpSpPr/>
          <p:nvPr/>
        </p:nvGrpSpPr>
        <p:grpSpPr>
          <a:xfrm>
            <a:off x="4539874" y="3331663"/>
            <a:ext cx="1211147" cy="1205726"/>
            <a:chOff x="4539874" y="3331663"/>
            <a:chExt cx="1211147" cy="120572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ED31BA0-055C-31D9-950B-07C65CD34C64}"/>
                </a:ext>
              </a:extLst>
            </p:cNvPr>
            <p:cNvSpPr txBox="1"/>
            <p:nvPr/>
          </p:nvSpPr>
          <p:spPr>
            <a:xfrm>
              <a:off x="4711574" y="368682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62DCF7-3A20-F00C-4880-0F9F0D7B3B2A}"/>
                </a:ext>
              </a:extLst>
            </p:cNvPr>
            <p:cNvSpPr txBox="1"/>
            <p:nvPr/>
          </p:nvSpPr>
          <p:spPr>
            <a:xfrm>
              <a:off x="4539874" y="381607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D3E45A5-45F7-5694-D502-23E3A794B59C}"/>
                </a:ext>
              </a:extLst>
            </p:cNvPr>
            <p:cNvSpPr txBox="1"/>
            <p:nvPr/>
          </p:nvSpPr>
          <p:spPr>
            <a:xfrm>
              <a:off x="5176499" y="3561421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9F4943-36D1-319E-0C5E-95E3462FE8FB}"/>
                </a:ext>
              </a:extLst>
            </p:cNvPr>
            <p:cNvSpPr txBox="1"/>
            <p:nvPr/>
          </p:nvSpPr>
          <p:spPr>
            <a:xfrm>
              <a:off x="4655624" y="3954971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878B65B-9561-E991-8608-3E6461E59CB9}"/>
                </a:ext>
              </a:extLst>
            </p:cNvPr>
            <p:cNvSpPr txBox="1"/>
            <p:nvPr/>
          </p:nvSpPr>
          <p:spPr>
            <a:xfrm>
              <a:off x="5120549" y="4072646"/>
              <a:ext cx="333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8C9C3C8-9621-6716-88E8-DDB13AD3C14D}"/>
                </a:ext>
              </a:extLst>
            </p:cNvPr>
            <p:cNvSpPr txBox="1"/>
            <p:nvPr/>
          </p:nvSpPr>
          <p:spPr>
            <a:xfrm rot="19800000">
              <a:off x="5266528" y="33316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CF4BF2-A6C4-0315-7A7C-E3BEA95091D1}"/>
                </a:ext>
              </a:extLst>
            </p:cNvPr>
            <p:cNvSpPr txBox="1"/>
            <p:nvPr/>
          </p:nvSpPr>
          <p:spPr>
            <a:xfrm rot="-19800000">
              <a:off x="5335523" y="416805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FE88711-CF50-1B60-A0CA-04495BADE3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07307" y="6159249"/>
            <a:ext cx="4246384" cy="5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7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/>
      <p:bldP spid="16" grpId="0"/>
      <p:bldP spid="17" grpId="0" animBg="1"/>
      <p:bldP spid="19" grpId="0"/>
      <p:bldP spid="20" grpId="0"/>
      <p:bldP spid="25" grpId="0"/>
      <p:bldP spid="29" grpId="0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0E80519-1379-35DF-794C-CDC3F97C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CB1DC07-0C20-1D2B-FD04-5F69EFAA2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38EC5-A35D-A6F4-4678-4D0AC69BB04D}"/>
              </a:ext>
            </a:extLst>
          </p:cNvPr>
          <p:cNvSpPr txBox="1"/>
          <p:nvPr/>
        </p:nvSpPr>
        <p:spPr>
          <a:xfrm>
            <a:off x="689100" y="1359876"/>
            <a:ext cx="82321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fringe of an interference pattern formed by a beam of particles traveling though a double slit mask appears at 3.1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incidence. If the slits are 1Å apart, compute: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the wavelength in nm of the particles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the energy of the particles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units!)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the momentum of the particles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units!)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If the average speed of particles in the beam is one million miles/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compute the average particle mass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mks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units!).</a:t>
            </a:r>
          </a:p>
        </p:txBody>
      </p:sp>
    </p:spTree>
    <p:extLst>
      <p:ext uri="{BB962C8B-B14F-4D97-AF65-F5344CB8AC3E}">
        <p14:creationId xmlns:p14="http://schemas.microsoft.com/office/powerpoint/2010/main" val="422456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1A6F563-E630-063B-258D-DF6838359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9EA037-D819-D46B-ADC7-ADC5EA501AC5}"/>
              </a:ext>
            </a:extLst>
          </p:cNvPr>
          <p:cNvSpPr/>
          <p:nvPr/>
        </p:nvSpPr>
        <p:spPr>
          <a:xfrm>
            <a:off x="826529" y="532719"/>
            <a:ext cx="4000114" cy="550920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urier"/>
                <a:cs typeface="Courier"/>
              </a:rPr>
              <a:t>library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(che302r)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n      &lt;- 3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d      &lt;- 1e-10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theta  &lt;- 3.1 * pi/180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a. n lambda = d sin(theta)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lambda &lt;- d*sin(theta)/n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lambda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lambda*1e9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b. E =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hc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/lambda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h*cl/lambda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c. p = h/lambda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p &lt;- h/lambda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p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d. p = mv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v &lt;- 447040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 &lt;- p/v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B27EC-FA99-932E-E3F6-F1C3A11B8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991" y="1625359"/>
            <a:ext cx="28321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90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E099168-929E-8911-5D49-9623D465A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052354-6FEE-9430-AD2F-BA42F5E9A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12A9B-F914-DB3B-1173-1131008D04CD}"/>
              </a:ext>
            </a:extLst>
          </p:cNvPr>
          <p:cNvSpPr txBox="1"/>
          <p:nvPr/>
        </p:nvSpPr>
        <p:spPr>
          <a:xfrm>
            <a:off x="318576" y="2916344"/>
            <a:ext cx="67071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Maxima of the peaks (not entirely obviously) occur at: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586DF4-1782-3689-AC47-79ABFBAAE1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5448" y="1819632"/>
            <a:ext cx="1601375" cy="5843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1205B5-2997-455B-69FA-90979E5025B5}"/>
              </a:ext>
            </a:extLst>
          </p:cNvPr>
          <p:cNvSpPr txBox="1"/>
          <p:nvPr/>
        </p:nvSpPr>
        <p:spPr>
          <a:xfrm>
            <a:off x="297303" y="4663642"/>
            <a:ext cx="74114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Plot                                        from -6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6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p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Visually locate the roots of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Actually find the first five positive roots of this equation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using your choice of software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Compute the 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corresponding to these roots assuming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Which roots will work and which wont?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6FE23-73D1-2314-6185-7607C85CD99B}"/>
              </a:ext>
            </a:extLst>
          </p:cNvPr>
          <p:cNvSpPr txBox="1"/>
          <p:nvPr/>
        </p:nvSpPr>
        <p:spPr>
          <a:xfrm>
            <a:off x="6398851" y="1886882"/>
            <a:ext cx="734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8C5FFA-19A6-9680-5FC4-2B403CA18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730" y="3512635"/>
            <a:ext cx="1315256" cy="3060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ED4EDD-7864-99F0-65F0-D78455F4C3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224" y="3993556"/>
            <a:ext cx="2738049" cy="3060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41C783-73D6-3E7D-E3C4-5653197EC7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3371" y="1669448"/>
            <a:ext cx="2056743" cy="8803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EA4D4D-5361-D889-8DC7-9D30FAD6A365}"/>
              </a:ext>
            </a:extLst>
          </p:cNvPr>
          <p:cNvSpPr txBox="1"/>
          <p:nvPr/>
        </p:nvSpPr>
        <p:spPr>
          <a:xfrm>
            <a:off x="318576" y="1142315"/>
            <a:ext cx="84550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closely spaced slits (small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i.e.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 slit), interference pattern equation can be written as: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2960AF-51D6-96F3-B631-B08ED6256C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743" y="4760408"/>
            <a:ext cx="2574597" cy="2877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225892-F937-B16E-5D02-5474BD57647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6895"/>
          <a:stretch/>
        </p:blipFill>
        <p:spPr>
          <a:xfrm>
            <a:off x="3813490" y="5075973"/>
            <a:ext cx="2139614" cy="2877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3B582C-9B39-73B3-C524-0DEB123A93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0970" y="6128536"/>
            <a:ext cx="808602" cy="20215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EC3F20E-7858-6980-0F75-99F77277DF8B}"/>
              </a:ext>
            </a:extLst>
          </p:cNvPr>
          <p:cNvSpPr/>
          <p:nvPr/>
        </p:nvSpPr>
        <p:spPr>
          <a:xfrm>
            <a:off x="3462436" y="1559277"/>
            <a:ext cx="5362987" cy="1102508"/>
          </a:xfrm>
          <a:prstGeom prst="rect">
            <a:avLst/>
          </a:prstGeom>
          <a:noFill/>
          <a:ln w="34925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BCDA14-49B0-FBC7-5205-8ECDF5B5A24E}"/>
              </a:ext>
            </a:extLst>
          </p:cNvPr>
          <p:cNvSpPr/>
          <p:nvPr/>
        </p:nvSpPr>
        <p:spPr>
          <a:xfrm>
            <a:off x="196770" y="347522"/>
            <a:ext cx="8831483" cy="170816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a., b.:</a:t>
            </a:r>
          </a:p>
          <a:p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a &lt;- seq(from=-6*pi, to=6*pi, </a:t>
            </a:r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=1000)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alpha axis</a:t>
            </a:r>
          </a:p>
          <a:p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y &lt;- a*cos(a) - sin(a)                        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plug in alpha's</a:t>
            </a:r>
          </a:p>
          <a:p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a,y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xaxt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500" dirty="0">
                <a:solidFill>
                  <a:srgbClr val="00B050"/>
                </a:solidFill>
                <a:latin typeface="Courier"/>
                <a:cs typeface="Courier"/>
              </a:rPr>
              <a:t>"n"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)                  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Plot but turn off x-ticks</a:t>
            </a:r>
          </a:p>
          <a:p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axis(1, at = seq(-20, 20, by = 5), las=2)     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Put in custom x-ticks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(a=0,b=0)                               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Put in x=0 for reference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"/>
                <a:cs typeface="Courier"/>
              </a:rPr>
              <a:t>abline</a:t>
            </a:r>
            <a:r>
              <a:rPr lang="en-US" sz="1500" dirty="0">
                <a:solidFill>
                  <a:schemeClr val="bg1"/>
                </a:solidFill>
                <a:latin typeface="Courier"/>
                <a:cs typeface="Courier"/>
              </a:rPr>
              <a:t>(v=4.5)                                  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# Check out root-</a:t>
            </a:r>
            <a:r>
              <a:rPr lang="en-US" sz="1500" dirty="0" err="1">
                <a:solidFill>
                  <a:srgbClr val="FFFF00"/>
                </a:solidFill>
                <a:latin typeface="Courier"/>
                <a:cs typeface="Courier"/>
              </a:rPr>
              <a:t>ish</a:t>
            </a:r>
            <a:r>
              <a:rPr lang="en-US" sz="15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en-US" sz="1500" dirty="0" err="1">
                <a:solidFill>
                  <a:srgbClr val="FFFF00"/>
                </a:solidFill>
                <a:latin typeface="Courier"/>
                <a:cs typeface="Courier"/>
              </a:rPr>
              <a:t>vals</a:t>
            </a:r>
            <a:endParaRPr lang="en-US" sz="1500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95DF05F-83D5-1B7E-2AA6-DDEC12668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E1A1F1-7A43-9A88-2B1F-034B522F20F5}"/>
              </a:ext>
            </a:extLst>
          </p:cNvPr>
          <p:cNvSpPr txBox="1"/>
          <p:nvPr/>
        </p:nvSpPr>
        <p:spPr>
          <a:xfrm>
            <a:off x="196770" y="2003046"/>
            <a:ext cx="7962900" cy="4339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(*c.*)</a:t>
            </a:r>
          </a:p>
          <a:p>
            <a:r>
              <a:rPr lang="en-US" sz="1200" b="1" dirty="0">
                <a:latin typeface="Courier" pitchFamily="2" charset="0"/>
              </a:rPr>
              <a:t>f = a Cos[a] - Sin[a];</a:t>
            </a: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(*Try a bunch of starting values near roots:*)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0}]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2}]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3}] // Print;  </a:t>
            </a:r>
            <a:r>
              <a:rPr lang="en-US" sz="1200" dirty="0">
                <a:latin typeface="Courier" pitchFamily="2" charset="0"/>
              </a:rPr>
              <a:t>(*Weird)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4}]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5}]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6}] // Print; </a:t>
            </a:r>
            <a:r>
              <a:rPr lang="en-US" sz="1200" dirty="0">
                <a:latin typeface="Courier" pitchFamily="2" charset="0"/>
              </a:rPr>
              <a:t>(*Weird*)</a:t>
            </a:r>
            <a:endParaRPr lang="en-US" sz="1200" b="1" dirty="0">
              <a:latin typeface="Courier" pitchFamily="2" charset="0"/>
            </a:endParaRP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10}]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11}]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14}]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15}]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16}]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17}] // Print;</a:t>
            </a: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0}]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4.5}]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8}]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11}] // Print;</a:t>
            </a:r>
          </a:p>
          <a:p>
            <a:r>
              <a:rPr lang="en-US" sz="1200" b="1" dirty="0" err="1">
                <a:latin typeface="Courier" pitchFamily="2" charset="0"/>
              </a:rPr>
              <a:t>FindRoot</a:t>
            </a:r>
            <a:r>
              <a:rPr lang="en-US" sz="1200" b="1" dirty="0">
                <a:latin typeface="Courier" pitchFamily="2" charset="0"/>
              </a:rPr>
              <a:t>[f, {a, 14}] // Print;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D7C924-5F2C-C6F0-1C8C-0A0E332DE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243" y="2766973"/>
            <a:ext cx="5034987" cy="39647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6C58A4-2AF3-9702-03A6-AC2EA2D86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33" y="2766974"/>
            <a:ext cx="967006" cy="2372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F29E53-411B-4ED4-1BC2-797F0687E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4231" y="5336789"/>
            <a:ext cx="782577" cy="97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4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F34A5AD-3D40-68D9-A9EC-48CCCD404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5B650C-5990-D257-09C5-C70EF4DDB9C8}"/>
              </a:ext>
            </a:extLst>
          </p:cNvPr>
          <p:cNvSpPr txBox="1"/>
          <p:nvPr/>
        </p:nvSpPr>
        <p:spPr>
          <a:xfrm>
            <a:off x="854708" y="509428"/>
            <a:ext cx="7411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d*. Compute the </a:t>
            </a:r>
            <a:r>
              <a:rPr lang="en-US" sz="2200" dirty="0">
                <a:latin typeface="Symbol" pitchFamily="2" charset="2"/>
                <a:cs typeface="Times New Roman" panose="02020603050405020304" pitchFamily="18" charset="0"/>
              </a:rPr>
              <a:t>q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corresponding to these roots assuming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Which roots will work and which wont?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8EF24E-2646-398C-4006-9E11D1D92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4" y="2142539"/>
            <a:ext cx="1268961" cy="5116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D17575C-7072-D507-6130-4DECE3A32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417" y="2680063"/>
            <a:ext cx="709526" cy="1773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F3A538-4656-3D4B-E973-B3AB22AE0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904" y="2937215"/>
            <a:ext cx="1384941" cy="5116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E97CCD9-79AA-4E8D-C591-B40E09A5A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904" y="3740551"/>
            <a:ext cx="1234849" cy="4502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B369E4-FD5A-029D-F412-233AE69D01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04" y="4378310"/>
            <a:ext cx="1787461" cy="2524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2297EF-F834-EEF3-140B-7371493036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9515" y="4927867"/>
            <a:ext cx="1494099" cy="2524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0D438F8-010C-975D-0487-CDD0B8AC8F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382" y="5038146"/>
            <a:ext cx="736816" cy="4502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650B4B-5CEF-5FEE-A593-487915F7B0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560" y="5719247"/>
            <a:ext cx="743638" cy="204671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A0D860-B9AF-259E-2401-02AE7E34869D}"/>
              </a:ext>
            </a:extLst>
          </p:cNvPr>
          <p:cNvCxnSpPr>
            <a:cxnSpLocks/>
          </p:cNvCxnSpPr>
          <p:nvPr/>
        </p:nvCxnSpPr>
        <p:spPr>
          <a:xfrm flipH="1">
            <a:off x="1764868" y="2823088"/>
            <a:ext cx="333072" cy="330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1133F08-BEF5-915E-17BB-E5201C9563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0449" y="6106643"/>
            <a:ext cx="4583575" cy="21957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F7D6176-8EB2-C515-056E-D2D47D6A0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642" y="630559"/>
            <a:ext cx="808602" cy="202151"/>
          </a:xfrm>
          <a:prstGeom prst="rect">
            <a:avLst/>
          </a:prstGeom>
        </p:spPr>
      </p:pic>
      <p:sp>
        <p:nvSpPr>
          <p:cNvPr id="35" name="Multiply 34">
            <a:extLst>
              <a:ext uri="{FF2B5EF4-FFF2-40B4-BE49-F238E27FC236}">
                <a16:creationId xmlns:a16="http://schemas.microsoft.com/office/drawing/2014/main" id="{5F758DC6-1E71-5BAF-00BE-D2EB8C6D5258}"/>
              </a:ext>
            </a:extLst>
          </p:cNvPr>
          <p:cNvSpPr/>
          <p:nvPr/>
        </p:nvSpPr>
        <p:spPr>
          <a:xfrm>
            <a:off x="3934349" y="5759229"/>
            <a:ext cx="914400" cy="914400"/>
          </a:xfrm>
          <a:prstGeom prst="mathMultiply">
            <a:avLst>
              <a:gd name="adj1" fmla="val 379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29407CA-E2C7-5803-0F5C-A0ECE0FD78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560" y="6568331"/>
            <a:ext cx="3833323" cy="24796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7FB28A0-F3F1-FD4D-46D1-866DFA66E58D}"/>
              </a:ext>
            </a:extLst>
          </p:cNvPr>
          <p:cNvSpPr/>
          <p:nvPr/>
        </p:nvSpPr>
        <p:spPr>
          <a:xfrm>
            <a:off x="2999151" y="1280152"/>
            <a:ext cx="5832333" cy="175432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Compute theta's where max's occur: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roots &lt;- c(0,4.49341,7.72525,10.9041)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asin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(roots/(4*pi)) * 180/pi </a:t>
            </a:r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theta's</a:t>
            </a:r>
          </a:p>
          <a:p>
            <a:endParaRPr lang="en-US" sz="12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200" dirty="0">
                <a:solidFill>
                  <a:srgbClr val="FFFF00"/>
                </a:solidFill>
                <a:latin typeface="Courier"/>
                <a:cs typeface="Courier"/>
              </a:rPr>
              <a:t># See four max's??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theta &lt;- seq(from=-pi/2, to=pi/2,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=1000)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alp   &lt;- 4*pi*sin(theta)</a:t>
            </a:r>
          </a:p>
          <a:p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IIo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   &lt;- (sin(alp)/alp)^2</a:t>
            </a:r>
          </a:p>
          <a:p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plot(theta * 180/pi,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IIo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"theta"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Courier"/>
                <a:cs typeface="Courier"/>
              </a:rPr>
              <a:t>ylab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200" dirty="0">
                <a:solidFill>
                  <a:srgbClr val="00B050"/>
                </a:solidFill>
                <a:latin typeface="Courier"/>
                <a:cs typeface="Courier"/>
              </a:rPr>
              <a:t>"I/Io"</a:t>
            </a:r>
            <a:r>
              <a:rPr lang="en-US" sz="12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98E92E-4F80-087E-BF8D-BD6A21C6B26A}"/>
              </a:ext>
            </a:extLst>
          </p:cNvPr>
          <p:cNvCxnSpPr>
            <a:cxnSpLocks/>
          </p:cNvCxnSpPr>
          <p:nvPr/>
        </p:nvCxnSpPr>
        <p:spPr>
          <a:xfrm flipH="1" flipV="1">
            <a:off x="1753293" y="2411137"/>
            <a:ext cx="333072" cy="330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BB3A3E-6C7C-53E8-088E-A8F5564F884A}"/>
              </a:ext>
            </a:extLst>
          </p:cNvPr>
          <p:cNvCxnSpPr>
            <a:cxnSpLocks/>
          </p:cNvCxnSpPr>
          <p:nvPr/>
        </p:nvCxnSpPr>
        <p:spPr>
          <a:xfrm flipH="1">
            <a:off x="1079661" y="5088422"/>
            <a:ext cx="986875" cy="196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1157C1-CF36-3954-384D-451726B3E162}"/>
              </a:ext>
            </a:extLst>
          </p:cNvPr>
          <p:cNvCxnSpPr>
            <a:cxnSpLocks/>
          </p:cNvCxnSpPr>
          <p:nvPr/>
        </p:nvCxnSpPr>
        <p:spPr>
          <a:xfrm flipH="1" flipV="1">
            <a:off x="1729532" y="4665657"/>
            <a:ext cx="333072" cy="330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F86EDABE-D4B0-E752-B980-55582AA41B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53559" y="1853051"/>
            <a:ext cx="3077956" cy="4018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98DD5FA-0977-407C-872B-621A06CE77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54240" y="3077762"/>
            <a:ext cx="3954768" cy="369246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F34EF78-FB48-00F5-9ECB-48BADE92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6461" y="6553699"/>
            <a:ext cx="808602" cy="20215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CBBD749-9C95-0197-EF0C-842C4A360150}"/>
              </a:ext>
            </a:extLst>
          </p:cNvPr>
          <p:cNvSpPr txBox="1"/>
          <p:nvPr/>
        </p:nvSpPr>
        <p:spPr>
          <a:xfrm>
            <a:off x="4108100" y="6493259"/>
            <a:ext cx="1355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slit width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775895-9464-9BF8-BEA1-365F665429EE}"/>
              </a:ext>
            </a:extLst>
          </p:cNvPr>
          <p:cNvSpPr txBox="1"/>
          <p:nvPr/>
        </p:nvSpPr>
        <p:spPr>
          <a:xfrm>
            <a:off x="7675642" y="3924498"/>
            <a:ext cx="1328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Indeed! Four max’s!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4D80122-1860-3607-C20F-9442BB89FE33}"/>
              </a:ext>
            </a:extLst>
          </p:cNvPr>
          <p:cNvCxnSpPr>
            <a:cxnSpLocks/>
          </p:cNvCxnSpPr>
          <p:nvPr/>
        </p:nvCxnSpPr>
        <p:spPr>
          <a:xfrm flipH="1" flipV="1">
            <a:off x="7509106" y="3259020"/>
            <a:ext cx="384828" cy="714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1F38511-ECC8-E589-F7EA-233F05C53B61}"/>
              </a:ext>
            </a:extLst>
          </p:cNvPr>
          <p:cNvCxnSpPr>
            <a:cxnSpLocks/>
          </p:cNvCxnSpPr>
          <p:nvPr/>
        </p:nvCxnSpPr>
        <p:spPr>
          <a:xfrm flipH="1">
            <a:off x="7784750" y="4517273"/>
            <a:ext cx="295193" cy="1332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1C9BE4-512F-43DC-CAB0-59C383884034}"/>
              </a:ext>
            </a:extLst>
          </p:cNvPr>
          <p:cNvCxnSpPr>
            <a:cxnSpLocks/>
          </p:cNvCxnSpPr>
          <p:nvPr/>
        </p:nvCxnSpPr>
        <p:spPr>
          <a:xfrm flipH="1">
            <a:off x="8079943" y="4509971"/>
            <a:ext cx="7546" cy="144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BBD22E-8CF0-82A4-AC8F-D28898E011B7}"/>
              </a:ext>
            </a:extLst>
          </p:cNvPr>
          <p:cNvCxnSpPr>
            <a:cxnSpLocks/>
          </p:cNvCxnSpPr>
          <p:nvPr/>
        </p:nvCxnSpPr>
        <p:spPr>
          <a:xfrm>
            <a:off x="8087489" y="4517273"/>
            <a:ext cx="335652" cy="1440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9BFD9BE5-AE5F-B993-8F0A-178A7C4B8AC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67507" y="4225194"/>
            <a:ext cx="1236365" cy="4552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8A1A6C1-5171-81FE-5D5A-B8B4EA0C04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0882" y="1436285"/>
            <a:ext cx="1402131" cy="51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3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1" animBg="1"/>
      <p:bldP spid="49" grpId="0"/>
      <p:bldP spid="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063"/>
          <a:stretch/>
        </p:blipFill>
        <p:spPr>
          <a:xfrm>
            <a:off x="800100" y="3127375"/>
            <a:ext cx="7531100" cy="360362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01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The Electromagnetic Spectrum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Light has different names in different wavelength (frequency) regions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188" y="5012016"/>
            <a:ext cx="7847012" cy="1845983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01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Atomic Spectra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When atomic gasses are excited with an electrical discharge: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28600" y="2451100"/>
            <a:ext cx="8686800" cy="156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See discrete “lines” of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color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not a rainbow!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Discrete </a:t>
            </a:r>
            <a:r>
              <a:rPr lang="en-GB" sz="2800" b="1" i="1" u="sng" dirty="0" err="1">
                <a:solidFill>
                  <a:srgbClr val="000000"/>
                </a:solidFill>
                <a:latin typeface="Times New Roman" pitchFamily="18" charset="0"/>
              </a:rPr>
              <a:t>colors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mean only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discrete energies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at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specific frequencies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are emitted!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499" y="3889373"/>
            <a:ext cx="8171211" cy="20002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6124" y="5969000"/>
            <a:ext cx="434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Visible Hydrogen Emission Lines</a:t>
            </a:r>
          </a:p>
        </p:txBody>
      </p:sp>
    </p:spTree>
    <p:extLst>
      <p:ext uri="{BB962C8B-B14F-4D97-AF65-F5344CB8AC3E}">
        <p14:creationId xmlns:p14="http://schemas.microsoft.com/office/powerpoint/2010/main" val="336733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8075"/>
            <a:ext cx="86868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Hydrogen Atomic Spectra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28600" y="1689100"/>
            <a:ext cx="8686800" cy="2676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There are “lines” in other parts of the e-m spectrum: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Lyman UV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Balmer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Visible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Paschen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near-IR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Bracket IR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E277F-0F66-459A-9C3B-CACE1994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37" y="5519461"/>
            <a:ext cx="3575620" cy="80013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90E30F9-7426-4753-8100-865D596F294F}"/>
              </a:ext>
            </a:extLst>
          </p:cNvPr>
          <p:cNvSpPr/>
          <p:nvPr/>
        </p:nvSpPr>
        <p:spPr>
          <a:xfrm>
            <a:off x="1866878" y="4318000"/>
            <a:ext cx="5656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Rydberg eq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 predicts all these spectra</a:t>
            </a:r>
            <a:endParaRPr lang="en-US" sz="2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68A0E0-1733-4903-A4B3-CA1B791B73F6}"/>
              </a:ext>
            </a:extLst>
          </p:cNvPr>
          <p:cNvGrpSpPr/>
          <p:nvPr/>
        </p:nvGrpSpPr>
        <p:grpSpPr>
          <a:xfrm>
            <a:off x="291248" y="4921801"/>
            <a:ext cx="8577459" cy="1792117"/>
            <a:chOff x="52745" y="4833981"/>
            <a:chExt cx="8577459" cy="179211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C87A68-2CB8-449A-9807-1B099A8A667D}"/>
                </a:ext>
              </a:extLst>
            </p:cNvPr>
            <p:cNvCxnSpPr/>
            <p:nvPr/>
          </p:nvCxnSpPr>
          <p:spPr>
            <a:xfrm flipV="1">
              <a:off x="3063875" y="6238875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D86CCEA-88FD-4737-BA9A-6F80D9249469}"/>
                </a:ext>
              </a:extLst>
            </p:cNvPr>
            <p:cNvCxnSpPr/>
            <p:nvPr/>
          </p:nvCxnSpPr>
          <p:spPr>
            <a:xfrm>
              <a:off x="1571625" y="5788027"/>
              <a:ext cx="5143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620D50-F767-488E-BCA3-69E595CCD2B5}"/>
                </a:ext>
              </a:extLst>
            </p:cNvPr>
            <p:cNvCxnSpPr/>
            <p:nvPr/>
          </p:nvCxnSpPr>
          <p:spPr>
            <a:xfrm flipH="1">
              <a:off x="3794125" y="5114925"/>
              <a:ext cx="187325" cy="4464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3458768-75B3-41AF-8372-7DFF9C4D123F}"/>
                </a:ext>
              </a:extLst>
            </p:cNvPr>
            <p:cNvSpPr/>
            <p:nvPr/>
          </p:nvSpPr>
          <p:spPr>
            <a:xfrm>
              <a:off x="52745" y="5257603"/>
              <a:ext cx="2263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Line “energy” in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r>
                <a:rPr lang="en-GB" baseline="30000" dirty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78DB616-85B3-4E5C-AE7A-32525C36F9FC}"/>
                </a:ext>
              </a:extLst>
            </p:cNvPr>
            <p:cNvSpPr/>
            <p:nvPr/>
          </p:nvSpPr>
          <p:spPr>
            <a:xfrm>
              <a:off x="833968" y="6256766"/>
              <a:ext cx="2293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Line wavelength in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endParaRPr lang="en-US" baseline="300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29E49CA-0E7F-4CA6-B47A-CE9CDADCA06D}"/>
                </a:ext>
              </a:extLst>
            </p:cNvPr>
            <p:cNvSpPr/>
            <p:nvPr/>
          </p:nvSpPr>
          <p:spPr>
            <a:xfrm>
              <a:off x="2497413" y="4833981"/>
              <a:ext cx="29620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Rydberg const. = 109625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r>
                <a:rPr lang="en-GB" baseline="30000" dirty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baseline="300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B3B5ECB-5D01-40B8-81F1-A51980F34449}"/>
                </a:ext>
              </a:extLst>
            </p:cNvPr>
            <p:cNvCxnSpPr/>
            <p:nvPr/>
          </p:nvCxnSpPr>
          <p:spPr>
            <a:xfrm flipV="1">
              <a:off x="4502150" y="6256766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D65D4CE-6335-4FD1-B851-2F65F28F0879}"/>
                </a:ext>
              </a:extLst>
            </p:cNvPr>
            <p:cNvCxnSpPr/>
            <p:nvPr/>
          </p:nvCxnSpPr>
          <p:spPr>
            <a:xfrm flipV="1">
              <a:off x="5380057" y="6256766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A9A8A-97D6-4460-82AA-259D91FECCEA}"/>
                </a:ext>
              </a:extLst>
            </p:cNvPr>
            <p:cNvCxnSpPr/>
            <p:nvPr/>
          </p:nvCxnSpPr>
          <p:spPr>
            <a:xfrm flipV="1">
              <a:off x="4502150" y="6504932"/>
              <a:ext cx="2022475" cy="178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F8A6034-A7F9-4399-8A20-3E0C8F290DF3}"/>
                </a:ext>
              </a:extLst>
            </p:cNvPr>
            <p:cNvCxnSpPr/>
            <p:nvPr/>
          </p:nvCxnSpPr>
          <p:spPr>
            <a:xfrm>
              <a:off x="6524625" y="5653517"/>
              <a:ext cx="0" cy="8693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C51704F-D8BB-495E-B241-427B5B3ACEFE}"/>
                </a:ext>
              </a:extLst>
            </p:cNvPr>
            <p:cNvSpPr/>
            <p:nvPr/>
          </p:nvSpPr>
          <p:spPr>
            <a:xfrm>
              <a:off x="6500832" y="4880147"/>
              <a:ext cx="21293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“Quantum numbers”</a:t>
              </a:r>
            </a:p>
            <a:p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 = {1, 2, 3, …}</a:t>
              </a:r>
            </a:p>
            <a:p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, &gt; 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dirty="0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ED751BE-2127-4B9E-B7E1-6ABC2D0FAC4A}"/>
              </a:ext>
            </a:extLst>
          </p:cNvPr>
          <p:cNvSpPr/>
          <p:nvPr/>
        </p:nvSpPr>
        <p:spPr>
          <a:xfrm>
            <a:off x="63500" y="4289656"/>
            <a:ext cx="8915400" cy="2504844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2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134DB0D-1043-DD8A-BC9E-B998CE2C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B91F25-08E8-0F36-0CB8-1218655B7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Diffraction and Interference of Waves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2888BA-A87C-48B6-6EC2-F051D2F71518}"/>
              </a:ext>
            </a:extLst>
          </p:cNvPr>
          <p:cNvGrpSpPr/>
          <p:nvPr/>
        </p:nvGrpSpPr>
        <p:grpSpPr>
          <a:xfrm>
            <a:off x="309086" y="3151931"/>
            <a:ext cx="2086871" cy="1456963"/>
            <a:chOff x="2561736" y="337113"/>
            <a:chExt cx="1708282" cy="1271763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2FD0F1F7-2800-662F-E811-B85A49E2B9B3}"/>
                </a:ext>
              </a:extLst>
            </p:cNvPr>
            <p:cNvSpPr/>
            <p:nvPr/>
          </p:nvSpPr>
          <p:spPr>
            <a:xfrm>
              <a:off x="2561736" y="337113"/>
              <a:ext cx="1708282" cy="1271763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441EC0-1499-FA73-FD10-221941E731A2}"/>
                </a:ext>
              </a:extLst>
            </p:cNvPr>
            <p:cNvSpPr txBox="1"/>
            <p:nvPr/>
          </p:nvSpPr>
          <p:spPr>
            <a:xfrm>
              <a:off x="2574610" y="636744"/>
              <a:ext cx="1157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incoming waves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CD68484-2C03-50D3-8A3A-0C1F41B1255F}"/>
              </a:ext>
            </a:extLst>
          </p:cNvPr>
          <p:cNvGrpSpPr/>
          <p:nvPr/>
        </p:nvGrpSpPr>
        <p:grpSpPr>
          <a:xfrm>
            <a:off x="2996720" y="2273862"/>
            <a:ext cx="28575" cy="3002597"/>
            <a:chOff x="1984375" y="3651250"/>
            <a:chExt cx="28575" cy="300259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E81034-E275-8170-D899-6B413C60313B}"/>
                </a:ext>
              </a:extLst>
            </p:cNvPr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F0D6E0-1776-9420-6C61-70E45515A235}"/>
                </a:ext>
              </a:extLst>
            </p:cNvPr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2128DD0-950F-E36E-ED61-2082D0469195}"/>
                </a:ext>
              </a:extLst>
            </p:cNvPr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ADD4C8A-0756-88C9-E6D8-2A98C1EFB9E8}"/>
              </a:ext>
            </a:extLst>
          </p:cNvPr>
          <p:cNvSpPr txBox="1"/>
          <p:nvPr/>
        </p:nvSpPr>
        <p:spPr>
          <a:xfrm>
            <a:off x="553783" y="2306292"/>
            <a:ext cx="222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waves bend around obstacles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92594D4-1D56-363C-6BC6-1E1467AD317F}"/>
              </a:ext>
            </a:extLst>
          </p:cNvPr>
          <p:cNvGrpSpPr/>
          <p:nvPr/>
        </p:nvGrpSpPr>
        <p:grpSpPr>
          <a:xfrm>
            <a:off x="2947792" y="2598924"/>
            <a:ext cx="946370" cy="2269626"/>
            <a:chOff x="2947792" y="2598924"/>
            <a:chExt cx="946370" cy="2269626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8EEF15A0-6AC6-1701-8B2E-61273328A040}"/>
                </a:ext>
              </a:extLst>
            </p:cNvPr>
            <p:cNvSpPr/>
            <p:nvPr/>
          </p:nvSpPr>
          <p:spPr>
            <a:xfrm rot="5400000">
              <a:off x="2836601" y="2712165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1E54AE3E-C9B8-062D-01F8-70281F96F925}"/>
                </a:ext>
              </a:extLst>
            </p:cNvPr>
            <p:cNvSpPr/>
            <p:nvPr/>
          </p:nvSpPr>
          <p:spPr>
            <a:xfrm rot="5400000">
              <a:off x="2834551" y="3810989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9CE1A6-877F-EAB3-54F3-511300B7149C}"/>
              </a:ext>
            </a:extLst>
          </p:cNvPr>
          <p:cNvGrpSpPr/>
          <p:nvPr/>
        </p:nvGrpSpPr>
        <p:grpSpPr>
          <a:xfrm>
            <a:off x="2649945" y="2458988"/>
            <a:ext cx="1678949" cy="2771184"/>
            <a:chOff x="2649945" y="2458988"/>
            <a:chExt cx="1678949" cy="2771184"/>
          </a:xfrm>
        </p:grpSpPr>
        <p:sp>
          <p:nvSpPr>
            <p:cNvPr id="16" name="Block Arc 15">
              <a:extLst>
                <a:ext uri="{FF2B5EF4-FFF2-40B4-BE49-F238E27FC236}">
                  <a16:creationId xmlns:a16="http://schemas.microsoft.com/office/drawing/2014/main" id="{C55875AD-5544-C69C-79E7-50AE34393AFD}"/>
                </a:ext>
              </a:extLst>
            </p:cNvPr>
            <p:cNvSpPr/>
            <p:nvPr/>
          </p:nvSpPr>
          <p:spPr>
            <a:xfrm rot="5400000">
              <a:off x="2613121" y="2539670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>
              <a:extLst>
                <a:ext uri="{FF2B5EF4-FFF2-40B4-BE49-F238E27FC236}">
                  <a16:creationId xmlns:a16="http://schemas.microsoft.com/office/drawing/2014/main" id="{D087194D-7D4C-3486-4AB8-9C9A7CFD0384}"/>
                </a:ext>
              </a:extLst>
            </p:cNvPr>
            <p:cNvSpPr/>
            <p:nvPr/>
          </p:nvSpPr>
          <p:spPr>
            <a:xfrm rot="5400000">
              <a:off x="2569263" y="3514398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4420040-63F5-1EA3-4578-84A12301BE5D}"/>
              </a:ext>
            </a:extLst>
          </p:cNvPr>
          <p:cNvGrpSpPr/>
          <p:nvPr/>
        </p:nvGrpSpPr>
        <p:grpSpPr>
          <a:xfrm>
            <a:off x="2858147" y="2151961"/>
            <a:ext cx="1878669" cy="3374729"/>
            <a:chOff x="2858147" y="2151961"/>
            <a:chExt cx="1878669" cy="3374729"/>
          </a:xfrm>
        </p:grpSpPr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A47DDC68-47DC-E545-A09A-CF8FEA5EF495}"/>
                </a:ext>
              </a:extLst>
            </p:cNvPr>
            <p:cNvSpPr/>
            <p:nvPr/>
          </p:nvSpPr>
          <p:spPr>
            <a:xfrm rot="5400000">
              <a:off x="2681617" y="2328491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>
              <a:extLst>
                <a:ext uri="{FF2B5EF4-FFF2-40B4-BE49-F238E27FC236}">
                  <a16:creationId xmlns:a16="http://schemas.microsoft.com/office/drawing/2014/main" id="{57033850-C96B-A422-7EC7-A27E9C426303}"/>
                </a:ext>
              </a:extLst>
            </p:cNvPr>
            <p:cNvSpPr/>
            <p:nvPr/>
          </p:nvSpPr>
          <p:spPr>
            <a:xfrm rot="5400000">
              <a:off x="2691142" y="3481016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23C7D6-0057-765E-69A0-7CA7CB17E1B5}"/>
              </a:ext>
            </a:extLst>
          </p:cNvPr>
          <p:cNvGrpSpPr/>
          <p:nvPr/>
        </p:nvGrpSpPr>
        <p:grpSpPr>
          <a:xfrm>
            <a:off x="3001326" y="3098167"/>
            <a:ext cx="186264" cy="1334500"/>
            <a:chOff x="3001326" y="3098167"/>
            <a:chExt cx="186264" cy="1334500"/>
          </a:xfrm>
        </p:grpSpPr>
        <p:sp>
          <p:nvSpPr>
            <p:cNvPr id="19" name="Block Arc 18">
              <a:extLst>
                <a:ext uri="{FF2B5EF4-FFF2-40B4-BE49-F238E27FC236}">
                  <a16:creationId xmlns:a16="http://schemas.microsoft.com/office/drawing/2014/main" id="{8959C9C3-F9C0-AB23-D7AE-290FE8B0A5DD}"/>
                </a:ext>
              </a:extLst>
            </p:cNvPr>
            <p:cNvSpPr/>
            <p:nvPr/>
          </p:nvSpPr>
          <p:spPr>
            <a:xfrm rot="5400000">
              <a:off x="2959646" y="3139847"/>
              <a:ext cx="267697" cy="184337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Block Arc 19">
              <a:extLst>
                <a:ext uri="{FF2B5EF4-FFF2-40B4-BE49-F238E27FC236}">
                  <a16:creationId xmlns:a16="http://schemas.microsoft.com/office/drawing/2014/main" id="{3CF2A6F0-740E-738F-F02F-055D4778F128}"/>
                </a:ext>
              </a:extLst>
            </p:cNvPr>
            <p:cNvSpPr/>
            <p:nvPr/>
          </p:nvSpPr>
          <p:spPr>
            <a:xfrm rot="5400000">
              <a:off x="2961573" y="4206650"/>
              <a:ext cx="267697" cy="184337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91A9B3C-EC8C-C795-B91B-F788ACDCCDE1}"/>
              </a:ext>
            </a:extLst>
          </p:cNvPr>
          <p:cNvGrpSpPr/>
          <p:nvPr/>
        </p:nvGrpSpPr>
        <p:grpSpPr>
          <a:xfrm>
            <a:off x="2812646" y="2775706"/>
            <a:ext cx="700632" cy="1951942"/>
            <a:chOff x="2812646" y="2775706"/>
            <a:chExt cx="700632" cy="1951942"/>
          </a:xfrm>
        </p:grpSpPr>
        <p:sp>
          <p:nvSpPr>
            <p:cNvPr id="21" name="Block Arc 20">
              <a:extLst>
                <a:ext uri="{FF2B5EF4-FFF2-40B4-BE49-F238E27FC236}">
                  <a16:creationId xmlns:a16="http://schemas.microsoft.com/office/drawing/2014/main" id="{BE8231DC-67DA-758D-1237-A6AD1A4B2789}"/>
                </a:ext>
              </a:extLst>
            </p:cNvPr>
            <p:cNvSpPr/>
            <p:nvPr/>
          </p:nvSpPr>
          <p:spPr>
            <a:xfrm rot="5400000">
              <a:off x="2717498" y="3933797"/>
              <a:ext cx="888999" cy="69870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Block Arc 21">
              <a:extLst>
                <a:ext uri="{FF2B5EF4-FFF2-40B4-BE49-F238E27FC236}">
                  <a16:creationId xmlns:a16="http://schemas.microsoft.com/office/drawing/2014/main" id="{38B5648B-6F66-F867-B6F1-D189D2D21DCD}"/>
                </a:ext>
              </a:extLst>
            </p:cNvPr>
            <p:cNvSpPr/>
            <p:nvPr/>
          </p:nvSpPr>
          <p:spPr>
            <a:xfrm rot="5400000">
              <a:off x="2719426" y="2870854"/>
              <a:ext cx="888999" cy="69870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B194C1D-C0CE-5B95-7B8C-085600CD519C}"/>
              </a:ext>
            </a:extLst>
          </p:cNvPr>
          <p:cNvGrpSpPr/>
          <p:nvPr/>
        </p:nvGrpSpPr>
        <p:grpSpPr>
          <a:xfrm>
            <a:off x="2801839" y="1751861"/>
            <a:ext cx="2370528" cy="4267512"/>
            <a:chOff x="2801839" y="1751861"/>
            <a:chExt cx="2370528" cy="4267512"/>
          </a:xfrm>
        </p:grpSpPr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7C94DCB3-8690-87BE-A527-34551EE966A3}"/>
                </a:ext>
              </a:extLst>
            </p:cNvPr>
            <p:cNvSpPr/>
            <p:nvPr/>
          </p:nvSpPr>
          <p:spPr>
            <a:xfrm rot="5400000">
              <a:off x="2490183" y="3337190"/>
              <a:ext cx="3042141" cy="2322226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Block Arc 24">
              <a:extLst>
                <a:ext uri="{FF2B5EF4-FFF2-40B4-BE49-F238E27FC236}">
                  <a16:creationId xmlns:a16="http://schemas.microsoft.com/office/drawing/2014/main" id="{3E89168D-46CC-954A-ED35-491CD2F54994}"/>
                </a:ext>
              </a:extLst>
            </p:cNvPr>
            <p:cNvSpPr/>
            <p:nvPr/>
          </p:nvSpPr>
          <p:spPr>
            <a:xfrm rot="5400000">
              <a:off x="2441881" y="2111819"/>
              <a:ext cx="3042141" cy="2322226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B050"/>
            </a:solidFill>
            <a:ln>
              <a:solidFill>
                <a:srgbClr val="00D2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89146A-EAB0-2A31-0A4A-B1A836416E05}"/>
              </a:ext>
            </a:extLst>
          </p:cNvPr>
          <p:cNvCxnSpPr>
            <a:cxnSpLocks/>
          </p:cNvCxnSpPr>
          <p:nvPr/>
        </p:nvCxnSpPr>
        <p:spPr>
          <a:xfrm>
            <a:off x="2245489" y="2894748"/>
            <a:ext cx="848005" cy="360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E0D1B2-AB2E-E2D2-90EE-8CCF7892F4D2}"/>
              </a:ext>
            </a:extLst>
          </p:cNvPr>
          <p:cNvCxnSpPr>
            <a:cxnSpLocks/>
          </p:cNvCxnSpPr>
          <p:nvPr/>
        </p:nvCxnSpPr>
        <p:spPr>
          <a:xfrm>
            <a:off x="2254588" y="2915916"/>
            <a:ext cx="805533" cy="1407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0CEBBC2-E3A5-D379-F233-EE7BFE3A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96" t="1" r="15713" b="9716"/>
          <a:stretch/>
        </p:blipFill>
        <p:spPr>
          <a:xfrm rot="5400000">
            <a:off x="6455133" y="3500278"/>
            <a:ext cx="3587261" cy="5388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4FFDF4-14D6-30F5-74A8-0CAB99993E8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6200000">
            <a:off x="4817750" y="2388274"/>
            <a:ext cx="3444731" cy="28321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13AF181-57E3-0E45-4B99-421808E874CD}"/>
              </a:ext>
            </a:extLst>
          </p:cNvPr>
          <p:cNvSpPr txBox="1"/>
          <p:nvPr/>
        </p:nvSpPr>
        <p:spPr>
          <a:xfrm>
            <a:off x="4669280" y="5904998"/>
            <a:ext cx="3310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waves add constructively and destructively to produce a pattern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C63E47-893D-C92F-BC77-D379EAB0DD39}"/>
              </a:ext>
            </a:extLst>
          </p:cNvPr>
          <p:cNvSpPr txBox="1"/>
          <p:nvPr/>
        </p:nvSpPr>
        <p:spPr>
          <a:xfrm>
            <a:off x="4808818" y="1081401"/>
            <a:ext cx="3328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definitely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behaves like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Young</a:t>
            </a:r>
            <a:endParaRPr lang="en-US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C87F2A-58BF-B3FF-2443-EE7A83615695}"/>
              </a:ext>
            </a:extLst>
          </p:cNvPr>
          <p:cNvCxnSpPr>
            <a:cxnSpLocks/>
          </p:cNvCxnSpPr>
          <p:nvPr/>
        </p:nvCxnSpPr>
        <p:spPr>
          <a:xfrm flipH="1" flipV="1">
            <a:off x="4474721" y="4374165"/>
            <a:ext cx="1283242" cy="1578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01FA7D-1D25-A203-9002-3AE62DB47D0F}"/>
              </a:ext>
            </a:extLst>
          </p:cNvPr>
          <p:cNvCxnSpPr>
            <a:cxnSpLocks/>
          </p:cNvCxnSpPr>
          <p:nvPr/>
        </p:nvCxnSpPr>
        <p:spPr>
          <a:xfrm flipV="1">
            <a:off x="5732702" y="4276859"/>
            <a:ext cx="1046714" cy="1675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04F4CA-55B4-59B4-83AF-A63162934EB7}"/>
              </a:ext>
            </a:extLst>
          </p:cNvPr>
          <p:cNvCxnSpPr>
            <a:cxnSpLocks/>
          </p:cNvCxnSpPr>
          <p:nvPr/>
        </p:nvCxnSpPr>
        <p:spPr>
          <a:xfrm flipV="1">
            <a:off x="5757963" y="5563357"/>
            <a:ext cx="2345394" cy="388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AB6AAA7-4F6A-6EC7-0BED-41BEDFEBB6A4}"/>
              </a:ext>
            </a:extLst>
          </p:cNvPr>
          <p:cNvSpPr txBox="1"/>
          <p:nvPr/>
        </p:nvSpPr>
        <p:spPr>
          <a:xfrm>
            <a:off x="8458118" y="532133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</a:p>
        </p:txBody>
      </p:sp>
    </p:spTree>
    <p:extLst>
      <p:ext uri="{BB962C8B-B14F-4D97-AF65-F5344CB8AC3E}">
        <p14:creationId xmlns:p14="http://schemas.microsoft.com/office/powerpoint/2010/main" val="420362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2" grpId="0"/>
      <p:bldP spid="33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8075"/>
            <a:ext cx="8686800" cy="2273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Hydrogen Atomic Spectra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Determine an expression for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terms of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the excitation wavenumber.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does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tell you?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B5828C-F053-80D3-2828-FE5E9D51C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126" y="3294067"/>
            <a:ext cx="2868735" cy="8224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F820B4B-D63B-BCBC-877F-BFC0EE9F432D}"/>
              </a:ext>
            </a:extLst>
          </p:cNvPr>
          <p:cNvSpPr/>
          <p:nvPr/>
        </p:nvSpPr>
        <p:spPr>
          <a:xfrm>
            <a:off x="5345723" y="3615835"/>
            <a:ext cx="597877" cy="5978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E95A7-37D0-BFB8-6565-A19535BC4C6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6052"/>
          <a:stretch/>
        </p:blipFill>
        <p:spPr>
          <a:xfrm>
            <a:off x="857250" y="5194965"/>
            <a:ext cx="7429500" cy="904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F447AD-8295-15DC-AC69-5DE38BCAB45F}"/>
              </a:ext>
            </a:extLst>
          </p:cNvPr>
          <p:cNvSpPr txBox="1"/>
          <p:nvPr/>
        </p:nvSpPr>
        <p:spPr>
          <a:xfrm>
            <a:off x="1005096" y="4479916"/>
            <a:ext cx="713072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" pitchFamily="2" charset="0"/>
              </a:rPr>
              <a:t>Solve[nut == RH (1/n1^2 - 1/</a:t>
            </a:r>
            <a:r>
              <a:rPr lang="en-US" sz="2400" b="1" dirty="0">
                <a:solidFill>
                  <a:srgbClr val="00B050"/>
                </a:solidFill>
                <a:latin typeface="Courier" pitchFamily="2" charset="0"/>
              </a:rPr>
              <a:t>n2</a:t>
            </a:r>
            <a:r>
              <a:rPr lang="en-US" sz="2400" b="1" dirty="0">
                <a:latin typeface="Courier" pitchFamily="2" charset="0"/>
              </a:rPr>
              <a:t>^2), </a:t>
            </a:r>
            <a:r>
              <a:rPr lang="en-US" sz="2400" b="1" dirty="0">
                <a:solidFill>
                  <a:srgbClr val="00B050"/>
                </a:solidFill>
                <a:latin typeface="Courier" pitchFamily="2" charset="0"/>
              </a:rPr>
              <a:t>n2</a:t>
            </a:r>
            <a:r>
              <a:rPr lang="en-US" sz="2400" b="1" dirty="0">
                <a:latin typeface="Courier" pitchFamily="2" charset="0"/>
              </a:rPr>
              <a:t>]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D3D0916-B564-1E35-E14F-45D823299620}"/>
              </a:ext>
            </a:extLst>
          </p:cNvPr>
          <p:cNvSpPr/>
          <p:nvPr/>
        </p:nvSpPr>
        <p:spPr>
          <a:xfrm rot="16200000">
            <a:off x="6529755" y="6288271"/>
            <a:ext cx="621323" cy="36573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9A7F7C-12F1-38B0-6793-18A5FE152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4480" y="6243515"/>
            <a:ext cx="1720361" cy="57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5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69E63EC-3131-9F80-E8D1-731816F10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DC2914-AF42-DA65-D7A5-3EB443878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5F9A9-3653-BB77-6456-8719B261C125}"/>
              </a:ext>
            </a:extLst>
          </p:cNvPr>
          <p:cNvSpPr txBox="1"/>
          <p:nvPr/>
        </p:nvSpPr>
        <p:spPr>
          <a:xfrm>
            <a:off x="306571" y="1220259"/>
            <a:ext cx="85308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electron of a hydrogen atom is excited into a higher energy level from a lower energy level. A short time later the electron relaxes down to the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energy level, releasing a photon with a an energy of 1.8147 ×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quantum number of the energy level the electron relaxes from, </a:t>
            </a:r>
            <a:r>
              <a:rPr lang="en-US" sz="2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i="1" baseline="-25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AutoNum type="alpha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wavelength of the released photon. What region of the spectrum is it in?</a:t>
            </a:r>
          </a:p>
        </p:txBody>
      </p:sp>
    </p:spTree>
    <p:extLst>
      <p:ext uri="{BB962C8B-B14F-4D97-AF65-F5344CB8AC3E}">
        <p14:creationId xmlns:p14="http://schemas.microsoft.com/office/powerpoint/2010/main" val="127378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AE2A77-3CE5-7C6E-BE65-2FDF6ADBFCCF}"/>
              </a:ext>
            </a:extLst>
          </p:cNvPr>
          <p:cNvSpPr/>
          <p:nvPr/>
        </p:nvSpPr>
        <p:spPr>
          <a:xfrm>
            <a:off x="318294" y="1490008"/>
            <a:ext cx="8534399" cy="3170099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Eph       &lt;- 1.8147e-19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RH.joules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&lt;- 2.177641e-18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Rydberg const in Joules</a:t>
            </a:r>
          </a:p>
          <a:p>
            <a:endParaRPr lang="en-US" sz="20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nhi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      &lt;- sqrt( 1/( 1/(nlo^2) - (Eph/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RH.joules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) ) 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nhi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lambda &lt;- h * cl/Eph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lambda * 1e9             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Wavelength of photon in nm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CDF6A8-70F0-446E-FDAD-E68DDF0F7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D6FF6B-9C24-2E49-4E1A-0FE114751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689" y="5169507"/>
            <a:ext cx="5893638" cy="132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31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497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Some Handy Equations Before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We Move 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3060" y="2053653"/>
            <a:ext cx="8296275" cy="4018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KNOW THESE!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	 one quantum of energy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*This is </a:t>
            </a:r>
            <a:r>
              <a:rPr lang="en-GB" sz="2400" b="1" i="1" u="sng" dirty="0">
                <a:solidFill>
                  <a:srgbClr val="000000"/>
                </a:solidFill>
                <a:latin typeface="Times New Roman" pitchFamily="18" charset="0"/>
              </a:rPr>
              <a:t>the most important equation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the course.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nl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  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convert bet. freq. and wavelength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dirty="0" err="1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/l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= 2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convert bet. “angular” freq. and “linear” wavelength</a:t>
            </a:r>
          </a:p>
        </p:txBody>
      </p:sp>
      <p:sp>
        <p:nvSpPr>
          <p:cNvPr id="6" name="Rectangle 5"/>
          <p:cNvSpPr/>
          <p:nvPr/>
        </p:nvSpPr>
        <p:spPr>
          <a:xfrm>
            <a:off x="369928" y="1982251"/>
            <a:ext cx="8389407" cy="4172363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9E856-562E-1ED1-70D3-50146B545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779" y="4776663"/>
            <a:ext cx="1062404" cy="3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8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Start with the classical wave equation: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275" y="3133725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0" y="3028950"/>
            <a:ext cx="2247900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625" y="3244850"/>
            <a:ext cx="3429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300" y="3254375"/>
            <a:ext cx="342900" cy="38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7442" y="5080000"/>
            <a:ext cx="7590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/>
                <a:cs typeface="Times New Roman"/>
              </a:rPr>
              <a:t>Use separation of variables trick and replace:</a:t>
            </a:r>
          </a:p>
          <a:p>
            <a:pPr algn="ctr"/>
            <a:r>
              <a:rPr lang="en-US" sz="3200" i="1" dirty="0">
                <a:latin typeface="Times New Roman"/>
                <a:cs typeface="Times New Roman"/>
              </a:rPr>
              <a:t>u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 err="1">
                <a:latin typeface="Times New Roman"/>
                <a:cs typeface="Times New Roman"/>
              </a:rPr>
              <a:t>x,t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US" sz="3200" i="1" dirty="0">
                <a:latin typeface="Times New Roman"/>
                <a:cs typeface="Times New Roman"/>
              </a:rPr>
              <a:t> = </a:t>
            </a:r>
            <a:r>
              <a:rPr lang="en-US" sz="3200" i="1" dirty="0">
                <a:latin typeface="Symbol" charset="2"/>
                <a:cs typeface="Symbol" charset="2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>
                <a:latin typeface="Times New Roman"/>
                <a:cs typeface="Times New Roman"/>
              </a:rPr>
              <a:t>x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 err="1">
                <a:latin typeface="Times New Roman"/>
                <a:cs typeface="Times New Roman"/>
              </a:rPr>
              <a:t>cos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dirty="0">
                <a:latin typeface="Symbol" charset="2"/>
                <a:cs typeface="Symbol" charset="2"/>
              </a:rPr>
              <a:t>w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3571875" y="3635375"/>
            <a:ext cx="770937" cy="144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4342812" y="3635375"/>
            <a:ext cx="1403938" cy="144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9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Substitute </a:t>
            </a:r>
            <a:r>
              <a:rPr lang="en-US" sz="3200" i="1" dirty="0">
                <a:latin typeface="Times New Roman"/>
                <a:cs typeface="Times New Roman"/>
              </a:rPr>
              <a:t>u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 err="1">
                <a:latin typeface="Times New Roman"/>
                <a:cs typeface="Times New Roman"/>
              </a:rPr>
              <a:t>x,t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US" sz="3200" i="1" dirty="0">
                <a:latin typeface="Times New Roman"/>
                <a:cs typeface="Times New Roman"/>
              </a:rPr>
              <a:t> = </a:t>
            </a:r>
            <a:r>
              <a:rPr lang="en-US" sz="3200" i="1" dirty="0">
                <a:latin typeface="Symbol" charset="2"/>
                <a:cs typeface="Symbol" charset="2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>
                <a:latin typeface="Times New Roman"/>
                <a:cs typeface="Times New Roman"/>
              </a:rPr>
              <a:t>x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 err="1">
                <a:latin typeface="Times New Roman"/>
                <a:cs typeface="Times New Roman"/>
              </a:rPr>
              <a:t>cos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dirty="0">
                <a:latin typeface="Symbol" charset="2"/>
                <a:cs typeface="Symbol" charset="2"/>
              </a:rPr>
              <a:t>w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738" y="3521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945720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7052207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1457325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2563812" y="3578225"/>
            <a:ext cx="1660525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164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Rearrange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63" y="3521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4723345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6290207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314700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1071562" y="3578225"/>
            <a:ext cx="1660525" cy="78740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6588123" y="3773755"/>
            <a:ext cx="670459" cy="24727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3233" y="5260459"/>
            <a:ext cx="3922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does this derivative work out to be??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260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After doing the time derivative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3291" b="-5630"/>
          <a:stretch/>
        </p:blipFill>
        <p:spPr>
          <a:xfrm>
            <a:off x="4297363" y="3521074"/>
            <a:ext cx="1274762" cy="148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596470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6687082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298825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1071562" y="3578225"/>
            <a:ext cx="1660525" cy="78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525" y="3505199"/>
            <a:ext cx="698500" cy="673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14932" y="3565523"/>
            <a:ext cx="355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6481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Divide out the </a:t>
            </a:r>
            <a:r>
              <a:rPr lang="en-US" sz="3200" dirty="0" err="1">
                <a:solidFill>
                  <a:srgbClr val="000000"/>
                </a:solidFill>
                <a:latin typeface="Times New Roman" pitchFamily="18" charset="0"/>
              </a:rPr>
              <a:t>cos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)’s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3291" b="-5630"/>
          <a:stretch/>
        </p:blipFill>
        <p:spPr>
          <a:xfrm>
            <a:off x="4106863" y="3521074"/>
            <a:ext cx="1274762" cy="148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405970" y="3543300"/>
            <a:ext cx="1038225" cy="673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298825" y="3578225"/>
            <a:ext cx="1038225" cy="6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025" y="3505199"/>
            <a:ext cx="698500" cy="673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87932" y="3517898"/>
            <a:ext cx="355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-71437" y="5546209"/>
            <a:ext cx="2876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…and rearrange a bit: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4596" y="5118100"/>
            <a:ext cx="35814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29400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Note 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= 2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GB" sz="3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Guess: v =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l 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(…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like c =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 l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So: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3930650"/>
            <a:ext cx="2908300" cy="1460500"/>
          </a:xfrm>
          <a:prstGeom prst="rect">
            <a:avLst/>
          </a:prstGeom>
        </p:spPr>
      </p:pic>
      <p:sp>
        <p:nvSpPr>
          <p:cNvPr id="13" name="Donut 12"/>
          <p:cNvSpPr/>
          <p:nvPr/>
        </p:nvSpPr>
        <p:spPr>
          <a:xfrm>
            <a:off x="4476750" y="4660900"/>
            <a:ext cx="920750" cy="784225"/>
          </a:xfrm>
          <a:prstGeom prst="donut">
            <a:avLst>
              <a:gd name="adj" fmla="val 69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21250" y="5445125"/>
            <a:ext cx="15875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96457" y="5863054"/>
            <a:ext cx="6040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Now let’s focus on the wavelength term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00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57325"/>
            <a:ext cx="8686800" cy="4432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: But light waves </a:t>
            </a:r>
            <a:r>
              <a:rPr lang="en-GB" sz="3600" i="1" u="sng" dirty="0">
                <a:solidFill>
                  <a:srgbClr val="000000"/>
                </a:solidFill>
                <a:latin typeface="Times New Roman" pitchFamily="18" charset="0"/>
              </a:rPr>
              <a:t>also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behave like </a:t>
            </a:r>
            <a:r>
              <a:rPr lang="en-GB" sz="3600" dirty="0" err="1">
                <a:solidFill>
                  <a:srgbClr val="000000"/>
                </a:solidFill>
                <a:latin typeface="Times New Roman" pitchFamily="18" charset="0"/>
              </a:rPr>
              <a:t>particles</a:t>
            </a:r>
            <a:r>
              <a:rPr lang="en-GB" sz="3600" baseline="30000" dirty="0" err="1">
                <a:solidFill>
                  <a:srgbClr val="000000"/>
                </a:solidFill>
                <a:latin typeface="Times New Roman" pitchFamily="18" charset="0"/>
              </a:rPr>
              <a:t>Einstein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Light shines on metal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Classical predictions: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Electrons (e-) should “wiggle” with same frequency as light.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More intense the light, the more e- should oscillate and get kicked out.</a:t>
            </a:r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Look at the De Broglie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eq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1933575"/>
            <a:ext cx="1498600" cy="1358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315346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can use a general energy expression to find a substitute for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25" y="4229100"/>
            <a:ext cx="5092700" cy="10996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1625" y="5496610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Rearranging: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550" y="5414507"/>
            <a:ext cx="3435350" cy="7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2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2052879"/>
            <a:ext cx="1498600" cy="13589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     into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275" y="2271954"/>
            <a:ext cx="3435350" cy="7771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63584" y="224603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250823" y="190826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267700" y="267595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275" y="3717925"/>
            <a:ext cx="36195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4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into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50" y="2193926"/>
            <a:ext cx="2689225" cy="10568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885" y="2179432"/>
            <a:ext cx="2197440" cy="1103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100" y="3441700"/>
            <a:ext cx="5257800" cy="1714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150" y="5026025"/>
            <a:ext cx="3035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9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Substituting                              into the wave eq.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705100" y="2108201"/>
            <a:ext cx="2946400" cy="1438120"/>
            <a:chOff x="1816100" y="3441700"/>
            <a:chExt cx="3911600" cy="18923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83213" b="-10370"/>
            <a:stretch/>
          </p:blipFill>
          <p:spPr>
            <a:xfrm>
              <a:off x="1816100" y="3441700"/>
              <a:ext cx="882650" cy="18923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2400" y="3565525"/>
              <a:ext cx="3035300" cy="14605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971" y="3371696"/>
            <a:ext cx="3581400" cy="143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4991100"/>
            <a:ext cx="5321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1620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12975"/>
            <a:ext cx="5321300" cy="1574800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8600" y="3813175"/>
            <a:ext cx="8686800" cy="663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Kind of looks like: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925" y="4538196"/>
            <a:ext cx="2679700" cy="596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63145" y="5283626"/>
            <a:ext cx="3567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not necessarily a constant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23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1620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Usually we rearrange it like this: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720850"/>
            <a:ext cx="5321300" cy="157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100" y="3543300"/>
            <a:ext cx="4737100" cy="1549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00" y="3594100"/>
            <a:ext cx="4978400" cy="166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875" y="5645150"/>
            <a:ext cx="3289300" cy="9525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129156" y="4559299"/>
            <a:ext cx="5965651" cy="1219201"/>
            <a:chOff x="1129156" y="4559299"/>
            <a:chExt cx="5965651" cy="1219201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3081337" y="4138612"/>
              <a:ext cx="533400" cy="190817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4659311" y="4662487"/>
              <a:ext cx="533402" cy="32702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1" idx="1"/>
            </p:cNvCxnSpPr>
            <p:nvPr/>
          </p:nvCxnSpPr>
          <p:spPr>
            <a:xfrm>
              <a:off x="3348037" y="5359400"/>
              <a:ext cx="128588" cy="285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460875" y="5092701"/>
              <a:ext cx="476250" cy="685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29156" y="5171420"/>
              <a:ext cx="2268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KE “operator”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86325" y="5171420"/>
              <a:ext cx="22084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PE “operator”</a:t>
              </a: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1200" y="5654675"/>
            <a:ext cx="2197100" cy="8255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87350" y="5168900"/>
            <a:ext cx="2863850" cy="898525"/>
            <a:chOff x="387350" y="5168900"/>
            <a:chExt cx="2863850" cy="898525"/>
          </a:xfrm>
        </p:grpSpPr>
        <p:cxnSp>
          <p:nvCxnSpPr>
            <p:cNvPr id="25" name="Straight Arrow Connector 24"/>
            <p:cNvCxnSpPr>
              <a:endCxn id="23" idx="1"/>
            </p:cNvCxnSpPr>
            <p:nvPr/>
          </p:nvCxnSpPr>
          <p:spPr>
            <a:xfrm>
              <a:off x="2019300" y="5645150"/>
              <a:ext cx="1231900" cy="422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87350" y="5168900"/>
              <a:ext cx="2819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Energy “operator”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5451943" y="5882759"/>
            <a:ext cx="3679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1863666" y="3389590"/>
            <a:ext cx="5231141" cy="1703109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875" y="5221704"/>
            <a:ext cx="9127069" cy="1258471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4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2019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But, … e- flux is experimentally seen to be independent of light intensity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e- flux only depends on characteristic frequencies of light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Decision 6"/>
          <p:cNvSpPr/>
          <p:nvPr/>
        </p:nvSpPr>
        <p:spPr>
          <a:xfrm rot="20782174">
            <a:off x="556179" y="4467038"/>
            <a:ext cx="5913773" cy="1317740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68519" y="3446437"/>
            <a:ext cx="2258641" cy="1255312"/>
            <a:chOff x="1757734" y="2888063"/>
            <a:chExt cx="2258641" cy="1255312"/>
          </a:xfrm>
        </p:grpSpPr>
        <p:sp>
          <p:nvSpPr>
            <p:cNvPr id="9" name="Freeform 8"/>
            <p:cNvSpPr/>
            <p:nvPr/>
          </p:nvSpPr>
          <p:spPr>
            <a:xfrm rot="2471119">
              <a:off x="1968500" y="3806384"/>
              <a:ext cx="2047875" cy="336991"/>
            </a:xfrm>
            <a:custGeom>
              <a:avLst/>
              <a:gdLst>
                <a:gd name="connsiteX0" fmla="*/ 0 w 2047875"/>
                <a:gd name="connsiteY0" fmla="*/ 336991 h 336991"/>
                <a:gd name="connsiteX1" fmla="*/ 381000 w 2047875"/>
                <a:gd name="connsiteY1" fmla="*/ 3616 h 336991"/>
                <a:gd name="connsiteX2" fmla="*/ 698500 w 2047875"/>
                <a:gd name="connsiteY2" fmla="*/ 273491 h 336991"/>
                <a:gd name="connsiteX3" fmla="*/ 1095375 w 2047875"/>
                <a:gd name="connsiteY3" fmla="*/ 19491 h 336991"/>
                <a:gd name="connsiteX4" fmla="*/ 1428750 w 2047875"/>
                <a:gd name="connsiteY4" fmla="*/ 305241 h 336991"/>
                <a:gd name="connsiteX5" fmla="*/ 1793875 w 2047875"/>
                <a:gd name="connsiteY5" fmla="*/ 3616 h 336991"/>
                <a:gd name="connsiteX6" fmla="*/ 2047875 w 2047875"/>
                <a:gd name="connsiteY6" fmla="*/ 130616 h 336991"/>
                <a:gd name="connsiteX7" fmla="*/ 2047875 w 2047875"/>
                <a:gd name="connsiteY7" fmla="*/ 130616 h 33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7875" h="336991">
                  <a:moveTo>
                    <a:pt x="0" y="336991"/>
                  </a:moveTo>
                  <a:cubicBezTo>
                    <a:pt x="132291" y="175595"/>
                    <a:pt x="264583" y="14199"/>
                    <a:pt x="381000" y="3616"/>
                  </a:cubicBezTo>
                  <a:cubicBezTo>
                    <a:pt x="497417" y="-6967"/>
                    <a:pt x="579438" y="270845"/>
                    <a:pt x="698500" y="273491"/>
                  </a:cubicBezTo>
                  <a:cubicBezTo>
                    <a:pt x="817562" y="276137"/>
                    <a:pt x="973667" y="14199"/>
                    <a:pt x="1095375" y="19491"/>
                  </a:cubicBezTo>
                  <a:cubicBezTo>
                    <a:pt x="1217083" y="24783"/>
                    <a:pt x="1312333" y="307887"/>
                    <a:pt x="1428750" y="305241"/>
                  </a:cubicBezTo>
                  <a:cubicBezTo>
                    <a:pt x="1545167" y="302595"/>
                    <a:pt x="1690688" y="32720"/>
                    <a:pt x="1793875" y="3616"/>
                  </a:cubicBezTo>
                  <a:cubicBezTo>
                    <a:pt x="1897063" y="-25488"/>
                    <a:pt x="2047875" y="130616"/>
                    <a:pt x="2047875" y="130616"/>
                  </a:cubicBezTo>
                  <a:lnTo>
                    <a:pt x="2047875" y="130616"/>
                  </a:ln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7734" y="2888063"/>
              <a:ext cx="4166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400" dirty="0">
                  <a:solidFill>
                    <a:srgbClr val="000000"/>
                  </a:solidFill>
                  <a:latin typeface="Symbol" charset="2"/>
                  <a:cs typeface="Symbol" charset="2"/>
                </a:rPr>
                <a:t>g</a:t>
              </a:r>
              <a:endParaRPr lang="en-US" sz="4400" dirty="0">
                <a:latin typeface="Symbol" charset="2"/>
                <a:cs typeface="Symbol" charset="2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2395" y="5953747"/>
            <a:ext cx="1919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Metal Surface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10868" y="3557946"/>
            <a:ext cx="204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If </a:t>
            </a:r>
            <a:r>
              <a:rPr lang="en-US" sz="2400" i="1" dirty="0" err="1">
                <a:latin typeface="Times New Roman"/>
                <a:cs typeface="Times New Roman"/>
              </a:rPr>
              <a:t>E</a:t>
            </a:r>
            <a:r>
              <a:rPr lang="en-US" sz="2400" baseline="-25000" dirty="0" err="1">
                <a:latin typeface="Symbol" charset="2"/>
                <a:cs typeface="Symbol" charset="2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dirty="0">
                <a:latin typeface="Symbol" charset="2"/>
                <a:cs typeface="Symbol" charset="2"/>
              </a:rPr>
              <a:t>F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>
                <a:latin typeface="Times New Roman"/>
                <a:cs typeface="Times New Roman"/>
              </a:rPr>
              <a:t>h</a:t>
            </a:r>
            <a:r>
              <a:rPr lang="en-US" sz="2400" i="1" dirty="0">
                <a:latin typeface="Symbol" charset="2"/>
                <a:cs typeface="Symbol" charset="2"/>
              </a:rPr>
              <a:t>n</a:t>
            </a:r>
            <a:r>
              <a:rPr lang="en-US" sz="2400" baseline="-25000" dirty="0">
                <a:latin typeface="Times New Roman"/>
                <a:cs typeface="Times New Roman"/>
              </a:rPr>
              <a:t>0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84775" y="3557946"/>
            <a:ext cx="1659665" cy="1556553"/>
            <a:chOff x="4270865" y="3190072"/>
            <a:chExt cx="1659665" cy="155655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270865" y="3714750"/>
              <a:ext cx="1116352" cy="1031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387217" y="3190072"/>
              <a:ext cx="543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e-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4350" y="4156652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E</a:t>
            </a:r>
            <a:r>
              <a:rPr lang="en-US" sz="2400" baseline="-25000" dirty="0" err="1">
                <a:latin typeface="Symbol" charset="2"/>
                <a:cs typeface="Symbol" charset="2"/>
              </a:rPr>
              <a:t>g</a:t>
            </a:r>
            <a:r>
              <a:rPr lang="en-US" sz="2400" dirty="0">
                <a:latin typeface="Times New Roman"/>
                <a:cs typeface="Times New Roman"/>
              </a:rPr>
              <a:t> = </a:t>
            </a:r>
            <a:r>
              <a:rPr lang="en-US" sz="2400" i="1" dirty="0" err="1">
                <a:latin typeface="Times New Roman"/>
                <a:cs typeface="Times New Roman"/>
              </a:rPr>
              <a:t>h</a:t>
            </a:r>
            <a:r>
              <a:rPr lang="en-US" sz="2400" i="1" dirty="0" err="1">
                <a:latin typeface="Symbol" charset="2"/>
                <a:cs typeface="Symbol" charset="2"/>
              </a:rPr>
              <a:t>n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44440" y="3238500"/>
            <a:ext cx="24548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KE</a:t>
            </a:r>
            <a:r>
              <a:rPr lang="en-US" sz="3200" baseline="-25000" dirty="0" err="1">
                <a:latin typeface="Times New Roman"/>
                <a:cs typeface="Times New Roman"/>
              </a:rPr>
              <a:t>e</a:t>
            </a:r>
            <a:r>
              <a:rPr lang="en-US" sz="3200" i="1" baseline="-25000" dirty="0">
                <a:latin typeface="Times New Roman"/>
                <a:cs typeface="Times New Roman"/>
              </a:rPr>
              <a:t>-</a:t>
            </a:r>
            <a:r>
              <a:rPr lang="en-US" sz="3200" dirty="0">
                <a:latin typeface="Times New Roman"/>
                <a:cs typeface="Times New Roman"/>
              </a:rPr>
              <a:t> = </a:t>
            </a:r>
            <a:r>
              <a:rPr lang="en-US" sz="3200" i="1" dirty="0" err="1">
                <a:latin typeface="Times New Roman"/>
                <a:cs typeface="Times New Roman"/>
              </a:rPr>
              <a:t>h</a:t>
            </a:r>
            <a:r>
              <a:rPr lang="en-US" sz="3200" i="1" dirty="0" err="1">
                <a:latin typeface="Symbol" charset="2"/>
                <a:cs typeface="Symbol" charset="2"/>
              </a:rPr>
              <a:t>n</a:t>
            </a:r>
            <a:r>
              <a:rPr lang="en-US" sz="3200" dirty="0">
                <a:latin typeface="Times New Roman"/>
                <a:cs typeface="Times New Roman"/>
              </a:rPr>
              <a:t> - </a:t>
            </a:r>
            <a:r>
              <a:rPr lang="en-US" sz="3200" dirty="0">
                <a:latin typeface="Symbol" charset="2"/>
                <a:cs typeface="Symbol" charset="2"/>
              </a:rPr>
              <a:t>F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44440" y="3823276"/>
            <a:ext cx="27102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Times New Roman"/>
                <a:cs typeface="Times New Roman"/>
              </a:rPr>
              <a:t>KE</a:t>
            </a:r>
            <a:r>
              <a:rPr lang="en-US" sz="3200" baseline="-25000" dirty="0" err="1">
                <a:latin typeface="Times New Roman"/>
                <a:cs typeface="Times New Roman"/>
              </a:rPr>
              <a:t>e</a:t>
            </a:r>
            <a:r>
              <a:rPr lang="en-US" sz="3200" i="1" baseline="-25000" dirty="0">
                <a:latin typeface="Times New Roman"/>
                <a:cs typeface="Times New Roman"/>
              </a:rPr>
              <a:t>-</a:t>
            </a:r>
            <a:r>
              <a:rPr lang="en-US" sz="3200" dirty="0">
                <a:latin typeface="Times New Roman"/>
                <a:cs typeface="Times New Roman"/>
              </a:rPr>
              <a:t> = ½ </a:t>
            </a:r>
            <a:r>
              <a:rPr lang="en-US" sz="3200" i="1" dirty="0">
                <a:latin typeface="Times New Roman"/>
                <a:cs typeface="Times New Roman"/>
              </a:rPr>
              <a:t>m</a:t>
            </a:r>
            <a:r>
              <a:rPr lang="en-US" sz="3200" baseline="-25000" dirty="0">
                <a:latin typeface="Times New Roman"/>
                <a:cs typeface="Times New Roman"/>
              </a:rPr>
              <a:t>e-</a:t>
            </a:r>
            <a:r>
              <a:rPr lang="en-US" sz="3200" dirty="0">
                <a:latin typeface="Times New Roman"/>
                <a:cs typeface="Times New Roman"/>
              </a:rPr>
              <a:t>v</a:t>
            </a:r>
            <a:r>
              <a:rPr lang="en-US" sz="3200" baseline="30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81394" y="5094736"/>
            <a:ext cx="42498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characteristic of the metal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Work Function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3496803" y="6017247"/>
            <a:ext cx="5327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What if </a:t>
            </a:r>
            <a:r>
              <a:rPr lang="en-GB" sz="3600" dirty="0" err="1">
                <a:solidFill>
                  <a:srgbClr val="000000"/>
                </a:solidFill>
                <a:latin typeface="Times New Roman" pitchFamily="18" charset="0"/>
              </a:rPr>
              <a:t>KE</a:t>
            </a:r>
            <a:r>
              <a:rPr lang="en-GB" sz="3600" baseline="-250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600" baseline="-25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is negative??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904129" y="3138767"/>
            <a:ext cx="2687073" cy="147955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0" grpId="0"/>
      <p:bldP spid="21" grpId="0"/>
      <p:bldP spid="2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1241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is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3200" baseline="-25000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baseline="-25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7" name="Decision 6"/>
          <p:cNvSpPr/>
          <p:nvPr/>
        </p:nvSpPr>
        <p:spPr>
          <a:xfrm rot="20782174">
            <a:off x="556179" y="3847913"/>
            <a:ext cx="5913773" cy="1317740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68519" y="2827312"/>
            <a:ext cx="2258641" cy="1255312"/>
            <a:chOff x="1757734" y="2888063"/>
            <a:chExt cx="2258641" cy="1255312"/>
          </a:xfrm>
        </p:grpSpPr>
        <p:sp>
          <p:nvSpPr>
            <p:cNvPr id="9" name="Freeform 8"/>
            <p:cNvSpPr/>
            <p:nvPr/>
          </p:nvSpPr>
          <p:spPr>
            <a:xfrm rot="2471119">
              <a:off x="1968500" y="3806384"/>
              <a:ext cx="2047875" cy="336991"/>
            </a:xfrm>
            <a:custGeom>
              <a:avLst/>
              <a:gdLst>
                <a:gd name="connsiteX0" fmla="*/ 0 w 2047875"/>
                <a:gd name="connsiteY0" fmla="*/ 336991 h 336991"/>
                <a:gd name="connsiteX1" fmla="*/ 381000 w 2047875"/>
                <a:gd name="connsiteY1" fmla="*/ 3616 h 336991"/>
                <a:gd name="connsiteX2" fmla="*/ 698500 w 2047875"/>
                <a:gd name="connsiteY2" fmla="*/ 273491 h 336991"/>
                <a:gd name="connsiteX3" fmla="*/ 1095375 w 2047875"/>
                <a:gd name="connsiteY3" fmla="*/ 19491 h 336991"/>
                <a:gd name="connsiteX4" fmla="*/ 1428750 w 2047875"/>
                <a:gd name="connsiteY4" fmla="*/ 305241 h 336991"/>
                <a:gd name="connsiteX5" fmla="*/ 1793875 w 2047875"/>
                <a:gd name="connsiteY5" fmla="*/ 3616 h 336991"/>
                <a:gd name="connsiteX6" fmla="*/ 2047875 w 2047875"/>
                <a:gd name="connsiteY6" fmla="*/ 130616 h 336991"/>
                <a:gd name="connsiteX7" fmla="*/ 2047875 w 2047875"/>
                <a:gd name="connsiteY7" fmla="*/ 130616 h 33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7875" h="336991">
                  <a:moveTo>
                    <a:pt x="0" y="336991"/>
                  </a:moveTo>
                  <a:cubicBezTo>
                    <a:pt x="132291" y="175595"/>
                    <a:pt x="264583" y="14199"/>
                    <a:pt x="381000" y="3616"/>
                  </a:cubicBezTo>
                  <a:cubicBezTo>
                    <a:pt x="497417" y="-6967"/>
                    <a:pt x="579438" y="270845"/>
                    <a:pt x="698500" y="273491"/>
                  </a:cubicBezTo>
                  <a:cubicBezTo>
                    <a:pt x="817562" y="276137"/>
                    <a:pt x="973667" y="14199"/>
                    <a:pt x="1095375" y="19491"/>
                  </a:cubicBezTo>
                  <a:cubicBezTo>
                    <a:pt x="1217083" y="24783"/>
                    <a:pt x="1312333" y="307887"/>
                    <a:pt x="1428750" y="305241"/>
                  </a:cubicBezTo>
                  <a:cubicBezTo>
                    <a:pt x="1545167" y="302595"/>
                    <a:pt x="1690688" y="32720"/>
                    <a:pt x="1793875" y="3616"/>
                  </a:cubicBezTo>
                  <a:cubicBezTo>
                    <a:pt x="1897063" y="-25488"/>
                    <a:pt x="2047875" y="130616"/>
                    <a:pt x="2047875" y="130616"/>
                  </a:cubicBezTo>
                  <a:lnTo>
                    <a:pt x="2047875" y="130616"/>
                  </a:ln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7734" y="2888063"/>
              <a:ext cx="4166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400" dirty="0">
                  <a:solidFill>
                    <a:srgbClr val="000000"/>
                  </a:solidFill>
                  <a:latin typeface="Symbol" charset="2"/>
                  <a:cs typeface="Symbol" charset="2"/>
                </a:rPr>
                <a:t>g</a:t>
              </a:r>
              <a:endParaRPr lang="en-US" sz="4400" dirty="0">
                <a:latin typeface="Symbol" charset="2"/>
                <a:cs typeface="Symbol" charset="2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2395" y="5334622"/>
            <a:ext cx="573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Ag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84775" y="2938821"/>
            <a:ext cx="1659665" cy="1556553"/>
            <a:chOff x="4270865" y="3190072"/>
            <a:chExt cx="1659665" cy="155655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270865" y="3714750"/>
              <a:ext cx="1116352" cy="1031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387217" y="3190072"/>
              <a:ext cx="543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e-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4350" y="2619375"/>
            <a:ext cx="153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l </a:t>
            </a:r>
            <a:r>
              <a:rPr lang="en-US" sz="2400" dirty="0">
                <a:latin typeface="Symbol" charset="2"/>
                <a:cs typeface="Symbol" charset="2"/>
              </a:rPr>
              <a:t>= 0.1 </a:t>
            </a:r>
            <a:r>
              <a:rPr lang="en-US" sz="2400" i="1" dirty="0">
                <a:latin typeface="Times New Roman"/>
                <a:cs typeface="Times New Roman"/>
              </a:rPr>
              <a:t>nm</a:t>
            </a:r>
            <a:r>
              <a:rPr lang="en-US" sz="2400" dirty="0">
                <a:latin typeface="Symbol" charset="2"/>
                <a:cs typeface="Symbol" charset="2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44440" y="2016125"/>
            <a:ext cx="25606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Symbol" charset="2"/>
                <a:cs typeface="Symbol" charset="2"/>
              </a:rPr>
              <a:t>F</a:t>
            </a:r>
            <a:r>
              <a:rPr lang="en-US" sz="3200" baseline="-25000" dirty="0" err="1">
                <a:latin typeface="Times New Roman"/>
                <a:cs typeface="Times New Roman"/>
              </a:rPr>
              <a:t>Ag</a:t>
            </a:r>
            <a:r>
              <a:rPr lang="en-US" sz="3200" dirty="0">
                <a:latin typeface="Times New Roman"/>
                <a:cs typeface="Times New Roman"/>
              </a:rPr>
              <a:t> = 4.73 </a:t>
            </a:r>
            <a:r>
              <a:rPr lang="en-US" sz="3200" i="1" dirty="0" err="1">
                <a:latin typeface="Times New Roman"/>
                <a:cs typeface="Times New Roman"/>
              </a:rPr>
              <a:t>eV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44440" y="2600901"/>
            <a:ext cx="37791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m</a:t>
            </a:r>
            <a:r>
              <a:rPr lang="en-US" sz="3200" baseline="-25000" dirty="0">
                <a:latin typeface="Times New Roman"/>
                <a:cs typeface="Times New Roman"/>
              </a:rPr>
              <a:t>e- </a:t>
            </a:r>
            <a:r>
              <a:rPr lang="en-US" sz="3200" dirty="0">
                <a:latin typeface="Times New Roman"/>
                <a:cs typeface="Times New Roman"/>
              </a:rPr>
              <a:t>= 9.109 × 10</a:t>
            </a:r>
            <a:r>
              <a:rPr lang="en-US" sz="3200" baseline="30000" dirty="0">
                <a:latin typeface="Times New Roman"/>
                <a:cs typeface="Times New Roman"/>
              </a:rPr>
              <a:t>-31</a:t>
            </a:r>
            <a:r>
              <a:rPr lang="en-US" sz="3200" i="1" dirty="0">
                <a:latin typeface="Times New Roman"/>
                <a:cs typeface="Times New Roman"/>
              </a:rPr>
              <a:t>kg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47590" y="4749846"/>
            <a:ext cx="37800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1 </a:t>
            </a:r>
            <a:r>
              <a:rPr lang="en-US" sz="3200" i="1" dirty="0" err="1">
                <a:latin typeface="Times New Roman"/>
                <a:cs typeface="Times New Roman"/>
              </a:rPr>
              <a:t>eV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= 1.602 × 10</a:t>
            </a:r>
            <a:r>
              <a:rPr lang="en-US" sz="3200" baseline="30000" dirty="0">
                <a:latin typeface="Times New Roman"/>
                <a:cs typeface="Times New Roman"/>
              </a:rPr>
              <a:t>-19</a:t>
            </a:r>
            <a:r>
              <a:rPr lang="en-US" sz="3200" i="1" dirty="0">
                <a:latin typeface="Times New Roman"/>
                <a:cs typeface="Times New Roman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8177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AE2A77-3CE5-7C6E-BE65-2FDF6ADBFCCF}"/>
              </a:ext>
            </a:extLst>
          </p:cNvPr>
          <p:cNvSpPr/>
          <p:nvPr/>
        </p:nvSpPr>
        <p:spPr>
          <a:xfrm>
            <a:off x="613141" y="1306756"/>
            <a:ext cx="8002719" cy="3477875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Phi    &lt;- 4.73            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Work function in eV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lambda &lt;- 0.1e-9          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Photon wavelength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me     &lt;- 9.1093837015e-31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Mass e-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PhiJ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Phi * 1.602177e-19 </a:t>
            </a:r>
            <a:r>
              <a:rPr lang="en-US" sz="2000" dirty="0">
                <a:solidFill>
                  <a:srgbClr val="FFFF00"/>
                </a:solidFill>
                <a:latin typeface="Courier"/>
                <a:cs typeface="Courier"/>
              </a:rPr>
              <a:t># Convert to J</a:t>
            </a:r>
          </a:p>
          <a:p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Eph  &lt;- h * cl/lambda</a:t>
            </a:r>
          </a:p>
          <a:p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ve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 &lt;- sqrt(2*(Eph - </a:t>
            </a:r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PhiJ</a:t>
            </a:r>
            <a:r>
              <a:rPr lang="en-US" sz="2000" dirty="0">
                <a:solidFill>
                  <a:schemeClr val="bg1"/>
                </a:solidFill>
                <a:latin typeface="Courier"/>
                <a:cs typeface="Courier"/>
              </a:rPr>
              <a:t>)/me)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/>
                <a:cs typeface="Courier"/>
              </a:rPr>
              <a:t>ve</a:t>
            </a:r>
            <a:endParaRPr lang="en-US" sz="20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ACDF6A8-70F0-446E-FDAD-E68DDF0F7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6DD883-31E5-6D5D-18ED-C2427320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246" y="5171981"/>
            <a:ext cx="3184394" cy="120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38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843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De Broglie and Wave-Particle Duality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71575"/>
            <a:ext cx="8686800" cy="205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Inspired by Einstein’s particle like description of photons in the 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De Broglie extended this “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wave-particle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” idea to matter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305175"/>
            <a:ext cx="8686800" cy="1250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Waves have particle properties (Einstein)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Particles have wave properties (De Broglie)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" r="76562" b="-10714"/>
          <a:stretch/>
        </p:blipFill>
        <p:spPr>
          <a:xfrm>
            <a:off x="1801813" y="4992687"/>
            <a:ext cx="690562" cy="1377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5" y="4810125"/>
            <a:ext cx="2971800" cy="142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5927" t="12755" r="-647" b="27296"/>
          <a:stretch/>
        </p:blipFill>
        <p:spPr>
          <a:xfrm>
            <a:off x="3413125" y="5130799"/>
            <a:ext cx="1317625" cy="74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3437" r="45313"/>
          <a:stretch/>
        </p:blipFill>
        <p:spPr>
          <a:xfrm>
            <a:off x="2492375" y="4992687"/>
            <a:ext cx="920750" cy="1244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94000" y="6253162"/>
            <a:ext cx="382488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De Broglie equations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285685" y="4907259"/>
            <a:ext cx="2159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Summarized as: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42875" y="4601133"/>
            <a:ext cx="8915400" cy="2220929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69E63EC-3131-9F80-E8D1-731816F10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DC2914-AF42-DA65-D7A5-3EB443878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65E8F-4938-AFEC-921A-0111FAE51AEB}"/>
              </a:ext>
            </a:extLst>
          </p:cNvPr>
          <p:cNvSpPr txBox="1"/>
          <p:nvPr/>
        </p:nvSpPr>
        <p:spPr>
          <a:xfrm>
            <a:off x="689100" y="1359876"/>
            <a:ext cx="82321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average, electrons in a neon light travel at about 1 × 10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m/s. Compute the wavelength of these electrons.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C630E-F658-6D0D-FB39-122F11A81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01" y="5849814"/>
            <a:ext cx="2790786" cy="7947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0CA0C8-31D8-DD49-3A83-364CA362BB52}"/>
              </a:ext>
            </a:extLst>
          </p:cNvPr>
          <p:cNvSpPr/>
          <p:nvPr/>
        </p:nvSpPr>
        <p:spPr>
          <a:xfrm>
            <a:off x="875791" y="2778210"/>
            <a:ext cx="7517930" cy="2677656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m.electron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&lt;- 9.109384e-31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v.electron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&lt;- 1e6</a:t>
            </a:r>
          </a:p>
          <a:p>
            <a:endParaRPr lang="en-US" sz="2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lambda &lt;- h/(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m.electron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 * </a:t>
            </a:r>
            <a:r>
              <a:rPr lang="en-US" sz="2400" dirty="0" err="1">
                <a:solidFill>
                  <a:schemeClr val="bg1"/>
                </a:solidFill>
                <a:latin typeface="Courier"/>
                <a:cs typeface="Courier"/>
              </a:rPr>
              <a:t>v.electron</a:t>
            </a:r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  <a:latin typeface="Courier"/>
                <a:cs typeface="Courier"/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12022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2114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Double Slit Experiment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 Confirmation: particles behave like waves!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e- have mass and were thought to be corpuscular!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Firing e- at a wall with two slits you’d expect: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721785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3960" imgH="361800" progId="">
                  <p:embed/>
                </p:oleObj>
              </mc:Choice>
              <mc:Fallback>
                <p:oleObj r:id="rId3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05274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6320" imgH="181080" progId="">
                  <p:embed/>
                </p:oleObj>
              </mc:Choice>
              <mc:Fallback>
                <p:oleObj r:id="rId5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730500" y="3651250"/>
            <a:ext cx="28575" cy="3002597"/>
            <a:chOff x="1984375" y="3651250"/>
            <a:chExt cx="28575" cy="30025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246629" y="4630858"/>
            <a:ext cx="2261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 e- e-</a:t>
            </a:r>
            <a:r>
              <a:rPr lang="en-US" sz="4000" dirty="0"/>
              <a:t>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e-</a:t>
            </a:r>
            <a:endParaRPr lang="en-US" sz="4000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7B369331-E031-CB3E-7108-6D58CFE5E49B}"/>
              </a:ext>
            </a:extLst>
          </p:cNvPr>
          <p:cNvSpPr/>
          <p:nvPr/>
        </p:nvSpPr>
        <p:spPr>
          <a:xfrm>
            <a:off x="2942493" y="4525107"/>
            <a:ext cx="3141784" cy="1878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D80ED5AF-D3B2-7DA3-7056-D97D467347CF}"/>
              </a:ext>
            </a:extLst>
          </p:cNvPr>
          <p:cNvSpPr/>
          <p:nvPr/>
        </p:nvSpPr>
        <p:spPr>
          <a:xfrm>
            <a:off x="2954217" y="5580178"/>
            <a:ext cx="3141784" cy="18781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D1E62A-19E6-A5B5-E9B3-D27640ECC18C}"/>
              </a:ext>
            </a:extLst>
          </p:cNvPr>
          <p:cNvGrpSpPr/>
          <p:nvPr/>
        </p:nvGrpSpPr>
        <p:grpSpPr>
          <a:xfrm>
            <a:off x="7756448" y="3238989"/>
            <a:ext cx="538897" cy="3587262"/>
            <a:chOff x="7756448" y="3238989"/>
            <a:chExt cx="538897" cy="358726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500A78-B54A-269C-7864-5B35B9F9B39D}"/>
                </a:ext>
              </a:extLst>
            </p:cNvPr>
            <p:cNvSpPr/>
            <p:nvPr/>
          </p:nvSpPr>
          <p:spPr>
            <a:xfrm>
              <a:off x="7756448" y="3238989"/>
              <a:ext cx="538897" cy="358726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4ED539F-38BA-4A65-B93F-9EA03FBE4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391" y="4478215"/>
              <a:ext cx="274320" cy="274320"/>
            </a:xfrm>
            <a:prstGeom prst="ellipse">
              <a:avLst/>
            </a:prstGeom>
            <a:solidFill>
              <a:srgbClr val="00D2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CA5C33-E6B1-2E92-A6D6-2CEE3EF5D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2392" y="5533286"/>
              <a:ext cx="274320" cy="274320"/>
            </a:xfrm>
            <a:prstGeom prst="ellipse">
              <a:avLst/>
            </a:prstGeom>
            <a:solidFill>
              <a:srgbClr val="00D2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7B81DDE8-6B89-1DE2-A504-AADE039110D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8020" r="48389"/>
          <a:stretch/>
        </p:blipFill>
        <p:spPr>
          <a:xfrm rot="16200000">
            <a:off x="6940660" y="3918228"/>
            <a:ext cx="274319" cy="13936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81AEBED-7A84-EB0F-0EA7-FE677DE3ECA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8020" r="48389"/>
          <a:stretch/>
        </p:blipFill>
        <p:spPr>
          <a:xfrm rot="16200000">
            <a:off x="6930435" y="4988934"/>
            <a:ext cx="274319" cy="13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0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9963</TotalTime>
  <Words>2047</Words>
  <Application>Microsoft Macintosh PowerPoint</Application>
  <PresentationFormat>On-screen Show (4:3)</PresentationFormat>
  <Paragraphs>286</Paragraphs>
  <Slides>35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269</cp:revision>
  <dcterms:created xsi:type="dcterms:W3CDTF">2011-09-22T13:36:22Z</dcterms:created>
  <dcterms:modified xsi:type="dcterms:W3CDTF">2025-01-30T14:01:32Z</dcterms:modified>
</cp:coreProperties>
</file>