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8" r:id="rId2"/>
    <p:sldId id="310" r:id="rId3"/>
    <p:sldId id="280" r:id="rId4"/>
    <p:sldId id="281" r:id="rId5"/>
    <p:sldId id="284" r:id="rId6"/>
    <p:sldId id="303" r:id="rId7"/>
    <p:sldId id="288" r:id="rId8"/>
    <p:sldId id="306" r:id="rId9"/>
    <p:sldId id="282" r:id="rId10"/>
    <p:sldId id="308" r:id="rId11"/>
    <p:sldId id="311" r:id="rId12"/>
    <p:sldId id="309" r:id="rId13"/>
    <p:sldId id="312" r:id="rId14"/>
    <p:sldId id="313" r:id="rId15"/>
    <p:sldId id="314" r:id="rId16"/>
    <p:sldId id="315" r:id="rId17"/>
    <p:sldId id="302" r:id="rId18"/>
    <p:sldId id="283" r:id="rId19"/>
    <p:sldId id="285" r:id="rId20"/>
    <p:sldId id="286" r:id="rId21"/>
    <p:sldId id="304" r:id="rId22"/>
    <p:sldId id="30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42"/>
    <p:restoredTop sz="85440"/>
  </p:normalViewPr>
  <p:slideViewPr>
    <p:cSldViewPr snapToGrid="0" snapToObjects="1">
      <p:cViewPr varScale="1">
        <p:scale>
          <a:sx n="99" d="100"/>
          <a:sy n="99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https://</a:t>
            </a:r>
            <a:r>
              <a:rPr lang="en-US" dirty="0" err="1"/>
              <a:t>phys.libretexts.org</a:t>
            </a:r>
            <a:r>
              <a:rPr lang="en-US" dirty="0"/>
              <a:t>/Bookshelves/</a:t>
            </a:r>
            <a:r>
              <a:rPr lang="en-US" dirty="0" err="1"/>
              <a:t>University_Physics</a:t>
            </a:r>
            <a:r>
              <a:rPr lang="en-US" dirty="0"/>
              <a:t>/</a:t>
            </a:r>
            <a:r>
              <a:rPr lang="en-US" dirty="0" err="1"/>
              <a:t>University_Physics</a:t>
            </a:r>
            <a:r>
              <a:rPr lang="en-US" dirty="0"/>
              <a:t>_(OpenStax)/University_Physics_III_-_</a:t>
            </a:r>
            <a:r>
              <a:rPr lang="en-US" dirty="0" err="1"/>
              <a:t>Optics_and_Modern_Physics</a:t>
            </a:r>
            <a:r>
              <a:rPr lang="en-US" dirty="0"/>
              <a:t>_(OpenStax)/04%3A_Diffraction/4.04%3A_Double-Slit_Diffraction</a:t>
            </a:r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/section-diffraction-through-a-double-slit-</a:t>
            </a:r>
            <a:r>
              <a:rPr lang="en-US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png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image" Target="../media/image29.emf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6F83-7CBE-A03A-81EE-393B3C78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513DF6-21EB-B3F2-A40B-68E0B4D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46340-C8FB-D6D9-82AA-09665D61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FAF858-29F2-1F5F-065A-D20D6E65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56575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waves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Davisson,Germer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,…firing e- at a wall with two slits: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D12F69-7D0E-3E87-9DAF-DAAA61F81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B128AE7E-DA9B-549A-3C29-5B851359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C50EA0-E6DE-4AAF-5F74-78AA3D345100}"/>
              </a:ext>
            </a:extLst>
          </p:cNvPr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499F1-D452-85EE-7DE2-57CE9E6AE97D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B4D357-31F9-B5B1-39EE-2F4B9673434C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3EEEB-0F7C-9B55-C24A-D87748AE4376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BDE14-22B1-4D66-4CE5-583872773989}"/>
              </a:ext>
            </a:extLst>
          </p:cNvPr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91BD1AC6-3D81-D6D5-7DC8-E496A7E708A1}"/>
                </a:ext>
              </a:extLst>
            </p:cNvPr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BEBD126-26EC-F9B2-D02B-5BF6F3B0047E}"/>
                </a:ext>
              </a:extLst>
            </p:cNvPr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650ECE1-C796-DB93-6C44-7B8FCE8E87C3}"/>
                </a:ext>
              </a:extLst>
            </p:cNvPr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A2A0EE9-49D0-3DB2-CD44-D20A47DFE4CE}"/>
                </a:ext>
              </a:extLst>
            </p:cNvPr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C1357575-7CA8-D6BC-4D2A-DD6A2E68A553}"/>
                </a:ext>
              </a:extLst>
            </p:cNvPr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307978E3-ACB2-B8B3-8FE2-B1001137F321}"/>
                </a:ext>
              </a:extLst>
            </p:cNvPr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D016A-D341-4B6F-597F-F5E5916EEC84}"/>
              </a:ext>
            </a:extLst>
          </p:cNvPr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6AB27-B290-ACA1-78EA-8C0491A9CF3B}"/>
              </a:ext>
            </a:extLst>
          </p:cNvPr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C6D75-08CB-C512-B9A1-04982E4C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76111"/>
            <a:ext cx="3444731" cy="2832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36B54-5397-E7B6-7F9A-87847CAA1C68}"/>
              </a:ext>
            </a:extLst>
          </p:cNvPr>
          <p:cNvSpPr txBox="1"/>
          <p:nvPr/>
        </p:nvSpPr>
        <p:spPr>
          <a:xfrm>
            <a:off x="8229392" y="6562928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0FABC-EF2D-1749-5584-90D0E460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0080" y="4771055"/>
            <a:ext cx="3587261" cy="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7C4EA7-5E8D-8744-342D-4E4025E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1236B-B144-01E6-1459-C1D9C7AB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(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con’t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35021-C089-6864-9111-D9445C0F6F13}"/>
              </a:ext>
            </a:extLst>
          </p:cNvPr>
          <p:cNvGrpSpPr/>
          <p:nvPr/>
        </p:nvGrpSpPr>
        <p:grpSpPr>
          <a:xfrm>
            <a:off x="-57162" y="3306114"/>
            <a:ext cx="2211521" cy="1456963"/>
            <a:chOff x="2574610" y="239322"/>
            <a:chExt cx="1810319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ED934FA-F780-E7ED-6135-AD9A6E8AF651}"/>
                </a:ext>
              </a:extLst>
            </p:cNvPr>
            <p:cNvSpPr/>
            <p:nvPr/>
          </p:nvSpPr>
          <p:spPr>
            <a:xfrm>
              <a:off x="2676647" y="239322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FF96D-D12E-4472-EFC3-0CC11407A2BD}"/>
                </a:ext>
              </a:extLst>
            </p:cNvPr>
            <p:cNvSpPr txBox="1"/>
            <p:nvPr/>
          </p:nvSpPr>
          <p:spPr>
            <a:xfrm>
              <a:off x="2574610" y="636744"/>
              <a:ext cx="1695408" cy="45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quantum “particles” (</a:t>
              </a:r>
              <a:r>
                <a:rPr lang="en-US" sz="1400" dirty="0">
                  <a:latin typeface="Symbol" pitchFamily="2" charset="2"/>
                  <a:cs typeface="Times New Roman" panose="02020603050405020304" pitchFamily="18" charset="0"/>
                </a:rPr>
                <a:t>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e-,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7867E-248E-CE79-AC41-63A70D7CAE90}"/>
              </a:ext>
            </a:extLst>
          </p:cNvPr>
          <p:cNvGrpSpPr/>
          <p:nvPr/>
        </p:nvGrpSpPr>
        <p:grpSpPr>
          <a:xfrm>
            <a:off x="2961994" y="2493779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CE73-922C-3C36-64AA-5E63BA63F6B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BA26B-BA94-623D-4B00-07572A88D354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E2437-3CC0-8656-73F6-70EE8810E6ED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25FD3D-CC40-78E3-4BED-D874F18BC095}"/>
              </a:ext>
            </a:extLst>
          </p:cNvPr>
          <p:cNvSpPr/>
          <p:nvPr/>
        </p:nvSpPr>
        <p:spPr>
          <a:xfrm rot="10800000">
            <a:off x="2608931" y="3456503"/>
            <a:ext cx="365760" cy="1069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09F57-763D-D1CF-762C-A74D945B8AFB}"/>
              </a:ext>
            </a:extLst>
          </p:cNvPr>
          <p:cNvCxnSpPr/>
          <p:nvPr/>
        </p:nvCxnSpPr>
        <p:spPr>
          <a:xfrm>
            <a:off x="3009419" y="3981689"/>
            <a:ext cx="1423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475A2-DAD4-EE49-A8A2-2962976661E9}"/>
              </a:ext>
            </a:extLst>
          </p:cNvPr>
          <p:cNvCxnSpPr>
            <a:cxnSpLocks/>
          </p:cNvCxnSpPr>
          <p:nvPr/>
        </p:nvCxnSpPr>
        <p:spPr>
          <a:xfrm>
            <a:off x="3009419" y="3981689"/>
            <a:ext cx="1621849" cy="90874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CF88A-DCDA-039C-13D8-C257B969D394}"/>
              </a:ext>
            </a:extLst>
          </p:cNvPr>
          <p:cNvSpPr txBox="1"/>
          <p:nvPr/>
        </p:nvSpPr>
        <p:spPr>
          <a:xfrm>
            <a:off x="3562322" y="3923655"/>
            <a:ext cx="3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ymbol" pitchFamily="2" charset="2"/>
              </a:rPr>
              <a:t>q</a:t>
            </a:r>
            <a:endParaRPr lang="en-US" i="1" dirty="0">
              <a:latin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CCF2-2B0D-53D7-23A3-CD4EB6F38285}"/>
              </a:ext>
            </a:extLst>
          </p:cNvPr>
          <p:cNvSpPr txBox="1"/>
          <p:nvPr/>
        </p:nvSpPr>
        <p:spPr>
          <a:xfrm>
            <a:off x="2236632" y="36575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8430B-CFA1-2BBB-F1EC-4C21A67D44EC}"/>
              </a:ext>
            </a:extLst>
          </p:cNvPr>
          <p:cNvSpPr txBox="1"/>
          <p:nvPr/>
        </p:nvSpPr>
        <p:spPr>
          <a:xfrm>
            <a:off x="1562942" y="4216042"/>
            <a:ext cx="151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slits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9F3969-F2A1-B7C6-7F0E-BFBC859363B0}"/>
              </a:ext>
            </a:extLst>
          </p:cNvPr>
          <p:cNvSpPr/>
          <p:nvPr/>
        </p:nvSpPr>
        <p:spPr>
          <a:xfrm>
            <a:off x="3078865" y="3320502"/>
            <a:ext cx="104157" cy="254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AFAE-BC9A-D464-7F08-36D3551A9501}"/>
              </a:ext>
            </a:extLst>
          </p:cNvPr>
          <p:cNvSpPr txBox="1"/>
          <p:nvPr/>
        </p:nvSpPr>
        <p:spPr>
          <a:xfrm>
            <a:off x="3165442" y="315094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D7735-DDEA-DA55-BF6A-B6C78D2E6F93}"/>
              </a:ext>
            </a:extLst>
          </p:cNvPr>
          <p:cNvSpPr txBox="1"/>
          <p:nvPr/>
        </p:nvSpPr>
        <p:spPr>
          <a:xfrm>
            <a:off x="3138139" y="3495837"/>
            <a:ext cx="99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 width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C5B76B-D107-10BC-4835-B9607974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84228" y="2565639"/>
            <a:ext cx="3444731" cy="283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17A28-F0A7-7FCD-4E54-1D2104B0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89" y="4957545"/>
            <a:ext cx="1290033" cy="188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40399-E217-30E8-A244-4D8F3730982E}"/>
              </a:ext>
            </a:extLst>
          </p:cNvPr>
          <p:cNvSpPr txBox="1"/>
          <p:nvPr/>
        </p:nvSpPr>
        <p:spPr>
          <a:xfrm>
            <a:off x="109465" y="1180720"/>
            <a:ext cx="549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interference pattern (minima) for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for </a:t>
            </a:r>
            <a:r>
              <a:rPr lang="en-US" sz="2200" i="1" dirty="0" err="1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satisfy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4C9D37-B8D1-368D-A9E7-0E1430CB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239" y="1603868"/>
            <a:ext cx="2117240" cy="2947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FDA660-76DD-746F-F065-E96F87B52CF5}"/>
              </a:ext>
            </a:extLst>
          </p:cNvPr>
          <p:cNvSpPr txBox="1"/>
          <p:nvPr/>
        </p:nvSpPr>
        <p:spPr>
          <a:xfrm>
            <a:off x="190490" y="5819821"/>
            <a:ext cx="41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pattern itself is a probability density function!: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5928-1467-D2C3-7BF8-94B7E1ABD2D5}"/>
              </a:ext>
            </a:extLst>
          </p:cNvPr>
          <p:cNvCxnSpPr>
            <a:cxnSpLocks/>
          </p:cNvCxnSpPr>
          <p:nvPr/>
        </p:nvCxnSpPr>
        <p:spPr>
          <a:xfrm flipV="1">
            <a:off x="4700068" y="4653676"/>
            <a:ext cx="1885465" cy="164295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F38CA-7603-47FE-6C06-632D087FB729}"/>
              </a:ext>
            </a:extLst>
          </p:cNvPr>
          <p:cNvSpPr/>
          <p:nvPr/>
        </p:nvSpPr>
        <p:spPr>
          <a:xfrm>
            <a:off x="5535063" y="1543997"/>
            <a:ext cx="3536065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2CFE4-0AAA-A686-3AFF-A963EF240D6C}"/>
              </a:ext>
            </a:extLst>
          </p:cNvPr>
          <p:cNvSpPr/>
          <p:nvPr/>
        </p:nvSpPr>
        <p:spPr>
          <a:xfrm>
            <a:off x="4234596" y="6041562"/>
            <a:ext cx="4452204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78B2E7-4023-54A5-AD12-6FBAA3620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239" y="1897631"/>
            <a:ext cx="3377184" cy="29470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B3DCFC0-1069-8C18-3BE0-8B15CC15F1E8}"/>
              </a:ext>
            </a:extLst>
          </p:cNvPr>
          <p:cNvGrpSpPr/>
          <p:nvPr/>
        </p:nvGrpSpPr>
        <p:grpSpPr>
          <a:xfrm>
            <a:off x="4539874" y="3331663"/>
            <a:ext cx="1211147" cy="1205726"/>
            <a:chOff x="4539874" y="3331663"/>
            <a:chExt cx="1211147" cy="12057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31BA0-055C-31D9-950B-07C65CD34C64}"/>
                </a:ext>
              </a:extLst>
            </p:cNvPr>
            <p:cNvSpPr txBox="1"/>
            <p:nvPr/>
          </p:nvSpPr>
          <p:spPr>
            <a:xfrm>
              <a:off x="4711574" y="36868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2DCF7-3A20-F00C-4880-0F9F0D7B3B2A}"/>
                </a:ext>
              </a:extLst>
            </p:cNvPr>
            <p:cNvSpPr txBox="1"/>
            <p:nvPr/>
          </p:nvSpPr>
          <p:spPr>
            <a:xfrm>
              <a:off x="4539874" y="38160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5A5-45F7-5694-D502-23E3A794B59C}"/>
                </a:ext>
              </a:extLst>
            </p:cNvPr>
            <p:cNvSpPr txBox="1"/>
            <p:nvPr/>
          </p:nvSpPr>
          <p:spPr>
            <a:xfrm>
              <a:off x="5176499" y="35614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F4943-36D1-319E-0C5E-95E3462FE8FB}"/>
                </a:ext>
              </a:extLst>
            </p:cNvPr>
            <p:cNvSpPr txBox="1"/>
            <p:nvPr/>
          </p:nvSpPr>
          <p:spPr>
            <a:xfrm>
              <a:off x="4655624" y="395497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78B65B-9561-E991-8608-3E6461E59CB9}"/>
                </a:ext>
              </a:extLst>
            </p:cNvPr>
            <p:cNvSpPr txBox="1"/>
            <p:nvPr/>
          </p:nvSpPr>
          <p:spPr>
            <a:xfrm>
              <a:off x="5120549" y="407264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9C3C8-9621-6716-88E8-DDB13AD3C14D}"/>
                </a:ext>
              </a:extLst>
            </p:cNvPr>
            <p:cNvSpPr txBox="1"/>
            <p:nvPr/>
          </p:nvSpPr>
          <p:spPr>
            <a:xfrm rot="19800000">
              <a:off x="5266528" y="33316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CF4BF2-A6C4-0315-7A7C-E3BEA95091D1}"/>
                </a:ext>
              </a:extLst>
            </p:cNvPr>
            <p:cNvSpPr txBox="1"/>
            <p:nvPr/>
          </p:nvSpPr>
          <p:spPr>
            <a:xfrm rot="-19800000">
              <a:off x="5335523" y="41680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E88711-CF50-1B60-A0CA-04495BADE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07" y="6159249"/>
            <a:ext cx="4246384" cy="5086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37D00D-3A35-E9EA-FBBE-DC660F1653FB}"/>
              </a:ext>
            </a:extLst>
          </p:cNvPr>
          <p:cNvSpPr txBox="1"/>
          <p:nvPr/>
        </p:nvSpPr>
        <p:spPr>
          <a:xfrm>
            <a:off x="7634312" y="1236595"/>
            <a:ext cx="1574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AB59B5-A0F2-234C-7620-A465E0A6E880}"/>
              </a:ext>
            </a:extLst>
          </p:cNvPr>
          <p:cNvSpPr txBox="1"/>
          <p:nvPr/>
        </p:nvSpPr>
        <p:spPr>
          <a:xfrm>
            <a:off x="6898113" y="5722704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6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 animBg="1"/>
      <p:bldP spid="19" grpId="0"/>
      <p:bldP spid="20" grpId="0"/>
      <p:bldP spid="25" grpId="0"/>
      <p:bldP spid="29" grpId="0"/>
      <p:bldP spid="33" grpId="0" animBg="1"/>
      <p:bldP spid="34" grpId="0" animBg="1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E80519-1379-35DF-794C-CDC3F97C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1DC07-0C20-1D2B-FD04-5F69EFAA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8EC5-A35D-A6F4-4678-4D0AC69BB04D}"/>
              </a:ext>
            </a:extLst>
          </p:cNvPr>
          <p:cNvSpPr txBox="1"/>
          <p:nvPr/>
        </p:nvSpPr>
        <p:spPr>
          <a:xfrm>
            <a:off x="689100" y="1359876"/>
            <a:ext cx="823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fringe of an interference pattern formed by a beam of particles traveling though a double slit mask appears at 3.1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incidence. If the slits are 1Å apart, compute: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wavelength in nm of the particles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energy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momentum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the average speed of particles in the beam is one million miles/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the average particle mass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units!).</a:t>
            </a:r>
          </a:p>
        </p:txBody>
      </p:sp>
    </p:spTree>
    <p:extLst>
      <p:ext uri="{BB962C8B-B14F-4D97-AF65-F5344CB8AC3E}">
        <p14:creationId xmlns:p14="http://schemas.microsoft.com/office/powerpoint/2010/main" val="42245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A6F563-E630-063B-258D-DF68383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EA037-D819-D46B-ADC7-ADC5EA501AC5}"/>
              </a:ext>
            </a:extLst>
          </p:cNvPr>
          <p:cNvSpPr/>
          <p:nvPr/>
        </p:nvSpPr>
        <p:spPr>
          <a:xfrm>
            <a:off x="826529" y="532719"/>
            <a:ext cx="4000114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      &lt;- 3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      &lt;- 1e-10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theta  &lt;- 3.1 * pi/180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n lambda = d sin(theta)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 &lt;- d*sin(theta)/n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lambda*1e9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E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hc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h*cl/lambda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p =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 &lt;-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p = mv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v &lt;- 447040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 &lt;- p/v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27EC-FA99-932E-E3F6-F1C3A11B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91" y="1625359"/>
            <a:ext cx="283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099168-929E-8911-5D49-9623D465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52354-6FEE-9430-AD2F-BA42F5E9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2A9B-F914-DB3B-1173-1131008D04CD}"/>
              </a:ext>
            </a:extLst>
          </p:cNvPr>
          <p:cNvSpPr txBox="1"/>
          <p:nvPr/>
        </p:nvSpPr>
        <p:spPr>
          <a:xfrm>
            <a:off x="318576" y="2916344"/>
            <a:ext cx="6707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 of the peaks (not entirely obviously) occur at: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86DF4-1782-3689-AC47-79ABFBAA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48" y="1819632"/>
            <a:ext cx="1601375" cy="58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205B5-2997-455B-69FA-90979E5025B5}"/>
              </a:ext>
            </a:extLst>
          </p:cNvPr>
          <p:cNvSpPr txBox="1"/>
          <p:nvPr/>
        </p:nvSpPr>
        <p:spPr>
          <a:xfrm>
            <a:off x="297303" y="4663642"/>
            <a:ext cx="74114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Plot                                        from -6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Visually locate the roots of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Actually find the first five positive roots of this equation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your choice of software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roots will work and which wont?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FE23-73D1-2314-6185-7607C85CD99B}"/>
              </a:ext>
            </a:extLst>
          </p:cNvPr>
          <p:cNvSpPr txBox="1"/>
          <p:nvPr/>
        </p:nvSpPr>
        <p:spPr>
          <a:xfrm>
            <a:off x="6398851" y="1886882"/>
            <a:ext cx="734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5FFA-19A6-9680-5FC4-2B403CA1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730" y="3512635"/>
            <a:ext cx="1315256" cy="30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D4EDD-7864-99F0-65F0-D78455F4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224" y="3993556"/>
            <a:ext cx="2738049" cy="306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1C783-73D6-3E7D-E3C4-5653197EC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71" y="1669448"/>
            <a:ext cx="2056743" cy="880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EA4D4D-5361-D889-8DC7-9D30FAD6A365}"/>
              </a:ext>
            </a:extLst>
          </p:cNvPr>
          <p:cNvSpPr txBox="1"/>
          <p:nvPr/>
        </p:nvSpPr>
        <p:spPr>
          <a:xfrm>
            <a:off x="318576" y="1142315"/>
            <a:ext cx="8455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closely spaced slits (small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i.e.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slit), interference pattern equation can be written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2960AF-51D6-96F3-B631-B08ED625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743" y="4760408"/>
            <a:ext cx="2574597" cy="287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25892-F937-B16E-5D02-5474BD5764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895"/>
          <a:stretch/>
        </p:blipFill>
        <p:spPr>
          <a:xfrm>
            <a:off x="3813490" y="5075973"/>
            <a:ext cx="2139614" cy="287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3B582C-9B39-73B3-C524-0DEB123A9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970" y="6128536"/>
            <a:ext cx="808602" cy="2021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C3F20E-7858-6980-0F75-99F77277DF8B}"/>
              </a:ext>
            </a:extLst>
          </p:cNvPr>
          <p:cNvSpPr/>
          <p:nvPr/>
        </p:nvSpPr>
        <p:spPr>
          <a:xfrm>
            <a:off x="3462436" y="1559277"/>
            <a:ext cx="5362987" cy="110250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5E2D4-7619-DC6A-5D8A-205E062C4E53}"/>
              </a:ext>
            </a:extLst>
          </p:cNvPr>
          <p:cNvSpPr txBox="1"/>
          <p:nvPr/>
        </p:nvSpPr>
        <p:spPr>
          <a:xfrm>
            <a:off x="7115518" y="2645546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2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CDA14-49B0-FBC7-5205-8ECDF5B5A24E}"/>
              </a:ext>
            </a:extLst>
          </p:cNvPr>
          <p:cNvSpPr/>
          <p:nvPr/>
        </p:nvSpPr>
        <p:spPr>
          <a:xfrm>
            <a:off x="196770" y="347522"/>
            <a:ext cx="8831483" cy="170816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a., b.: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 &lt;- seq(from=-6*pi, to=6*pi,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alpha axis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y &lt;- a*cos(a) - sin(a)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plug in alpha's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a,y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xaxt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Plot but turn off x-ticks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axis(1, at = seq(-20, 20, by = 5), las=2)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custom x-ticks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(a=0,b=0)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x=0 for reference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(v=4.5)  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Check out root-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ish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vals</a:t>
            </a:r>
            <a:endParaRPr lang="en-US" sz="15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DF05F-83D5-1B7E-2AA6-DDEC126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1A1F1-7A43-9A88-2B1F-034B522F20F5}"/>
              </a:ext>
            </a:extLst>
          </p:cNvPr>
          <p:cNvSpPr txBox="1"/>
          <p:nvPr/>
        </p:nvSpPr>
        <p:spPr>
          <a:xfrm>
            <a:off x="196770" y="2003046"/>
            <a:ext cx="796290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(*c.*)</a:t>
            </a:r>
          </a:p>
          <a:p>
            <a:r>
              <a:rPr lang="en-US" sz="1200" b="1" dirty="0">
                <a:latin typeface="Courier" pitchFamily="2" charset="0"/>
              </a:rPr>
              <a:t>f = a Cos[a] - Sin[a];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(*Try a bunch of starting values near roots:*)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2}]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3}] // Print;  </a:t>
            </a:r>
            <a:r>
              <a:rPr lang="en-US" sz="1200" dirty="0">
                <a:latin typeface="Courier" pitchFamily="2" charset="0"/>
              </a:rPr>
              <a:t>(*Weird)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6}] // Print; </a:t>
            </a:r>
            <a:r>
              <a:rPr lang="en-US" sz="1200" dirty="0">
                <a:latin typeface="Courier" pitchFamily="2" charset="0"/>
              </a:rPr>
              <a:t>(*Weird*)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16}]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17}] // Print;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4.5}]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8}]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7C924-5F2C-C6F0-1C8C-0A0E332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3" y="2766973"/>
            <a:ext cx="5034987" cy="396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C58A4-2AF3-9702-03A6-AC2EA2D8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33" y="2766974"/>
            <a:ext cx="967006" cy="2372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9E53-411B-4ED4-1BC2-797F0687E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231" y="5336789"/>
            <a:ext cx="782577" cy="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34A5AD-3D40-68D9-A9EC-48CCCD40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B650C-5990-D257-09C5-C70EF4DDB9C8}"/>
              </a:ext>
            </a:extLst>
          </p:cNvPr>
          <p:cNvSpPr txBox="1"/>
          <p:nvPr/>
        </p:nvSpPr>
        <p:spPr>
          <a:xfrm>
            <a:off x="854708" y="509428"/>
            <a:ext cx="7411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Which roots will work and which wont?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EF24E-2646-398C-4006-9E11D1D9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4" y="2142539"/>
            <a:ext cx="1268961" cy="511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17575C-7072-D507-6130-4DECE3A3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7" y="2680063"/>
            <a:ext cx="709526" cy="1773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F3A538-4656-3D4B-E973-B3AB22AE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04" y="2937215"/>
            <a:ext cx="1384941" cy="511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7CCD9-79AA-4E8D-C591-B40E09A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04" y="3740551"/>
            <a:ext cx="1234849" cy="4502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B369E4-FD5A-029D-F412-233AE69D0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4" y="4378310"/>
            <a:ext cx="1787461" cy="252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2297EF-F834-EEF3-140B-737149303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515" y="4927867"/>
            <a:ext cx="1494099" cy="252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D438F8-010C-975D-0487-CDD0B8AC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82" y="5038146"/>
            <a:ext cx="736816" cy="4502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0B4B-5CEF-5FEE-A593-487915F7B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560" y="5719247"/>
            <a:ext cx="743638" cy="2046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A0D860-B9AF-259E-2401-02AE7E34869D}"/>
              </a:ext>
            </a:extLst>
          </p:cNvPr>
          <p:cNvCxnSpPr>
            <a:cxnSpLocks/>
          </p:cNvCxnSpPr>
          <p:nvPr/>
        </p:nvCxnSpPr>
        <p:spPr>
          <a:xfrm flipH="1">
            <a:off x="1764868" y="2823088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133F08-BEF5-915E-17BB-E5201C956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449" y="6106643"/>
            <a:ext cx="4583575" cy="2195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D6176-8EB2-C515-056E-D2D47D6A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2" y="630559"/>
            <a:ext cx="808602" cy="202151"/>
          </a:xfrm>
          <a:prstGeom prst="rect">
            <a:avLst/>
          </a:prstGeom>
        </p:spPr>
      </p:pic>
      <p:sp>
        <p:nvSpPr>
          <p:cNvPr id="35" name="Multiply 34">
            <a:extLst>
              <a:ext uri="{FF2B5EF4-FFF2-40B4-BE49-F238E27FC236}">
                <a16:creationId xmlns:a16="http://schemas.microsoft.com/office/drawing/2014/main" id="{5F758DC6-1E71-5BAF-00BE-D2EB8C6D5258}"/>
              </a:ext>
            </a:extLst>
          </p:cNvPr>
          <p:cNvSpPr/>
          <p:nvPr/>
        </p:nvSpPr>
        <p:spPr>
          <a:xfrm>
            <a:off x="3934349" y="5759229"/>
            <a:ext cx="914400" cy="914400"/>
          </a:xfrm>
          <a:prstGeom prst="mathMultiply">
            <a:avLst>
              <a:gd name="adj1" fmla="val 3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9407CA-E2C7-5803-0F5C-A0ECE0FD7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560" y="6568331"/>
            <a:ext cx="3833323" cy="2479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FB28A0-F3F1-FD4D-46D1-866DFA66E58D}"/>
              </a:ext>
            </a:extLst>
          </p:cNvPr>
          <p:cNvSpPr/>
          <p:nvPr/>
        </p:nvSpPr>
        <p:spPr>
          <a:xfrm>
            <a:off x="2999151" y="1280152"/>
            <a:ext cx="583233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theta's where max's occur: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roots &lt;- c(0,4.49341,7.72525,10.9041)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(roots/(4*pi)) * 180/pi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theta's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See four max's??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theta &lt;- seq(from=-pi/2, to=pi/2,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alp   &lt;- 4*pi*sin(theta)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&lt;- (sin(alp)/alp)^2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plot(theta * 180/pi,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"theta"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"I/Io"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8E92E-4F80-087E-BF8D-BD6A21C6B26A}"/>
              </a:ext>
            </a:extLst>
          </p:cNvPr>
          <p:cNvCxnSpPr>
            <a:cxnSpLocks/>
          </p:cNvCxnSpPr>
          <p:nvPr/>
        </p:nvCxnSpPr>
        <p:spPr>
          <a:xfrm flipH="1" flipV="1">
            <a:off x="1753293" y="241113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B3A3E-6C7C-53E8-088E-A8F5564F884A}"/>
              </a:ext>
            </a:extLst>
          </p:cNvPr>
          <p:cNvCxnSpPr>
            <a:cxnSpLocks/>
          </p:cNvCxnSpPr>
          <p:nvPr/>
        </p:nvCxnSpPr>
        <p:spPr>
          <a:xfrm flipH="1">
            <a:off x="1079661" y="5088422"/>
            <a:ext cx="986875" cy="19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157C1-CF36-3954-384D-451726B3E162}"/>
              </a:ext>
            </a:extLst>
          </p:cNvPr>
          <p:cNvCxnSpPr>
            <a:cxnSpLocks/>
          </p:cNvCxnSpPr>
          <p:nvPr/>
        </p:nvCxnSpPr>
        <p:spPr>
          <a:xfrm flipH="1" flipV="1">
            <a:off x="1729532" y="466565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EDABE-D4B0-E752-B980-55582AA41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3559" y="1853051"/>
            <a:ext cx="3077956" cy="401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8DD5FA-0977-407C-872B-621A06CE7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4240" y="3077762"/>
            <a:ext cx="3954768" cy="36924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4EF78-FB48-00F5-9ECB-48BADE92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61" y="6553699"/>
            <a:ext cx="808602" cy="2021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CBBD749-9C95-0197-EF0C-842C4A360150}"/>
              </a:ext>
            </a:extLst>
          </p:cNvPr>
          <p:cNvSpPr txBox="1"/>
          <p:nvPr/>
        </p:nvSpPr>
        <p:spPr>
          <a:xfrm>
            <a:off x="4108100" y="6493259"/>
            <a:ext cx="135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slit width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775895-9464-9BF8-BEA1-365F665429EE}"/>
              </a:ext>
            </a:extLst>
          </p:cNvPr>
          <p:cNvSpPr txBox="1"/>
          <p:nvPr/>
        </p:nvSpPr>
        <p:spPr>
          <a:xfrm>
            <a:off x="7675642" y="3924498"/>
            <a:ext cx="1328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Indeed! Four max’s!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80122-1860-3607-C20F-9442BB89FE33}"/>
              </a:ext>
            </a:extLst>
          </p:cNvPr>
          <p:cNvCxnSpPr>
            <a:cxnSpLocks/>
          </p:cNvCxnSpPr>
          <p:nvPr/>
        </p:nvCxnSpPr>
        <p:spPr>
          <a:xfrm flipH="1" flipV="1">
            <a:off x="7509106" y="3259020"/>
            <a:ext cx="384828" cy="71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F38511-ECC8-E589-F7EA-233F05C53B61}"/>
              </a:ext>
            </a:extLst>
          </p:cNvPr>
          <p:cNvCxnSpPr>
            <a:cxnSpLocks/>
          </p:cNvCxnSpPr>
          <p:nvPr/>
        </p:nvCxnSpPr>
        <p:spPr>
          <a:xfrm flipH="1">
            <a:off x="7784750" y="4517273"/>
            <a:ext cx="295193" cy="133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1C9BE4-512F-43DC-CAB0-59C383884034}"/>
              </a:ext>
            </a:extLst>
          </p:cNvPr>
          <p:cNvCxnSpPr>
            <a:cxnSpLocks/>
          </p:cNvCxnSpPr>
          <p:nvPr/>
        </p:nvCxnSpPr>
        <p:spPr>
          <a:xfrm flipH="1">
            <a:off x="8079943" y="4509971"/>
            <a:ext cx="7546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BD22E-8CF0-82A4-AC8F-D28898E011B7}"/>
              </a:ext>
            </a:extLst>
          </p:cNvPr>
          <p:cNvCxnSpPr>
            <a:cxnSpLocks/>
          </p:cNvCxnSpPr>
          <p:nvPr/>
        </p:nvCxnSpPr>
        <p:spPr>
          <a:xfrm>
            <a:off x="8087489" y="4517273"/>
            <a:ext cx="335652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BFD9BE5-AE5F-B993-8F0A-178A7C4B8A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7507" y="4225194"/>
            <a:ext cx="1236365" cy="4552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A1A6C1-5171-81FE-5D5A-B8B4EA0C04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882" y="1436285"/>
            <a:ext cx="1402131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1" animBg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34DB0D-1043-DD8A-BC9E-B998CE2C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91F25-08E8-0F36-0CB8-1218655B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of Waves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888BA-A87C-48B6-6EC2-F051D2F71518}"/>
              </a:ext>
            </a:extLst>
          </p:cNvPr>
          <p:cNvGrpSpPr/>
          <p:nvPr/>
        </p:nvGrpSpPr>
        <p:grpSpPr>
          <a:xfrm>
            <a:off x="309086" y="3151931"/>
            <a:ext cx="2086871" cy="1456963"/>
            <a:chOff x="2561736" y="337113"/>
            <a:chExt cx="1708282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0F1F7-2800-662F-E811-B85A49E2B9B3}"/>
                </a:ext>
              </a:extLst>
            </p:cNvPr>
            <p:cNvSpPr/>
            <p:nvPr/>
          </p:nvSpPr>
          <p:spPr>
            <a:xfrm>
              <a:off x="2561736" y="337113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41EC0-1499-FA73-FD10-221941E731A2}"/>
                </a:ext>
              </a:extLst>
            </p:cNvPr>
            <p:cNvSpPr txBox="1"/>
            <p:nvPr/>
          </p:nvSpPr>
          <p:spPr>
            <a:xfrm>
              <a:off x="2574610" y="636744"/>
              <a:ext cx="1157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waves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68484-2C03-50D3-8A3A-0C1F41B1255F}"/>
              </a:ext>
            </a:extLst>
          </p:cNvPr>
          <p:cNvGrpSpPr/>
          <p:nvPr/>
        </p:nvGrpSpPr>
        <p:grpSpPr>
          <a:xfrm>
            <a:off x="2996720" y="2273862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E81034-E275-8170-D899-6B413C60313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0D6E0-1776-9420-6C61-70E45515A235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28DD0-950F-E36E-ED61-2082D0469195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C8A-0756-88C9-E6D8-2A98C1EFB9E8}"/>
              </a:ext>
            </a:extLst>
          </p:cNvPr>
          <p:cNvSpPr txBox="1"/>
          <p:nvPr/>
        </p:nvSpPr>
        <p:spPr>
          <a:xfrm>
            <a:off x="553783" y="2306292"/>
            <a:ext cx="222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bend around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2594D4-1D56-363C-6BC6-1E1467AD317F}"/>
              </a:ext>
            </a:extLst>
          </p:cNvPr>
          <p:cNvGrpSpPr/>
          <p:nvPr/>
        </p:nvGrpSpPr>
        <p:grpSpPr>
          <a:xfrm>
            <a:off x="2947792" y="2598924"/>
            <a:ext cx="946370" cy="2269626"/>
            <a:chOff x="2947792" y="2598924"/>
            <a:chExt cx="946370" cy="226962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EEF15A0-6AC6-1701-8B2E-61273328A040}"/>
                </a:ext>
              </a:extLst>
            </p:cNvPr>
            <p:cNvSpPr/>
            <p:nvPr/>
          </p:nvSpPr>
          <p:spPr>
            <a:xfrm rot="5400000">
              <a:off x="2836601" y="271216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1E54AE3E-C9B8-062D-01F8-70281F96F925}"/>
                </a:ext>
              </a:extLst>
            </p:cNvPr>
            <p:cNvSpPr/>
            <p:nvPr/>
          </p:nvSpPr>
          <p:spPr>
            <a:xfrm rot="5400000">
              <a:off x="2834551" y="3810989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9CE1A6-877F-EAB3-54F3-511300B7149C}"/>
              </a:ext>
            </a:extLst>
          </p:cNvPr>
          <p:cNvGrpSpPr/>
          <p:nvPr/>
        </p:nvGrpSpPr>
        <p:grpSpPr>
          <a:xfrm>
            <a:off x="2649945" y="2458988"/>
            <a:ext cx="1678949" cy="2771184"/>
            <a:chOff x="2649945" y="2458988"/>
            <a:chExt cx="1678949" cy="277118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55875AD-5544-C69C-79E7-50AE34393AFD}"/>
                </a:ext>
              </a:extLst>
            </p:cNvPr>
            <p:cNvSpPr/>
            <p:nvPr/>
          </p:nvSpPr>
          <p:spPr>
            <a:xfrm rot="5400000">
              <a:off x="2613121" y="2539670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087194D-7D4C-3486-4AB8-9C9A7CFD0384}"/>
                </a:ext>
              </a:extLst>
            </p:cNvPr>
            <p:cNvSpPr/>
            <p:nvPr/>
          </p:nvSpPr>
          <p:spPr>
            <a:xfrm rot="5400000">
              <a:off x="2569263" y="3514398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420040-63F5-1EA3-4578-84A12301BE5D}"/>
              </a:ext>
            </a:extLst>
          </p:cNvPr>
          <p:cNvGrpSpPr/>
          <p:nvPr/>
        </p:nvGrpSpPr>
        <p:grpSpPr>
          <a:xfrm>
            <a:off x="2858147" y="2151961"/>
            <a:ext cx="1878669" cy="3374729"/>
            <a:chOff x="2858147" y="2151961"/>
            <a:chExt cx="1878669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47DDC68-47DC-E545-A09A-CF8FEA5EF495}"/>
                </a:ext>
              </a:extLst>
            </p:cNvPr>
            <p:cNvSpPr/>
            <p:nvPr/>
          </p:nvSpPr>
          <p:spPr>
            <a:xfrm rot="5400000">
              <a:off x="2681617" y="2328491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7033850-C96B-A422-7EC7-A27E9C426303}"/>
                </a:ext>
              </a:extLst>
            </p:cNvPr>
            <p:cNvSpPr/>
            <p:nvPr/>
          </p:nvSpPr>
          <p:spPr>
            <a:xfrm rot="5400000">
              <a:off x="2691142" y="3481016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3C7D6-0057-765E-69A0-7CA7CB17E1B5}"/>
              </a:ext>
            </a:extLst>
          </p:cNvPr>
          <p:cNvGrpSpPr/>
          <p:nvPr/>
        </p:nvGrpSpPr>
        <p:grpSpPr>
          <a:xfrm>
            <a:off x="3001326" y="3098167"/>
            <a:ext cx="186264" cy="1334500"/>
            <a:chOff x="3001326" y="3098167"/>
            <a:chExt cx="186264" cy="13345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8959C9C3-F9C0-AB23-D7AE-290FE8B0A5DD}"/>
                </a:ext>
              </a:extLst>
            </p:cNvPr>
            <p:cNvSpPr/>
            <p:nvPr/>
          </p:nvSpPr>
          <p:spPr>
            <a:xfrm rot="5400000">
              <a:off x="2959646" y="3139847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CF2A6F0-740E-738F-F02F-055D4778F128}"/>
                </a:ext>
              </a:extLst>
            </p:cNvPr>
            <p:cNvSpPr/>
            <p:nvPr/>
          </p:nvSpPr>
          <p:spPr>
            <a:xfrm rot="5400000">
              <a:off x="2961573" y="4206650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1A9B3C-EC8C-C795-B91B-F788ACDCCDE1}"/>
              </a:ext>
            </a:extLst>
          </p:cNvPr>
          <p:cNvGrpSpPr/>
          <p:nvPr/>
        </p:nvGrpSpPr>
        <p:grpSpPr>
          <a:xfrm>
            <a:off x="2812646" y="2775706"/>
            <a:ext cx="700632" cy="1951942"/>
            <a:chOff x="2812646" y="2775706"/>
            <a:chExt cx="700632" cy="1951942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BE8231DC-67DA-758D-1237-A6AD1A4B2789}"/>
                </a:ext>
              </a:extLst>
            </p:cNvPr>
            <p:cNvSpPr/>
            <p:nvPr/>
          </p:nvSpPr>
          <p:spPr>
            <a:xfrm rot="5400000">
              <a:off x="2717498" y="3933797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8B5648B-6F66-F867-B6F1-D189D2D21DCD}"/>
                </a:ext>
              </a:extLst>
            </p:cNvPr>
            <p:cNvSpPr/>
            <p:nvPr/>
          </p:nvSpPr>
          <p:spPr>
            <a:xfrm rot="5400000">
              <a:off x="2719426" y="2870854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94C1D-C0CE-5B95-7B8C-085600CD519C}"/>
              </a:ext>
            </a:extLst>
          </p:cNvPr>
          <p:cNvGrpSpPr/>
          <p:nvPr/>
        </p:nvGrpSpPr>
        <p:grpSpPr>
          <a:xfrm>
            <a:off x="2801839" y="1751861"/>
            <a:ext cx="2370528" cy="4267512"/>
            <a:chOff x="2801839" y="1751861"/>
            <a:chExt cx="2370528" cy="4267512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7C94DCB3-8690-87BE-A527-34551EE966A3}"/>
                </a:ext>
              </a:extLst>
            </p:cNvPr>
            <p:cNvSpPr/>
            <p:nvPr/>
          </p:nvSpPr>
          <p:spPr>
            <a:xfrm rot="5400000">
              <a:off x="2490183" y="3337190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E89168D-46CC-954A-ED35-491CD2F54994}"/>
                </a:ext>
              </a:extLst>
            </p:cNvPr>
            <p:cNvSpPr/>
            <p:nvPr/>
          </p:nvSpPr>
          <p:spPr>
            <a:xfrm rot="5400000">
              <a:off x="2441881" y="2111819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D2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9146A-EAB0-2A31-0A4A-B1A836416E05}"/>
              </a:ext>
            </a:extLst>
          </p:cNvPr>
          <p:cNvCxnSpPr>
            <a:cxnSpLocks/>
          </p:cNvCxnSpPr>
          <p:nvPr/>
        </p:nvCxnSpPr>
        <p:spPr>
          <a:xfrm>
            <a:off x="2245489" y="2894748"/>
            <a:ext cx="848005" cy="36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D1B2-AB2E-E2D2-90EE-8CCF7892F4D2}"/>
              </a:ext>
            </a:extLst>
          </p:cNvPr>
          <p:cNvCxnSpPr>
            <a:cxnSpLocks/>
          </p:cNvCxnSpPr>
          <p:nvPr/>
        </p:nvCxnSpPr>
        <p:spPr>
          <a:xfrm>
            <a:off x="2254588" y="2915916"/>
            <a:ext cx="805533" cy="140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0CEBBC2-E3A5-D379-F233-EE7BFE3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96" t="1" r="15713" b="9716"/>
          <a:stretch/>
        </p:blipFill>
        <p:spPr>
          <a:xfrm rot="5400000">
            <a:off x="6455133" y="3500278"/>
            <a:ext cx="3587261" cy="538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4FFDF4-14D6-30F5-74A8-0CAB9999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817750" y="2388274"/>
            <a:ext cx="3444731" cy="2832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AF181-57E3-0E45-4B99-421808E874CD}"/>
              </a:ext>
            </a:extLst>
          </p:cNvPr>
          <p:cNvSpPr txBox="1"/>
          <p:nvPr/>
        </p:nvSpPr>
        <p:spPr>
          <a:xfrm>
            <a:off x="4669280" y="5904998"/>
            <a:ext cx="33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add constructively and destructively to produce a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63E47-893D-C92F-BC77-D379EAB0DD39}"/>
              </a:ext>
            </a:extLst>
          </p:cNvPr>
          <p:cNvSpPr txBox="1"/>
          <p:nvPr/>
        </p:nvSpPr>
        <p:spPr>
          <a:xfrm>
            <a:off x="4808818" y="1081401"/>
            <a:ext cx="3328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87F2A-58BF-B3FF-2443-EE7A83615695}"/>
              </a:ext>
            </a:extLst>
          </p:cNvPr>
          <p:cNvCxnSpPr>
            <a:cxnSpLocks/>
          </p:cNvCxnSpPr>
          <p:nvPr/>
        </p:nvCxnSpPr>
        <p:spPr>
          <a:xfrm flipH="1" flipV="1">
            <a:off x="4474721" y="4374165"/>
            <a:ext cx="1283242" cy="15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01FA7D-1D25-A203-9002-3AE62DB47D0F}"/>
              </a:ext>
            </a:extLst>
          </p:cNvPr>
          <p:cNvCxnSpPr>
            <a:cxnSpLocks/>
          </p:cNvCxnSpPr>
          <p:nvPr/>
        </p:nvCxnSpPr>
        <p:spPr>
          <a:xfrm flipV="1">
            <a:off x="5732702" y="4276859"/>
            <a:ext cx="1046714" cy="16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4F4CA-55B4-59B4-83AF-A63162934EB7}"/>
              </a:ext>
            </a:extLst>
          </p:cNvPr>
          <p:cNvCxnSpPr>
            <a:cxnSpLocks/>
          </p:cNvCxnSpPr>
          <p:nvPr/>
        </p:nvCxnSpPr>
        <p:spPr>
          <a:xfrm flipV="1">
            <a:off x="5757963" y="5563357"/>
            <a:ext cx="2345394" cy="38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B6AAA7-4F6A-6EC7-0BED-41BEDFEBB6A4}"/>
              </a:ext>
            </a:extLst>
          </p:cNvPr>
          <p:cNvSpPr txBox="1"/>
          <p:nvPr/>
        </p:nvSpPr>
        <p:spPr>
          <a:xfrm>
            <a:off x="8458118" y="5321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420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5828C-F053-80D3-2828-FE5E9D5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26" y="3294067"/>
            <a:ext cx="2868735" cy="822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820B4B-D63B-BCBC-877F-BFC0EE9F432D}"/>
              </a:ext>
            </a:extLst>
          </p:cNvPr>
          <p:cNvSpPr/>
          <p:nvPr/>
        </p:nvSpPr>
        <p:spPr>
          <a:xfrm>
            <a:off x="5345723" y="3615835"/>
            <a:ext cx="597877" cy="597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95A7-37D0-BFB8-6565-A19535BC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052"/>
          <a:stretch/>
        </p:blipFill>
        <p:spPr>
          <a:xfrm>
            <a:off x="857250" y="5194965"/>
            <a:ext cx="7429500" cy="904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447AD-8295-15DC-AC69-5DE38BCAB45F}"/>
              </a:ext>
            </a:extLst>
          </p:cNvPr>
          <p:cNvSpPr txBox="1"/>
          <p:nvPr/>
        </p:nvSpPr>
        <p:spPr>
          <a:xfrm>
            <a:off x="1005096" y="4479916"/>
            <a:ext cx="71307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Solve[nut == RH (1/n1^2 - 1/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^2), 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3D0916-B564-1E35-E14F-45D823299620}"/>
              </a:ext>
            </a:extLst>
          </p:cNvPr>
          <p:cNvSpPr/>
          <p:nvPr/>
        </p:nvSpPr>
        <p:spPr>
          <a:xfrm rot="16200000">
            <a:off x="6529755" y="6288271"/>
            <a:ext cx="621323" cy="365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7F7C-12F1-38B0-6793-18A5FE15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80" y="6243515"/>
            <a:ext cx="1720361" cy="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490008"/>
            <a:ext cx="8534399" cy="317009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&lt;- 2.177641e-18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6FF6B-9C24-2E49-4E1A-0FE11475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89" y="5169507"/>
            <a:ext cx="5893638" cy="1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3060" y="2053653"/>
            <a:ext cx="8296275" cy="4018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928" y="1982251"/>
            <a:ext cx="8389407" cy="417236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9E856-562E-1ED1-70D3-50146B54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9" y="4776663"/>
            <a:ext cx="1062404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But light waves </a:t>
            </a: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behave like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particles</a:t>
            </a:r>
            <a:r>
              <a:rPr lang="en-GB" sz="3600" baseline="30000" dirty="0" err="1">
                <a:solidFill>
                  <a:srgbClr val="000000"/>
                </a:solidFill>
                <a:latin typeface="Times New Roman" pitchFamily="18" charset="0"/>
              </a:rPr>
              <a:t>Einstein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  &lt;- 4.73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    &lt;- 9.1093837015e-31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2022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Firing e- at a wall with two slits you’d expect: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369331-E031-CB3E-7108-6D58CFE5E49B}"/>
              </a:ext>
            </a:extLst>
          </p:cNvPr>
          <p:cNvSpPr/>
          <p:nvPr/>
        </p:nvSpPr>
        <p:spPr>
          <a:xfrm>
            <a:off x="2942493" y="4525107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D5AF-D3B2-7DA3-7056-D97D467347CF}"/>
              </a:ext>
            </a:extLst>
          </p:cNvPr>
          <p:cNvSpPr/>
          <p:nvPr/>
        </p:nvSpPr>
        <p:spPr>
          <a:xfrm>
            <a:off x="2954217" y="5580178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D1E62A-19E6-A5B5-E9B3-D27640ECC18C}"/>
              </a:ext>
            </a:extLst>
          </p:cNvPr>
          <p:cNvGrpSpPr/>
          <p:nvPr/>
        </p:nvGrpSpPr>
        <p:grpSpPr>
          <a:xfrm>
            <a:off x="7756448" y="3238989"/>
            <a:ext cx="538897" cy="3587262"/>
            <a:chOff x="7756448" y="3238989"/>
            <a:chExt cx="538897" cy="358726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500A78-B54A-269C-7864-5B35B9F9B39D}"/>
                </a:ext>
              </a:extLst>
            </p:cNvPr>
            <p:cNvSpPr/>
            <p:nvPr/>
          </p:nvSpPr>
          <p:spPr>
            <a:xfrm>
              <a:off x="7756448" y="3238989"/>
              <a:ext cx="538897" cy="3587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D539F-38BA-4A65-B93F-9EA03FB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1" y="4478215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CA5C33-E6B1-2E92-A6D6-2CEE3EF5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2" y="5533286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B81DDE8-6B89-1DE2-A504-AADE03911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40660" y="3918228"/>
            <a:ext cx="274319" cy="1393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1AEBED-7A84-EB0F-0EA7-FE677DE3EC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30435" y="4988934"/>
            <a:ext cx="274319" cy="1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10680</TotalTime>
  <Words>2072</Words>
  <Application>Microsoft Macintosh PowerPoint</Application>
  <PresentationFormat>On-screen Show (4:3)</PresentationFormat>
  <Paragraphs>292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276</cp:revision>
  <dcterms:created xsi:type="dcterms:W3CDTF">2011-09-22T13:36:22Z</dcterms:created>
  <dcterms:modified xsi:type="dcterms:W3CDTF">2025-02-03T17:19:44Z</dcterms:modified>
</cp:coreProperties>
</file>