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7" r:id="rId9"/>
    <p:sldId id="289" r:id="rId10"/>
    <p:sldId id="288" r:id="rId11"/>
    <p:sldId id="290" r:id="rId12"/>
    <p:sldId id="286" r:id="rId13"/>
    <p:sldId id="291" r:id="rId14"/>
    <p:sldId id="292" r:id="rId15"/>
    <p:sldId id="293" r:id="rId16"/>
    <p:sldId id="303" r:id="rId17"/>
    <p:sldId id="304" r:id="rId18"/>
    <p:sldId id="305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0"/>
    <p:restoredTop sz="95455" autoAdjust="0"/>
  </p:normalViewPr>
  <p:slideViewPr>
    <p:cSldViewPr snapToGrid="0" snapToObjects="1">
      <p:cViewPr varScale="1">
        <p:scale>
          <a:sx n="103" d="100"/>
          <a:sy n="103" d="100"/>
        </p:scale>
        <p:origin x="176" y="3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emf"/><Relationship Id="rId3" Type="http://schemas.openxmlformats.org/officeDocument/2006/relationships/image" Target="../media/image31.emf"/><Relationship Id="rId7" Type="http://schemas.openxmlformats.org/officeDocument/2006/relationships/image" Target="../media/image30.emf"/><Relationship Id="rId12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11" Type="http://schemas.openxmlformats.org/officeDocument/2006/relationships/image" Target="../media/image36.png"/><Relationship Id="rId5" Type="http://schemas.openxmlformats.org/officeDocument/2006/relationships/image" Target="../media/image28.emf"/><Relationship Id="rId10" Type="http://schemas.openxmlformats.org/officeDocument/2006/relationships/image" Target="../media/image35.png"/><Relationship Id="rId4" Type="http://schemas.openxmlformats.org/officeDocument/2006/relationships/image" Target="../media/image32.emf"/><Relationship Id="rId9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Postulates of Quantum Mechanics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6320" imgH="181080" progId="">
                  <p:embed/>
                </p:oleObj>
              </mc:Choice>
              <mc:Fallback>
                <p:oleObj r:id="rId4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6875" y="1943100"/>
            <a:ext cx="6191250" cy="415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8892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means conjugate</a:t>
            </a:r>
            <a:endParaRPr lang="en-GB" sz="2800" b="1" i="1" u="sng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7362" b="57362"/>
          <a:stretch/>
        </p:blipFill>
        <p:spPr>
          <a:xfrm>
            <a:off x="3336925" y="3460750"/>
            <a:ext cx="2171700" cy="7302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t="64877"/>
          <a:stretch/>
        </p:blipFill>
        <p:spPr>
          <a:xfrm>
            <a:off x="3289300" y="4206874"/>
            <a:ext cx="2171700" cy="727075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239879" y="3835112"/>
            <a:ext cx="84570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4533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(i.e.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2714626"/>
            <a:ext cx="8686800" cy="881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Sum of all the little bits of probability “over all space” = 1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434" y="3627438"/>
            <a:ext cx="3546990" cy="1396999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809625" y="5184776"/>
            <a:ext cx="7428443" cy="1165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This is called the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normalization condition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We say the wave function must be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normalized</a:t>
            </a:r>
          </a:p>
        </p:txBody>
      </p:sp>
    </p:spTree>
    <p:extLst>
      <p:ext uri="{BB962C8B-B14F-4D97-AF65-F5344CB8AC3E}">
        <p14:creationId xmlns:p14="http://schemas.microsoft.com/office/powerpoint/2010/main" val="21615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2635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Every observable satisfies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-system.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Physical observables are eigenvalues of their operators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 we are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MOST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interested in: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3876675"/>
            <a:ext cx="2197100" cy="8255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610318" y="4674374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54798" y="5181084"/>
            <a:ext cx="747482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are interested in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the Hamiltonian, whose eigenvalues are energies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954798" y="6166941"/>
            <a:ext cx="7474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Spectra are made up of energies!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313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5"/>
            <a:ext cx="8686800" cy="15398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statistics an average value is: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725" y="3508376"/>
            <a:ext cx="6042025" cy="1297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4" y="5533973"/>
            <a:ext cx="3756025" cy="120020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3013" y="3337957"/>
            <a:ext cx="4569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Discrete outcomes, like rolling dice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253013" y="5023830"/>
            <a:ext cx="5202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Continuous outcomes, like body weights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74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762124"/>
            <a:ext cx="8686800" cy="1952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Besides being eigenvalues of some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-system, observables are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also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values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Generalization of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average value of observables for quantum mechanics:</a:t>
            </a:r>
            <a:endParaRPr lang="en-US" sz="2800" b="1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4187826"/>
            <a:ext cx="51181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4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Say we have a physical system with a wave function: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75966" b="6344"/>
          <a:stretch/>
        </p:blipFill>
        <p:spPr>
          <a:xfrm>
            <a:off x="4000499" y="5638048"/>
            <a:ext cx="454026" cy="645783"/>
          </a:xfrm>
          <a:prstGeom prst="rect">
            <a:avLst/>
          </a:prstGeom>
        </p:spPr>
      </p:pic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56118" y="3666046"/>
            <a:ext cx="6491923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eigenfunction of                       ? </a:t>
            </a:r>
          </a:p>
        </p:txBody>
      </p:sp>
      <p:sp>
        <p:nvSpPr>
          <p:cNvPr id="18" name="Rectangle 5"/>
          <p:cNvSpPr>
            <a:spLocks noChangeArrowheads="1"/>
          </p:cNvSpPr>
          <p:nvPr/>
        </p:nvSpPr>
        <p:spPr bwMode="auto">
          <a:xfrm>
            <a:off x="215900" y="4702576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                      ? 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09550" y="5795540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Is it 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eigenfunction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of      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5EE50B-92C3-18B5-836C-0BC638E2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2181189"/>
            <a:ext cx="3626947" cy="773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0B09F-E313-08D0-A258-B2DB58615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666" y="3559996"/>
            <a:ext cx="1782958" cy="6483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3CD6F-50F4-4E41-2146-EA64ABFFA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512" y="4669441"/>
            <a:ext cx="1613223" cy="57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24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C06EA71-92A1-5793-A927-00D9A47A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5294D2-A0E9-AB56-3B42-199B51B38332}"/>
              </a:ext>
            </a:extLst>
          </p:cNvPr>
          <p:cNvSpPr txBox="1"/>
          <p:nvPr/>
        </p:nvSpPr>
        <p:spPr>
          <a:xfrm>
            <a:off x="1647342" y="1449897"/>
            <a:ext cx="6900558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((m w)/(Pi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))^(1/4) Exp[-(m w x^2)/(2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 err="1">
                <a:latin typeface="Courier" pitchFamily="2" charset="0"/>
              </a:rPr>
              <a:t>Tf</a:t>
            </a:r>
            <a:r>
              <a:rPr lang="en-US" b="1" dirty="0">
                <a:latin typeface="Courier" pitchFamily="2" charset="0"/>
              </a:rPr>
              <a:t> = -hb^2/(2 m) D[f, {x, 2}];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 err="1">
                <a:latin typeface="Courier" pitchFamily="2" charset="0"/>
              </a:rPr>
              <a:t>Tf</a:t>
            </a:r>
            <a:r>
              <a:rPr lang="en-US" b="1" dirty="0">
                <a:latin typeface="Courier" pitchFamily="2" charset="0"/>
              </a:rPr>
              <a:t>/f // </a:t>
            </a:r>
            <a:r>
              <a:rPr lang="en-US" b="1" dirty="0" err="1">
                <a:latin typeface="Courier" pitchFamily="2" charset="0"/>
              </a:rPr>
              <a:t>FullSimplify</a:t>
            </a:r>
            <a:endParaRPr lang="en-US" b="1" dirty="0">
              <a:latin typeface="Courier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E88090-7200-33E5-167C-28B1D68E0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928" y="1449897"/>
            <a:ext cx="660721" cy="291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E3E86-1C74-5AD9-6FB6-1AB30B564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7" y="1966979"/>
            <a:ext cx="436548" cy="291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3AA75B-D97A-CCE2-6855-CA924D96FA86}"/>
              </a:ext>
            </a:extLst>
          </p:cNvPr>
          <p:cNvSpPr txBox="1"/>
          <p:nvPr/>
        </p:nvSpPr>
        <p:spPr>
          <a:xfrm>
            <a:off x="-23153" y="3106975"/>
            <a:ext cx="711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en-US" dirty="0">
                <a:latin typeface="Symbol" pitchFamily="2" charset="2"/>
                <a:cs typeface="Times New Roman" panose="02020603050405020304" pitchFamily="18" charset="0"/>
              </a:rPr>
              <a:t>y</a:t>
            </a:r>
            <a:r>
              <a:rPr lang="en-US" baseline="-25000" dirty="0">
                <a:latin typeface="Symbol" pitchFamily="2" charset="2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 from the result and see if you’re just left with just constants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5C454-025C-0E79-7583-24926490CB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146" y="587104"/>
            <a:ext cx="2363184" cy="5041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BFE94-7C20-8422-60F9-A9DFE2FED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4975" y="634019"/>
            <a:ext cx="1136987" cy="41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C2D0C1-C510-466A-1A4D-9213BC7694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8097" y="672529"/>
            <a:ext cx="1108417" cy="39816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B1B096-B4C2-8343-7575-0D7B2D3C959A}"/>
              </a:ext>
            </a:extLst>
          </p:cNvPr>
          <p:cNvCxnSpPr/>
          <p:nvPr/>
        </p:nvCxnSpPr>
        <p:spPr>
          <a:xfrm>
            <a:off x="1331084" y="1595413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6D71B9-E809-12F6-5513-AAC22D247C2D}"/>
              </a:ext>
            </a:extLst>
          </p:cNvPr>
          <p:cNvCxnSpPr/>
          <p:nvPr/>
        </p:nvCxnSpPr>
        <p:spPr>
          <a:xfrm>
            <a:off x="1321438" y="2164502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82340-048A-E52B-DCCC-98514F6065C9}"/>
              </a:ext>
            </a:extLst>
          </p:cNvPr>
          <p:cNvCxnSpPr>
            <a:cxnSpLocks/>
          </p:cNvCxnSpPr>
          <p:nvPr/>
        </p:nvCxnSpPr>
        <p:spPr>
          <a:xfrm flipV="1">
            <a:off x="965121" y="2733591"/>
            <a:ext cx="647496" cy="449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F4EABC-B37D-51C8-2E59-C623F768BA49}"/>
              </a:ext>
            </a:extLst>
          </p:cNvPr>
          <p:cNvCxnSpPr>
            <a:cxnSpLocks/>
          </p:cNvCxnSpPr>
          <p:nvPr/>
        </p:nvCxnSpPr>
        <p:spPr>
          <a:xfrm>
            <a:off x="1012335" y="3468210"/>
            <a:ext cx="663824" cy="414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DA4B1767-58A5-CC35-CDF7-54AE41EFB6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130" y="3425782"/>
            <a:ext cx="3022600" cy="825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9AE60B-4AD1-3EB0-2342-EA1B1B1C7CC3}"/>
              </a:ext>
            </a:extLst>
          </p:cNvPr>
          <p:cNvSpPr txBox="1"/>
          <p:nvPr/>
        </p:nvSpPr>
        <p:spPr>
          <a:xfrm>
            <a:off x="1676159" y="4243548"/>
            <a:ext cx="340512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" pitchFamily="2" charset="0"/>
              </a:rPr>
              <a:t>Vf</a:t>
            </a:r>
            <a:r>
              <a:rPr lang="en-US" b="1" dirty="0">
                <a:latin typeface="Courier" pitchFamily="2" charset="0"/>
              </a:rPr>
              <a:t> = (1/2 m w^2 x^2) f;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 err="1">
                <a:latin typeface="Courier" pitchFamily="2" charset="0"/>
              </a:rPr>
              <a:t>Vf</a:t>
            </a:r>
            <a:r>
              <a:rPr lang="en-US" b="1" dirty="0">
                <a:latin typeface="Courier" pitchFamily="2" charset="0"/>
              </a:rPr>
              <a:t>/f // </a:t>
            </a:r>
            <a:r>
              <a:rPr lang="en-US" b="1" dirty="0" err="1">
                <a:latin typeface="Courier" pitchFamily="2" charset="0"/>
              </a:rPr>
              <a:t>FullSimplify</a:t>
            </a:r>
            <a:endParaRPr lang="en-US" b="1" dirty="0">
              <a:latin typeface="Courier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3E359AF-C213-60EF-FB41-76865518CC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1327" y="4188368"/>
            <a:ext cx="436548" cy="28648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9973D9-0DAE-3683-0DC0-8AE0495C89B7}"/>
              </a:ext>
            </a:extLst>
          </p:cNvPr>
          <p:cNvCxnSpPr/>
          <p:nvPr/>
        </p:nvCxnSpPr>
        <p:spPr>
          <a:xfrm>
            <a:off x="1346516" y="4411917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9270A-0744-8227-DFEF-C221FE83EC3A}"/>
              </a:ext>
            </a:extLst>
          </p:cNvPr>
          <p:cNvCxnSpPr>
            <a:cxnSpLocks/>
          </p:cNvCxnSpPr>
          <p:nvPr/>
        </p:nvCxnSpPr>
        <p:spPr>
          <a:xfrm>
            <a:off x="1010439" y="3468210"/>
            <a:ext cx="713830" cy="1415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4C48BCB5-5B18-3F23-6457-371F75D9A2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4814" y="4675546"/>
            <a:ext cx="2082800" cy="6223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16FCB4-C018-7828-2729-F2ADBC7F216B}"/>
              </a:ext>
            </a:extLst>
          </p:cNvPr>
          <p:cNvSpPr txBox="1"/>
          <p:nvPr/>
        </p:nvSpPr>
        <p:spPr>
          <a:xfrm>
            <a:off x="1628049" y="5900815"/>
            <a:ext cx="313768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Hf = </a:t>
            </a:r>
            <a:r>
              <a:rPr lang="en-US" b="1" dirty="0" err="1">
                <a:latin typeface="Courier" pitchFamily="2" charset="0"/>
              </a:rPr>
              <a:t>Tf</a:t>
            </a:r>
            <a:r>
              <a:rPr lang="en-US" b="1" dirty="0">
                <a:latin typeface="Courier" pitchFamily="2" charset="0"/>
              </a:rPr>
              <a:t> + </a:t>
            </a:r>
            <a:r>
              <a:rPr lang="en-US" b="1" dirty="0" err="1">
                <a:latin typeface="Courier" pitchFamily="2" charset="0"/>
              </a:rPr>
              <a:t>Vf</a:t>
            </a:r>
            <a:r>
              <a:rPr lang="en-US" b="1" dirty="0">
                <a:latin typeface="Courier" pitchFamily="2" charset="0"/>
              </a:rPr>
              <a:t>;</a:t>
            </a:r>
          </a:p>
          <a:p>
            <a:r>
              <a:rPr lang="en-US" b="1" dirty="0">
                <a:latin typeface="Courier" pitchFamily="2" charset="0"/>
              </a:rPr>
              <a:t>Hf/f // </a:t>
            </a:r>
            <a:r>
              <a:rPr lang="en-US" b="1" dirty="0" err="1">
                <a:latin typeface="Courier" pitchFamily="2" charset="0"/>
              </a:rPr>
              <a:t>FullSimplify</a:t>
            </a:r>
            <a:endParaRPr lang="en-US" b="1" dirty="0">
              <a:latin typeface="Courier" pitchFamily="2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FAC6EF-47AD-58EE-3069-A4EA1A390B20}"/>
              </a:ext>
            </a:extLst>
          </p:cNvPr>
          <p:cNvCxnSpPr>
            <a:cxnSpLocks/>
          </p:cNvCxnSpPr>
          <p:nvPr/>
        </p:nvCxnSpPr>
        <p:spPr>
          <a:xfrm>
            <a:off x="4496775" y="6373729"/>
            <a:ext cx="472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4BF3F03-A7FE-05D1-42E9-52D3AAC376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9260" y="6004703"/>
            <a:ext cx="1549400" cy="6223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B78C8C-FFA5-D534-45B9-77E575B88F12}"/>
              </a:ext>
            </a:extLst>
          </p:cNvPr>
          <p:cNvCxnSpPr>
            <a:cxnSpLocks/>
          </p:cNvCxnSpPr>
          <p:nvPr/>
        </p:nvCxnSpPr>
        <p:spPr>
          <a:xfrm>
            <a:off x="4604542" y="4986696"/>
            <a:ext cx="7294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E4FE2C00-3DFC-F49E-4FA2-3095CB3C7E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906" y="5860236"/>
            <a:ext cx="474679" cy="28893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08F73C-6320-63AA-8F87-1C65899C3D41}"/>
              </a:ext>
            </a:extLst>
          </p:cNvPr>
          <p:cNvCxnSpPr/>
          <p:nvPr/>
        </p:nvCxnSpPr>
        <p:spPr>
          <a:xfrm>
            <a:off x="1302146" y="6069022"/>
            <a:ext cx="2815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CC20EC9-61A3-7BB8-C3A3-551F6B61E6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87971" y="5549182"/>
            <a:ext cx="1703632" cy="6172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DA7D46A-26E5-DFFC-B9CE-CF46DD273C5D}"/>
              </a:ext>
            </a:extLst>
          </p:cNvPr>
          <p:cNvSpPr txBox="1"/>
          <p:nvPr/>
        </p:nvSpPr>
        <p:spPr>
          <a:xfrm>
            <a:off x="6724007" y="5608808"/>
            <a:ext cx="63030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So:</a:t>
            </a:r>
          </a:p>
        </p:txBody>
      </p:sp>
    </p:spTree>
    <p:extLst>
      <p:ext uri="{BB962C8B-B14F-4D97-AF65-F5344CB8AC3E}">
        <p14:creationId xmlns:p14="http://schemas.microsoft.com/office/powerpoint/2010/main" val="344255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20" grpId="0" animBg="1"/>
      <p:bldP spid="27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Say we have a physical system with a wave function: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03718" y="3055407"/>
            <a:ext cx="8686800" cy="4699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What is the average value of position for an object defined by this system? 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work it out completely by hand you’ll need the integral: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5" y="4656029"/>
            <a:ext cx="3152775" cy="11415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5EE50B-92C3-18B5-836C-0BC638E27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225" y="1972844"/>
            <a:ext cx="3626947" cy="7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1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C06EA71-92A1-5793-A927-00D9A47A9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A0FEF1-E92E-AFE0-F9F2-A83078AEC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83" y="1042907"/>
            <a:ext cx="3564761" cy="893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C81E3-0398-245F-5757-707ACF42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6956" y="2338267"/>
            <a:ext cx="2582983" cy="907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5D2245-FDAC-6EFA-2CBC-3E6BE20B218A}"/>
              </a:ext>
            </a:extLst>
          </p:cNvPr>
          <p:cNvSpPr txBox="1"/>
          <p:nvPr/>
        </p:nvSpPr>
        <p:spPr>
          <a:xfrm>
            <a:off x="1230653" y="3811132"/>
            <a:ext cx="6900558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((m w)/(Pi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))^(1/4) Exp[-(m w x^2)/(2 </a:t>
            </a:r>
            <a:r>
              <a:rPr lang="en-US" b="1" dirty="0" err="1">
                <a:latin typeface="Courier" pitchFamily="2" charset="0"/>
              </a:rPr>
              <a:t>hb</a:t>
            </a:r>
            <a:r>
              <a:rPr lang="en-US" b="1" dirty="0">
                <a:latin typeface="Courier" pitchFamily="2" charset="0"/>
              </a:rPr>
              <a:t>)];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Integrate[x f^2, {x, -Infinity, Infinity}]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FF80C-E3FD-2E01-A7A1-5C9BB4C10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7282" y="5119919"/>
            <a:ext cx="3543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4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50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This includes products of operators: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75072"/>
          <a:stretch/>
        </p:blipFill>
        <p:spPr>
          <a:xfrm>
            <a:off x="177800" y="4035425"/>
            <a:ext cx="2187575" cy="1549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6063" y="2222668"/>
            <a:ext cx="928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E.g.</a:t>
            </a:r>
            <a:endParaRPr lang="en-US" sz="3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72879"/>
          <a:stretch/>
        </p:blipFill>
        <p:spPr>
          <a:xfrm>
            <a:off x="3149600" y="2733675"/>
            <a:ext cx="771525" cy="9144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4"/>
          <a:srcRect l="27120" r="39398"/>
          <a:stretch/>
        </p:blipFill>
        <p:spPr>
          <a:xfrm>
            <a:off x="3921125" y="2733675"/>
            <a:ext cx="952500" cy="9144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l="60603" b="-14236"/>
          <a:stretch/>
        </p:blipFill>
        <p:spPr>
          <a:xfrm>
            <a:off x="4873624" y="2733674"/>
            <a:ext cx="1120775" cy="104457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24927" r="28039"/>
          <a:stretch/>
        </p:blipFill>
        <p:spPr>
          <a:xfrm>
            <a:off x="2365374" y="4035425"/>
            <a:ext cx="4127501" cy="15494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71961"/>
          <a:stretch/>
        </p:blipFill>
        <p:spPr>
          <a:xfrm>
            <a:off x="6492874" y="4035425"/>
            <a:ext cx="2460625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Any measurement we can make with an experiment corresponds to a mathematical “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Operator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 mathematical machine that “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acts 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” a function and produces a new function: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85256"/>
          <a:stretch/>
        </p:blipFill>
        <p:spPr>
          <a:xfrm>
            <a:off x="2832100" y="4635500"/>
            <a:ext cx="438150" cy="749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6026" r="51923"/>
          <a:stretch/>
        </p:blipFill>
        <p:spPr>
          <a:xfrm>
            <a:off x="3286125" y="4635500"/>
            <a:ext cx="952500" cy="749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825"/>
          <a:stretch/>
        </p:blipFill>
        <p:spPr>
          <a:xfrm>
            <a:off x="4238625" y="4635500"/>
            <a:ext cx="1520825" cy="74930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2" idx="2"/>
          </p:cNvCxnSpPr>
          <p:nvPr/>
        </p:nvCxnSpPr>
        <p:spPr>
          <a:xfrm flipV="1">
            <a:off x="2428875" y="5384800"/>
            <a:ext cx="622300" cy="7429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39144" y="6064250"/>
            <a:ext cx="38651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 operator.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 put “hats” (circumflexes) over them 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29000" y="4441051"/>
            <a:ext cx="2063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25700" y="4071719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We say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A-hat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“acts on”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endParaRPr lang="en-US" i="1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270250" y="4441051"/>
            <a:ext cx="180975" cy="3373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5759450" y="5207000"/>
            <a:ext cx="994770" cy="393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138683" y="5537200"/>
            <a:ext cx="3116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And produces a new function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find average values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any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operator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5" y="2225675"/>
            <a:ext cx="5384800" cy="19177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45168" y="1805315"/>
            <a:ext cx="54818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-squared operator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276225" y="4211965"/>
            <a:ext cx="5507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Average value of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operator, squared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006" b="6456"/>
          <a:stretch/>
        </p:blipFill>
        <p:spPr>
          <a:xfrm>
            <a:off x="2244725" y="4778374"/>
            <a:ext cx="6019800" cy="20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29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standard deviation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spread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in the values we’d measure is: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221691"/>
            <a:ext cx="8686800" cy="26363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physics, we call standard deviation: </a:t>
            </a:r>
            <a:r>
              <a:rPr lang="en-GB" sz="3200" b="1" u="sng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Statisticians are still arguing with each other about the definition of uncertainty…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Reality is that there are alternative definitions.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100" y="2533650"/>
            <a:ext cx="55118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1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0826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statistics you learn about an alternative measure of spread, 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variance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4729692"/>
            <a:ext cx="8686800" cy="15568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Both definitions of standard deviation and variance are identical to what you learned in statistics.</a:t>
            </a:r>
            <a:endParaRPr lang="en-GB" sz="3200" b="1" u="sng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2971800"/>
            <a:ext cx="5105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8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0194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Heisenberg uncertainty relation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It is impossible to simultaneously measure “conjugate” observables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5407025"/>
            <a:ext cx="2578100" cy="613833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10800000">
            <a:off x="3381373" y="4968874"/>
            <a:ext cx="603249" cy="149224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05250" y="4865360"/>
            <a:ext cx="49835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= 0, Observables are independent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(their </a:t>
            </a:r>
            <a:r>
              <a:rPr lang="en-US" sz="2000" i="1" u="sng" dirty="0">
                <a:latin typeface="Times New Roman"/>
                <a:cs typeface="Times New Roman"/>
              </a:rPr>
              <a:t>operators commute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4775" y="5748010"/>
            <a:ext cx="461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Times New Roman"/>
                <a:cs typeface="Times New Roman"/>
              </a:rPr>
              <a:t>≠ 0, Observables are conjugate</a:t>
            </a: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(their </a:t>
            </a:r>
            <a:r>
              <a:rPr lang="en-US" sz="2000" i="1" u="sng" dirty="0">
                <a:latin typeface="Times New Roman"/>
                <a:cs typeface="Times New Roman"/>
              </a:rPr>
              <a:t>operators do not commute</a:t>
            </a:r>
            <a:r>
              <a:rPr lang="en-US" sz="20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941483"/>
            <a:ext cx="1672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commutator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847850" y="4397375"/>
            <a:ext cx="2263775" cy="1152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r="29731"/>
          <a:stretch/>
        </p:blipFill>
        <p:spPr>
          <a:xfrm>
            <a:off x="1352550" y="3542557"/>
            <a:ext cx="4314825" cy="143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/>
          <a:srcRect l="72079"/>
          <a:stretch/>
        </p:blipFill>
        <p:spPr>
          <a:xfrm>
            <a:off x="5778500" y="3542557"/>
            <a:ext cx="1714500" cy="14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8"/>
            <a:ext cx="8686800" cy="34321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Uncertainty holds a special status in quantum mechanics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u="sng" dirty="0">
                <a:solidFill>
                  <a:srgbClr val="000000"/>
                </a:solidFill>
                <a:latin typeface="Times New Roman" pitchFamily="18" charset="0"/>
              </a:rPr>
              <a:t>Heisenberg uncertainty relation for position and momentum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It is impossible to simultaneously measure position and momentum to arbitrarily small precision.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628650" y="4492626"/>
            <a:ext cx="8058150" cy="708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Position and momentum operators do not commute. Their Heisenberg uncertainty relation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525" y="2879725"/>
            <a:ext cx="2857500" cy="533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0" y="5534025"/>
            <a:ext cx="4318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7594" r="26635"/>
          <a:stretch/>
        </p:blipFill>
        <p:spPr>
          <a:xfrm>
            <a:off x="4703762" y="2349501"/>
            <a:ext cx="428625" cy="137160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4148137" y="3289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385620" y="3781425"/>
            <a:ext cx="34547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Swap out for an = sign</a:t>
            </a:r>
          </a:p>
        </p:txBody>
      </p:sp>
    </p:spTree>
    <p:extLst>
      <p:ext uri="{BB962C8B-B14F-4D97-AF65-F5344CB8AC3E}">
        <p14:creationId xmlns:p14="http://schemas.microsoft.com/office/powerpoint/2010/main" val="161931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84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If the uncertainty in one of the conjugate observations is known from experiment,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the other is: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861" y="4924423"/>
            <a:ext cx="3111500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43575"/>
          <a:stretch/>
        </p:blipFill>
        <p:spPr>
          <a:xfrm>
            <a:off x="3122612" y="2349501"/>
            <a:ext cx="1533525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74533" b="-13657"/>
          <a:stretch/>
        </p:blipFill>
        <p:spPr>
          <a:xfrm>
            <a:off x="5148262" y="2349500"/>
            <a:ext cx="692150" cy="1558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44286" r="39387" b="7381"/>
          <a:stretch/>
        </p:blipFill>
        <p:spPr>
          <a:xfrm>
            <a:off x="4640262" y="2349500"/>
            <a:ext cx="508000" cy="1235075"/>
          </a:xfrm>
          <a:prstGeom prst="rect">
            <a:avLst/>
          </a:prstGeom>
        </p:spPr>
      </p:pic>
      <p:sp>
        <p:nvSpPr>
          <p:cNvPr id="3" name="Donut 2"/>
          <p:cNvSpPr/>
          <p:nvPr/>
        </p:nvSpPr>
        <p:spPr>
          <a:xfrm>
            <a:off x="3333750" y="2714625"/>
            <a:ext cx="804862" cy="650875"/>
          </a:xfrm>
          <a:prstGeom prst="donut">
            <a:avLst>
              <a:gd name="adj" fmla="val 6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38474" y="3416301"/>
            <a:ext cx="555625" cy="619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4707" y="3908425"/>
            <a:ext cx="4089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Experimentally, determine uncertainty in one of the observables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9650" y="3863976"/>
            <a:ext cx="3784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Solve for minimum uncertainty in the other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40262" y="3416301"/>
            <a:ext cx="508000" cy="49212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403780" y="3027660"/>
            <a:ext cx="583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min</a:t>
            </a:r>
            <a:endParaRPr lang="en-US" sz="2000" dirty="0"/>
          </a:p>
        </p:txBody>
      </p:sp>
      <p:sp>
        <p:nvSpPr>
          <p:cNvPr id="19" name="Curved Left Arrow 18"/>
          <p:cNvSpPr/>
          <p:nvPr/>
        </p:nvSpPr>
        <p:spPr>
          <a:xfrm rot="3181294">
            <a:off x="6698001" y="4478033"/>
            <a:ext cx="571500" cy="2530879"/>
          </a:xfrm>
          <a:prstGeom prst="curvedLeftArrow">
            <a:avLst>
              <a:gd name="adj1" fmla="val 0"/>
              <a:gd name="adj2" fmla="val 50000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7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8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Uncertainty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400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the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minimum uncertainty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with which the position of an e- may be measured if the standard deviation in the measurement of its speed is found to be ± 6 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A43399-F429-5103-A932-69C59403F68F}"/>
              </a:ext>
            </a:extLst>
          </p:cNvPr>
          <p:cNvSpPr/>
          <p:nvPr/>
        </p:nvSpPr>
        <p:spPr>
          <a:xfrm>
            <a:off x="584134" y="3651700"/>
            <a:ext cx="8002719" cy="181588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&lt;- 9.109384e-31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&lt;- 6e-6      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uncertainty in speed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Dx.min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hb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/(2*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m.electron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*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Dv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Dx.min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             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minimum uncertainty in 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DCB8A-702B-1E70-E1C9-58F2E6233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367" y="2457772"/>
            <a:ext cx="1970299" cy="7445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09B341-8A6A-3B93-A610-3C42B757D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17" y="2456767"/>
            <a:ext cx="1598032" cy="726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EFBAEB-B180-1DCF-85F2-381932F933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0935" y="5818786"/>
            <a:ext cx="1473877" cy="74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6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Some operators we are already familiar with:</a:t>
            </a:r>
          </a:p>
        </p:txBody>
      </p:sp>
      <p:sp>
        <p:nvSpPr>
          <p:cNvPr id="3" name="Rectangle 2"/>
          <p:cNvSpPr/>
          <p:nvPr/>
        </p:nvSpPr>
        <p:spPr>
          <a:xfrm>
            <a:off x="5474032" y="2323584"/>
            <a:ext cx="29674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Multiply by a constant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556250" y="3571359"/>
            <a:ext cx="1603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Derivatives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556250" y="4930259"/>
            <a:ext cx="12614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Integrals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556250" y="6035159"/>
            <a:ext cx="2843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Functions themselves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82589"/>
          <a:stretch/>
        </p:blipFill>
        <p:spPr>
          <a:xfrm>
            <a:off x="881063" y="2156185"/>
            <a:ext cx="4441825" cy="7806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20951" b="51433"/>
          <a:stretch/>
        </p:blipFill>
        <p:spPr>
          <a:xfrm>
            <a:off x="881063" y="3095625"/>
            <a:ext cx="4441825" cy="12382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52107" b="20632"/>
          <a:stretch/>
        </p:blipFill>
        <p:spPr>
          <a:xfrm>
            <a:off x="1032207" y="4333875"/>
            <a:ext cx="4441825" cy="1222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82201"/>
          <a:stretch/>
        </p:blipFill>
        <p:spPr>
          <a:xfrm>
            <a:off x="881063" y="5841999"/>
            <a:ext cx="4441825" cy="79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7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685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Operators in quantum mechanics are “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linear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”: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91898"/>
          <a:stretch/>
        </p:blipFill>
        <p:spPr>
          <a:xfrm>
            <a:off x="984250" y="2781300"/>
            <a:ext cx="555625" cy="812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102" r="54167"/>
          <a:stretch/>
        </p:blipFill>
        <p:spPr>
          <a:xfrm>
            <a:off x="1539875" y="2781300"/>
            <a:ext cx="2587626" cy="812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45833"/>
          <a:stretch/>
        </p:blipFill>
        <p:spPr>
          <a:xfrm>
            <a:off x="4127500" y="4352925"/>
            <a:ext cx="3714749" cy="8128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938621" y="3594100"/>
            <a:ext cx="3329758" cy="820440"/>
            <a:chOff x="938621" y="3594100"/>
            <a:chExt cx="3329758" cy="820440"/>
          </a:xfrm>
        </p:grpSpPr>
        <p:sp>
          <p:nvSpPr>
            <p:cNvPr id="16" name="Curved Up Arrow 15"/>
            <p:cNvSpPr/>
            <p:nvPr/>
          </p:nvSpPr>
          <p:spPr>
            <a:xfrm>
              <a:off x="1270000" y="3594100"/>
              <a:ext cx="904875" cy="4064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Curved Up Arrow 16"/>
            <p:cNvSpPr/>
            <p:nvPr/>
          </p:nvSpPr>
          <p:spPr>
            <a:xfrm>
              <a:off x="1279525" y="3619500"/>
              <a:ext cx="2149475" cy="381000"/>
            </a:xfrm>
            <a:prstGeom prst="curved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38621" y="3952875"/>
              <a:ext cx="33297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Operators are distributive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68379" y="5165725"/>
            <a:ext cx="3595856" cy="1012230"/>
            <a:chOff x="4268379" y="5165725"/>
            <a:chExt cx="3595856" cy="1012230"/>
          </a:xfrm>
        </p:grpSpPr>
        <p:cxnSp>
          <p:nvCxnSpPr>
            <p:cNvPr id="20" name="Straight Arrow Connector 19"/>
            <p:cNvCxnSpPr/>
            <p:nvPr/>
          </p:nvCxnSpPr>
          <p:spPr>
            <a:xfrm flipH="1" flipV="1">
              <a:off x="5046254" y="5165725"/>
              <a:ext cx="557621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5603875" y="5165725"/>
              <a:ext cx="1071155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4268379" y="5716290"/>
              <a:ext cx="35958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/>
                  <a:cs typeface="Times New Roman"/>
                </a:rPr>
                <a:t>Constants can be pulled out</a:t>
              </a:r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l="43446" t="1786" b="-1786"/>
          <a:stretch/>
        </p:blipFill>
        <p:spPr>
          <a:xfrm>
            <a:off x="4000501" y="2778125"/>
            <a:ext cx="3835399" cy="889000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5046254" y="3594100"/>
            <a:ext cx="2043522" cy="1041400"/>
            <a:chOff x="5046254" y="3594100"/>
            <a:chExt cx="2043522" cy="1041400"/>
          </a:xfrm>
        </p:grpSpPr>
        <p:cxnSp>
          <p:nvCxnSpPr>
            <p:cNvPr id="28" name="Straight Arrow Connector 27"/>
            <p:cNvCxnSpPr/>
            <p:nvPr/>
          </p:nvCxnSpPr>
          <p:spPr>
            <a:xfrm flipH="1">
              <a:off x="5046254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754405" y="3594100"/>
              <a:ext cx="335371" cy="1041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25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114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are the actions of the operators on the functions? Are they linear operators?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99" y="2218779"/>
            <a:ext cx="5324475" cy="44201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3588" y="23963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143113" y="3501221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52638" y="4542621"/>
            <a:ext cx="46939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146288" y="5726896"/>
            <a:ext cx="492443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d.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6C62AC-B1F1-7076-3AB3-CE0EDBA51533}"/>
              </a:ext>
            </a:extLst>
          </p:cNvPr>
          <p:cNvSpPr txBox="1"/>
          <p:nvPr/>
        </p:nvSpPr>
        <p:spPr>
          <a:xfrm>
            <a:off x="5605289" y="2227044"/>
            <a:ext cx="34051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Cos[x] + Sin[x];</a:t>
            </a:r>
          </a:p>
          <a:p>
            <a:r>
              <a:rPr lang="en-US" b="1" dirty="0">
                <a:latin typeface="Courier" pitchFamily="2" charset="0"/>
              </a:rPr>
              <a:t>D[f, {x, 2}]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72AF7-E481-5303-DF41-E7BFD34C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572" y="2960552"/>
            <a:ext cx="2454476" cy="3167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C70074-2A66-D256-F00C-AB2D1D3340D1}"/>
              </a:ext>
            </a:extLst>
          </p:cNvPr>
          <p:cNvSpPr txBox="1"/>
          <p:nvPr/>
        </p:nvSpPr>
        <p:spPr>
          <a:xfrm>
            <a:off x="4317357" y="5228031"/>
            <a:ext cx="469305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N Exp[I k x] + N Exp[-I k x];</a:t>
            </a:r>
          </a:p>
          <a:p>
            <a:r>
              <a:rPr lang="en-US" b="1" dirty="0">
                <a:latin typeface="Courier" pitchFamily="2" charset="0"/>
              </a:rPr>
              <a:t>Integrate[f, x]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CB8501-74A4-8CF0-DD16-884FB221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274" y="6087852"/>
            <a:ext cx="2665239" cy="62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Eigen-system: When an operator acts on a function and produces the same function multiplied by a constant: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79261"/>
          <a:stretch/>
        </p:blipFill>
        <p:spPr>
          <a:xfrm>
            <a:off x="2846070" y="3375025"/>
            <a:ext cx="630555" cy="1085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0739" r="57331"/>
          <a:stretch/>
        </p:blipFill>
        <p:spPr>
          <a:xfrm>
            <a:off x="3476624" y="3375025"/>
            <a:ext cx="666751" cy="10858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l="42669" r="38534"/>
          <a:stretch/>
        </p:blipFill>
        <p:spPr>
          <a:xfrm>
            <a:off x="4143374" y="3375025"/>
            <a:ext cx="571501" cy="10858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82352"/>
          <a:stretch/>
        </p:blipFill>
        <p:spPr>
          <a:xfrm>
            <a:off x="5349874" y="3375025"/>
            <a:ext cx="536575" cy="10858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/>
          <a:srcRect l="61466" r="17648"/>
          <a:stretch/>
        </p:blipFill>
        <p:spPr>
          <a:xfrm>
            <a:off x="4714874" y="3375025"/>
            <a:ext cx="634999" cy="108585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 flipV="1">
            <a:off x="3286125" y="4270375"/>
            <a:ext cx="190499" cy="746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76625" y="4422775"/>
            <a:ext cx="152400" cy="5937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08262" y="4921250"/>
            <a:ext cx="19684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Act </a:t>
            </a:r>
            <a:r>
              <a:rPr lang="en-US" sz="3200" i="1" dirty="0">
                <a:latin typeface="Times New Roman"/>
                <a:cs typeface="Times New Roman"/>
              </a:rPr>
              <a:t>A</a:t>
            </a:r>
            <a:r>
              <a:rPr lang="en-US" sz="3200" dirty="0">
                <a:latin typeface="Times New Roman"/>
                <a:cs typeface="Times New Roman"/>
              </a:rPr>
              <a:t> on </a:t>
            </a:r>
            <a:r>
              <a:rPr lang="en-US" sz="3200" i="1" dirty="0">
                <a:latin typeface="Times New Roman"/>
                <a:cs typeface="Times New Roman"/>
              </a:rPr>
              <a:t>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70498" y="4975801"/>
            <a:ext cx="18774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Get </a:t>
            </a:r>
            <a:r>
              <a:rPr lang="en-US" sz="3200" i="1" dirty="0">
                <a:latin typeface="Times New Roman"/>
                <a:cs typeface="Times New Roman"/>
              </a:rPr>
              <a:t>f </a:t>
            </a:r>
            <a:r>
              <a:rPr lang="en-US" sz="3200" dirty="0">
                <a:latin typeface="Times New Roman"/>
                <a:cs typeface="Times New Roman"/>
              </a:rPr>
              <a:t>back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5619750" y="4270375"/>
            <a:ext cx="454025" cy="7842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833431" y="2567999"/>
            <a:ext cx="418576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Multiplied by a constant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182683" y="3152775"/>
            <a:ext cx="1611817" cy="657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4188" y="5588000"/>
            <a:ext cx="549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f</a:t>
            </a:r>
            <a:r>
              <a:rPr lang="en-US" sz="2800" dirty="0">
                <a:latin typeface="Times New Roman"/>
                <a:cs typeface="Times New Roman"/>
              </a:rPr>
              <a:t> is an </a:t>
            </a:r>
            <a:r>
              <a:rPr lang="en-US" sz="2800" b="1" dirty="0" err="1">
                <a:latin typeface="Times New Roman"/>
                <a:cs typeface="Times New Roman"/>
              </a:rPr>
              <a:t>eigenfunction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b="1" dirty="0">
                <a:latin typeface="Times New Roman"/>
                <a:cs typeface="Times New Roman"/>
              </a:rPr>
              <a:t>eigenvector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3713" y="6137275"/>
            <a:ext cx="4868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/>
                <a:cs typeface="Times New Roman"/>
              </a:rPr>
              <a:t>a</a:t>
            </a:r>
            <a:r>
              <a:rPr lang="en-US" sz="2800" dirty="0">
                <a:latin typeface="Times New Roman"/>
                <a:cs typeface="Times New Roman"/>
              </a:rPr>
              <a:t> is an </a:t>
            </a:r>
            <a:r>
              <a:rPr lang="en-US" sz="2800" b="1" dirty="0">
                <a:latin typeface="Times New Roman"/>
                <a:cs typeface="Times New Roman"/>
              </a:rPr>
              <a:t>eigenvalue</a:t>
            </a:r>
            <a:r>
              <a:rPr lang="en-US" sz="2800" dirty="0">
                <a:latin typeface="Times New Roman"/>
                <a:cs typeface="Times New Roman"/>
              </a:rPr>
              <a:t> (a constant!)</a:t>
            </a:r>
          </a:p>
        </p:txBody>
      </p:sp>
    </p:spTree>
    <p:extLst>
      <p:ext uri="{BB962C8B-B14F-4D97-AF65-F5344CB8AC3E}">
        <p14:creationId xmlns:p14="http://schemas.microsoft.com/office/powerpoint/2010/main" val="174790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5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1574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Are these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-systems? If so, what are the </a:t>
            </a:r>
            <a:r>
              <a:rPr lang="en-GB" sz="3200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and eigenvalues?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463" y="2287699"/>
            <a:ext cx="2828925" cy="4427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2" y="3438525"/>
            <a:ext cx="1943100" cy="133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E6314-5D89-9299-73D3-2AB2DEBC3275}"/>
              </a:ext>
            </a:extLst>
          </p:cNvPr>
          <p:cNvSpPr txBox="1"/>
          <p:nvPr/>
        </p:nvSpPr>
        <p:spPr>
          <a:xfrm>
            <a:off x="5068589" y="3458944"/>
            <a:ext cx="34051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B Cos[n Pi x];</a:t>
            </a:r>
          </a:p>
          <a:p>
            <a:r>
              <a:rPr lang="en-US" b="1" dirty="0">
                <a:latin typeface="Courier" pitchFamily="2" charset="0"/>
              </a:rPr>
              <a:t>D[f, x]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1A959-BF25-7B57-A585-706AF3E00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388" y="4329961"/>
            <a:ext cx="3035300" cy="342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EBA5F8-DD11-A087-023F-039565655146}"/>
              </a:ext>
            </a:extLst>
          </p:cNvPr>
          <p:cNvSpPr txBox="1"/>
          <p:nvPr/>
        </p:nvSpPr>
        <p:spPr>
          <a:xfrm>
            <a:off x="4040371" y="5601319"/>
            <a:ext cx="340512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f = x Exp[x^2];</a:t>
            </a:r>
          </a:p>
          <a:p>
            <a:r>
              <a:rPr lang="en-US" b="1" dirty="0">
                <a:latin typeface="Courier" pitchFamily="2" charset="0"/>
              </a:rPr>
              <a:t>D[f, x]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A4AD14-22C1-24D4-AC46-DC364FD71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0371" y="6271837"/>
            <a:ext cx="25908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3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5543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  <a:p>
            <a:pPr marL="1077913" lvl="1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Every observable (measurable quantity) corresponds to a linear operator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(Kinetic, Potential and Total)</a:t>
            </a: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Position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Momentum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91463"/>
          <a:stretch/>
        </p:blipFill>
        <p:spPr>
          <a:xfrm>
            <a:off x="3698874" y="3209926"/>
            <a:ext cx="200025" cy="9851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775" y="3305176"/>
            <a:ext cx="1466850" cy="6457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124" y="3305176"/>
            <a:ext cx="1889125" cy="68953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>
            <a:off x="3159125" y="2968625"/>
            <a:ext cx="142875" cy="2413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08526" y="2955926"/>
            <a:ext cx="196849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7275" y="3035301"/>
            <a:ext cx="1038225" cy="349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326028" y="3883448"/>
            <a:ext cx="1845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</a:t>
            </a:r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 Hamiltonian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837" y="4756150"/>
            <a:ext cx="1031875" cy="56753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375" y="5680077"/>
            <a:ext cx="2138605" cy="1054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r="4237"/>
          <a:stretch/>
        </p:blipFill>
        <p:spPr>
          <a:xfrm>
            <a:off x="1546225" y="3225801"/>
            <a:ext cx="2152649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D9A087B-B53D-EADF-953F-281CA7698EF5}"/>
              </a:ext>
            </a:extLst>
          </p:cNvPr>
          <p:cNvSpPr/>
          <p:nvPr/>
        </p:nvSpPr>
        <p:spPr>
          <a:xfrm>
            <a:off x="920751" y="2557850"/>
            <a:ext cx="7302498" cy="417771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Fundamental Rules of Our Game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3894" y="1738312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77913" lvl="1" indent="-514350">
              <a:spcBef>
                <a:spcPts val="800"/>
              </a:spcBef>
              <a:buFont typeface="+mj-lt"/>
              <a:buAutoNum type="arabicPeriod" startAt="2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All that can be known about a physical system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is encoded in its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wave function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622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Postulates of Quantum Mechanics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698750"/>
            <a:ext cx="8686800" cy="97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Wave functions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(x) are also called </a:t>
            </a:r>
            <a:r>
              <a:rPr lang="en-GB" sz="2800" b="1" i="1" u="sng" dirty="0">
                <a:solidFill>
                  <a:srgbClr val="000000"/>
                </a:solidFill>
                <a:latin typeface="Times New Roman" pitchFamily="18" charset="0"/>
              </a:rPr>
              <a:t>state functions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33894" y="3659188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is not a physical entity!!</a:t>
            </a:r>
            <a:endParaRPr lang="en-GB"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4843" y="4391026"/>
            <a:ext cx="8686800" cy="579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535113" lvl="2" indent="-514350">
              <a:spcBef>
                <a:spcPts val="800"/>
              </a:spcBef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dx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represents “a little bit” of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probability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1896858" y="5149334"/>
            <a:ext cx="2287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i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 = |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 =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*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4184664" y="5196959"/>
            <a:ext cx="3659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is a </a:t>
            </a:r>
            <a:r>
              <a:rPr lang="en-GB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probability density</a:t>
            </a:r>
            <a:r>
              <a:rPr lang="en-GB" sz="2800" b="1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1944483" y="5923596"/>
            <a:ext cx="5737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This </a:t>
            </a:r>
            <a:r>
              <a:rPr lang="en-GB" sz="2800" b="1" i="1" u="sng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physical,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i.e.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we can measure it</a:t>
            </a:r>
          </a:p>
        </p:txBody>
      </p:sp>
    </p:spTree>
    <p:extLst>
      <p:ext uri="{BB962C8B-B14F-4D97-AF65-F5344CB8AC3E}">
        <p14:creationId xmlns:p14="http://schemas.microsoft.com/office/powerpoint/2010/main" val="401701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8530</TotalTime>
  <Words>1200</Words>
  <Application>Microsoft Macintosh PowerPoint</Application>
  <PresentationFormat>On-screen Show (4:3)</PresentationFormat>
  <Paragraphs>161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274</cp:revision>
  <dcterms:created xsi:type="dcterms:W3CDTF">2011-09-22T13:36:22Z</dcterms:created>
  <dcterms:modified xsi:type="dcterms:W3CDTF">2025-02-03T17:33:58Z</dcterms:modified>
</cp:coreProperties>
</file>