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78" r:id="rId2"/>
    <p:sldId id="280" r:id="rId3"/>
    <p:sldId id="281" r:id="rId4"/>
    <p:sldId id="282" r:id="rId5"/>
    <p:sldId id="283" r:id="rId6"/>
    <p:sldId id="284" r:id="rId7"/>
    <p:sldId id="300" r:id="rId8"/>
    <p:sldId id="286" r:id="rId9"/>
    <p:sldId id="287" r:id="rId10"/>
    <p:sldId id="290" r:id="rId11"/>
    <p:sldId id="291" r:id="rId12"/>
    <p:sldId id="302" r:id="rId13"/>
    <p:sldId id="293" r:id="rId14"/>
    <p:sldId id="301" r:id="rId15"/>
    <p:sldId id="288" r:id="rId16"/>
    <p:sldId id="295" r:id="rId17"/>
    <p:sldId id="294" r:id="rId18"/>
    <p:sldId id="289" r:id="rId19"/>
    <p:sldId id="296" r:id="rId20"/>
    <p:sldId id="297" r:id="rId21"/>
    <p:sldId id="298" r:id="rId22"/>
    <p:sldId id="303" r:id="rId23"/>
    <p:sldId id="306" r:id="rId24"/>
    <p:sldId id="304" r:id="rId25"/>
    <p:sldId id="311" r:id="rId26"/>
    <p:sldId id="307" r:id="rId27"/>
    <p:sldId id="30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F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24"/>
    <p:restoredTop sz="95527" autoAdjust="0"/>
  </p:normalViewPr>
  <p:slideViewPr>
    <p:cSldViewPr snapToGrid="0" snapToObjects="1">
      <p:cViewPr varScale="1">
        <p:scale>
          <a:sx n="110" d="100"/>
          <a:sy n="110" d="100"/>
        </p:scale>
        <p:origin x="3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508F-B9DA-3A4B-92BF-6A4138802024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6FDBA-7020-E442-843C-9E0CA2B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6FDBA-7020-E442-843C-9E0CA2BD00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12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12/6/21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12/6/21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12/6/21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B4BC-311C-574E-AB1F-5BCC7E00BDAB}" type="datetimeFigureOut">
              <a:rPr lang="en-US" smtClean="0"/>
              <a:pPr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24354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A Box of Particles</a:t>
            </a:r>
          </a:p>
        </p:txBody>
      </p:sp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591263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7" r:id="rId5" imgW="76320" imgH="181080" progId="">
                  <p:embed/>
                </p:oleObj>
              </mc:Choice>
              <mc:Fallback>
                <p:oleObj r:id="rId5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283355" y="1590842"/>
            <a:ext cx="5782678" cy="4711532"/>
            <a:chOff x="2587625" y="2921000"/>
            <a:chExt cx="4064000" cy="3381374"/>
          </a:xfrm>
        </p:grpSpPr>
        <p:sp>
          <p:nvSpPr>
            <p:cNvPr id="8" name="Cube 7"/>
            <p:cNvSpPr/>
            <p:nvPr/>
          </p:nvSpPr>
          <p:spPr>
            <a:xfrm>
              <a:off x="2587625" y="2921000"/>
              <a:ext cx="4064000" cy="3381374"/>
            </a:xfrm>
            <a:prstGeom prst="cub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 flipV="1">
              <a:off x="3444875" y="5413375"/>
              <a:ext cx="3206750" cy="31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429000" y="2921000"/>
              <a:ext cx="15875" cy="24923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2587625" y="5429250"/>
              <a:ext cx="857250" cy="8731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 descr="boltzman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823" y="1873366"/>
            <a:ext cx="2903975" cy="420184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/>
          </p:cNvCxnSpPr>
          <p:nvPr/>
        </p:nvCxnSpPr>
        <p:spPr>
          <a:xfrm>
            <a:off x="2636823" y="2767263"/>
            <a:ext cx="2903975" cy="0"/>
          </a:xfrm>
          <a:prstGeom prst="line">
            <a:avLst/>
          </a:prstGeom>
          <a:ln w="15875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40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Partition Function</a:t>
            </a: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297294"/>
            <a:ext cx="8686800" cy="167049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partition function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can be interpreted as how the total number of particles are “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partitioned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” amongst all the energies 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800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endParaRPr lang="en-GB" sz="2800" i="1" baseline="-25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8600" y="3559521"/>
            <a:ext cx="8686800" cy="5044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Huh?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108" y="2196011"/>
            <a:ext cx="2761600" cy="1543556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3952" y="3979281"/>
            <a:ext cx="8686800" cy="833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Look at the ratio of particles in the first excited state to particles in the ground state: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91634"/>
          <a:stretch/>
        </p:blipFill>
        <p:spPr>
          <a:xfrm>
            <a:off x="2192397" y="4852736"/>
            <a:ext cx="574866" cy="17841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8366" r="65369"/>
          <a:stretch/>
        </p:blipFill>
        <p:spPr>
          <a:xfrm>
            <a:off x="2767263" y="4852736"/>
            <a:ext cx="1804737" cy="17841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34630" r="44942" b="-5648"/>
          <a:stretch/>
        </p:blipFill>
        <p:spPr>
          <a:xfrm>
            <a:off x="4571999" y="4852736"/>
            <a:ext cx="1403685" cy="1884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56421" r="20816" b="7090"/>
          <a:stretch/>
        </p:blipFill>
        <p:spPr>
          <a:xfrm>
            <a:off x="6069263" y="4852736"/>
            <a:ext cx="1564105" cy="165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79183" b="-5648"/>
          <a:stretch/>
        </p:blipFill>
        <p:spPr>
          <a:xfrm>
            <a:off x="7633367" y="4852736"/>
            <a:ext cx="1430397" cy="18849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816" y="4812632"/>
            <a:ext cx="3011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# particles in first excited state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816" y="6355348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# particles in ground state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6" idx="2"/>
          </p:cNvCxnSpPr>
          <p:nvPr/>
        </p:nvCxnSpPr>
        <p:spPr>
          <a:xfrm>
            <a:off x="1560491" y="5181964"/>
            <a:ext cx="725509" cy="285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0"/>
          </p:cNvCxnSpPr>
          <p:nvPr/>
        </p:nvCxnSpPr>
        <p:spPr>
          <a:xfrm flipV="1">
            <a:off x="1339783" y="5962316"/>
            <a:ext cx="946217" cy="393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60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6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Partition Function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3952" y="1118439"/>
            <a:ext cx="8686800" cy="833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Thus the particles in the first excited state are a fraction of the particles in the ground state: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300" y="2347862"/>
            <a:ext cx="3314700" cy="10922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48900" y="2350355"/>
            <a:ext cx="3011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# particles in first excited state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54575" y="2719687"/>
            <a:ext cx="725509" cy="285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001299" y="3567617"/>
            <a:ext cx="2909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# particles in the ground state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012648" y="3261895"/>
            <a:ext cx="358825" cy="505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124120" y="3584581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fraction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5124120" y="3187120"/>
            <a:ext cx="310928" cy="505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233952" y="4238629"/>
            <a:ext cx="8686800" cy="833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We would find the same thing for the number of particles in the other excited states: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7368" y="6289842"/>
            <a:ext cx="7588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# of particles in state 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is a fraction of the number of particles in the ground state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/>
          <a:srcRect t="10187"/>
          <a:stretch/>
        </p:blipFill>
        <p:spPr>
          <a:xfrm>
            <a:off x="1751497" y="5031876"/>
            <a:ext cx="2261151" cy="948824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770697" y="5551178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where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165684" y="5935581"/>
            <a:ext cx="0" cy="354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ight Brace 39"/>
          <p:cNvSpPr/>
          <p:nvPr/>
        </p:nvSpPr>
        <p:spPr>
          <a:xfrm rot="5400000">
            <a:off x="3224185" y="5549512"/>
            <a:ext cx="569497" cy="100742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3558" y="5448162"/>
            <a:ext cx="1923720" cy="572642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4715141" y="4860578"/>
            <a:ext cx="4122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state 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’s energy relative to the ground state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3" idx="2"/>
          </p:cNvCxnSpPr>
          <p:nvPr/>
        </p:nvCxnSpPr>
        <p:spPr>
          <a:xfrm flipH="1">
            <a:off x="5894137" y="5229910"/>
            <a:ext cx="882345" cy="293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52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6" grpId="0"/>
      <p:bldP spid="29" grpId="0"/>
      <p:bldP spid="28" grpId="0"/>
      <p:bldP spid="31" grpId="0"/>
      <p:bldP spid="40" grpId="0" animBg="1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Partition Function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3952" y="1118439"/>
            <a:ext cx="8686800" cy="833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We can write the total particle number,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“partitioned out” amongst the energy levels in this way: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b="78491"/>
          <a:stretch/>
        </p:blipFill>
        <p:spPr>
          <a:xfrm>
            <a:off x="271408" y="2092826"/>
            <a:ext cx="6731000" cy="6610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t="29774" b="43257"/>
          <a:stretch/>
        </p:blipFill>
        <p:spPr>
          <a:xfrm>
            <a:off x="271408" y="3007894"/>
            <a:ext cx="6731000" cy="82884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/>
          <a:srcRect t="65007" r="15650"/>
          <a:stretch/>
        </p:blipFill>
        <p:spPr>
          <a:xfrm>
            <a:off x="271408" y="4090736"/>
            <a:ext cx="5677568" cy="10754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22929" y="2250878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Total particle number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02408" y="3218751"/>
            <a:ext cx="110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Substitute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 rot="5400000">
            <a:off x="3422325" y="2860836"/>
            <a:ext cx="481266" cy="470571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60290" y="5374118"/>
            <a:ext cx="5345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This is just the partition function (scaled by a constant)!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056609" y="4413888"/>
            <a:ext cx="1415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Factor out n</a:t>
            </a:r>
            <a:r>
              <a:rPr lang="en-GB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baseline="-25000" dirty="0"/>
          </a:p>
        </p:txBody>
      </p:sp>
      <p:grpSp>
        <p:nvGrpSpPr>
          <p:cNvPr id="9" name="Group 8"/>
          <p:cNvGrpSpPr/>
          <p:nvPr/>
        </p:nvGrpSpPr>
        <p:grpSpPr>
          <a:xfrm>
            <a:off x="5948976" y="3970420"/>
            <a:ext cx="1053432" cy="1002639"/>
            <a:chOff x="5948976" y="3970420"/>
            <a:chExt cx="1053432" cy="100263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4"/>
            <a:srcRect l="84350" t="61092" b="6285"/>
            <a:stretch/>
          </p:blipFill>
          <p:spPr>
            <a:xfrm>
              <a:off x="5948976" y="3970420"/>
              <a:ext cx="1053432" cy="100263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586164" y="4157576"/>
              <a:ext cx="3635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~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4242" y="6150405"/>
            <a:ext cx="1991226" cy="41401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802492" y="6211132"/>
            <a:ext cx="710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Note:</a:t>
            </a:r>
            <a:endParaRPr lang="en-US" baseline="-250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211053" y="5743450"/>
            <a:ext cx="574843" cy="380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90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2" grpId="0"/>
      <p:bldP spid="6" grpId="0" animBg="1"/>
      <p:bldP spid="34" grpId="0"/>
      <p:bldP spid="35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Partition Function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3952" y="1118438"/>
            <a:ext cx="8686800" cy="48572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Consider a 1D box of length 50 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m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m at 77K containing 2.3 mols of neutrino particles (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GB" sz="2400" baseline="-25000" dirty="0" err="1">
                <a:solidFill>
                  <a:srgbClr val="000000"/>
                </a:solidFill>
                <a:latin typeface="Times New Roman" pitchFamily="18" charset="0"/>
              </a:rPr>
              <a:t>neutrino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=1.78×10</a:t>
            </a:r>
            <a:r>
              <a:rPr lang="en-GB" sz="2400" baseline="30000" dirty="0">
                <a:solidFill>
                  <a:srgbClr val="000000"/>
                </a:solidFill>
                <a:latin typeface="Times New Roman" pitchFamily="18" charset="0"/>
              </a:rPr>
              <a:t>-37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kg). This system is constructed such that only the first 4 “particle in a box” (P.I.A.B.) states are available to be occupied by the particles.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563563" indent="-457200">
              <a:spcBef>
                <a:spcPts val="800"/>
              </a:spcBef>
              <a:buFont typeface="+mj-lt"/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is the value of the (scaled) partition function with respect to the ground state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 What about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 </a:t>
            </a:r>
          </a:p>
          <a:p>
            <a:pPr marL="563563" indent="-457200">
              <a:spcBef>
                <a:spcPts val="800"/>
              </a:spcBef>
              <a:buFont typeface="+mj-lt"/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are the most likely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number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of neutrinos in each P.I.A.B. state?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Mols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of neutrinos?</a:t>
            </a:r>
          </a:p>
          <a:p>
            <a:pPr marL="563563" indent="-457200">
              <a:spcBef>
                <a:spcPts val="800"/>
              </a:spcBef>
              <a:buFont typeface="+mj-lt"/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is the most likely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563563" indent="-457200">
              <a:spcBef>
                <a:spcPts val="800"/>
              </a:spcBef>
              <a:buFont typeface="+mj-lt"/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is the probability of finding a neutrino in each state?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80631" y="33822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2203331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Partition Function</a:t>
            </a:r>
          </a:p>
        </p:txBody>
      </p:sp>
    </p:spTree>
    <p:extLst>
      <p:ext uri="{BB962C8B-B14F-4D97-AF65-F5344CB8AC3E}">
        <p14:creationId xmlns:p14="http://schemas.microsoft.com/office/powerpoint/2010/main" val="814509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Boltzmann distribution</a:t>
            </a: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043302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form of the Boltzmann distribution isn’t too useful to us because: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8600" y="2104493"/>
            <a:ext cx="8686800" cy="16921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We don’t really know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(yet)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For “normal” temperatures (e.g. room temp), the total number of  wave functions reachable,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is HUGE and the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are super close together (essentially “un-quantized”)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3802550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Instead we’ll use this form of Boltzmann’s distribution (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Boltzmann’s density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5299517"/>
            <a:ext cx="3289300" cy="14859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50702" y="4930185"/>
            <a:ext cx="2733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Degeneracy for energy e</a:t>
            </a:r>
            <a:endParaRPr lang="en-US" i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50105" y="5299517"/>
            <a:ext cx="441158" cy="435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4188" y="5299517"/>
            <a:ext cx="2733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Probability density of energy e</a:t>
            </a:r>
            <a:endParaRPr lang="en-US" i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57158" y="5735053"/>
            <a:ext cx="1293775" cy="454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636" y="4930185"/>
            <a:ext cx="1237916" cy="903588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>
            <a:off x="5694946" y="5374107"/>
            <a:ext cx="561474" cy="427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92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Boltzmann distribution</a:t>
            </a: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043302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In theory, we can find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with: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3802550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Instead lets note that for a big box and lots of particles, the </a:t>
            </a:r>
            <a:r>
              <a:rPr lang="en-GB" sz="3200" i="1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200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are very close together: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349494" y="2237425"/>
            <a:ext cx="3136786" cy="8190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Usually impossible to use this directly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447" y="1800727"/>
            <a:ext cx="3862235" cy="16904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98" y="5055210"/>
            <a:ext cx="5065826" cy="1321520"/>
          </a:xfrm>
          <a:prstGeom prst="rect">
            <a:avLst/>
          </a:prstGeom>
        </p:spPr>
      </p:pic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550014" y="5020723"/>
            <a:ext cx="3136786" cy="135600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 degeneracy term,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can be found in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-space</a:t>
            </a:r>
          </a:p>
        </p:txBody>
      </p:sp>
    </p:spTree>
    <p:extLst>
      <p:ext uri="{BB962C8B-B14F-4D97-AF65-F5344CB8AC3E}">
        <p14:creationId xmlns:p14="http://schemas.microsoft.com/office/powerpoint/2010/main" val="423949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-space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2296158" y="4531774"/>
            <a:ext cx="4753220" cy="47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272627" y="770855"/>
            <a:ext cx="23531" cy="3760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84188" y="4555729"/>
            <a:ext cx="1811971" cy="1861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714438" y="3323159"/>
            <a:ext cx="1730375" cy="1873250"/>
            <a:chOff x="508000" y="3270250"/>
            <a:chExt cx="1730375" cy="1873250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1079500" y="3270250"/>
              <a:ext cx="0" cy="12065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63625" y="4476750"/>
              <a:ext cx="117475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08000" y="4476750"/>
              <a:ext cx="588964" cy="66675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3254313" y="4542008"/>
            <a:ext cx="483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800" baseline="-25000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800" baseline="-25000" dirty="0"/>
          </a:p>
        </p:txBody>
      </p:sp>
      <p:sp>
        <p:nvSpPr>
          <p:cNvPr id="40" name="Rectangle 39"/>
          <p:cNvSpPr/>
          <p:nvPr/>
        </p:nvSpPr>
        <p:spPr>
          <a:xfrm>
            <a:off x="1616689" y="3111089"/>
            <a:ext cx="492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800" baseline="-25000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800" baseline="-25000" dirty="0"/>
          </a:p>
        </p:txBody>
      </p:sp>
      <p:sp>
        <p:nvSpPr>
          <p:cNvPr id="41" name="Rectangle 40"/>
          <p:cNvSpPr/>
          <p:nvPr/>
        </p:nvSpPr>
        <p:spPr>
          <a:xfrm>
            <a:off x="1963713" y="4903049"/>
            <a:ext cx="470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800" baseline="-25000" dirty="0" err="1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800" baseline="-25000" dirty="0"/>
          </a:p>
        </p:txBody>
      </p:sp>
      <p:grpSp>
        <p:nvGrpSpPr>
          <p:cNvPr id="6" name="Group 5"/>
          <p:cNvGrpSpPr/>
          <p:nvPr/>
        </p:nvGrpSpPr>
        <p:grpSpPr>
          <a:xfrm>
            <a:off x="2096177" y="909053"/>
            <a:ext cx="366292" cy="3277848"/>
            <a:chOff x="2096177" y="909053"/>
            <a:chExt cx="366292" cy="32778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098841" y="90905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104193" y="11951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104193" y="147586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096177" y="1788677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104193" y="211752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109545" y="240360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109545" y="26843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101529" y="2997149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104193" y="325380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109545" y="355325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109545" y="387408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101529" y="418690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rot="5400000">
            <a:off x="4278838" y="2737473"/>
            <a:ext cx="366292" cy="3642344"/>
            <a:chOff x="2096177" y="909053"/>
            <a:chExt cx="366292" cy="3277848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098841" y="90905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104193" y="11951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104193" y="147586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096177" y="1788677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104193" y="211752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109545" y="240360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109545" y="26843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101529" y="2997149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104193" y="3307277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109545" y="3629448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109545" y="387408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101529" y="418690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53153" y="4634847"/>
            <a:ext cx="1930457" cy="1620216"/>
            <a:chOff x="453153" y="4634847"/>
            <a:chExt cx="1930457" cy="162021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950345" y="4634847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1862121" y="4747143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1755177" y="4867455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1653585" y="4993119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1541289" y="5108079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1426329" y="5247111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1319385" y="5380791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1191057" y="5493087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1067920" y="5632112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875577" y="5819271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693777" y="6011775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453153" y="6252399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ight Brace 11"/>
          <p:cNvSpPr/>
          <p:nvPr/>
        </p:nvSpPr>
        <p:spPr>
          <a:xfrm>
            <a:off x="2553375" y="2684333"/>
            <a:ext cx="347579" cy="31281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Brace 89"/>
          <p:cNvSpPr/>
          <p:nvPr/>
        </p:nvSpPr>
        <p:spPr>
          <a:xfrm rot="16200000">
            <a:off x="4296417" y="3986078"/>
            <a:ext cx="347579" cy="304407"/>
          </a:xfrm>
          <a:prstGeom prst="rightBrace">
            <a:avLst>
              <a:gd name="adj1" fmla="val 3128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Brace 90"/>
          <p:cNvSpPr/>
          <p:nvPr/>
        </p:nvSpPr>
        <p:spPr>
          <a:xfrm rot="14219575">
            <a:off x="1410914" y="4606315"/>
            <a:ext cx="347579" cy="23583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44208" y="3494743"/>
            <a:ext cx="754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ymbol" charset="2"/>
                <a:cs typeface="Symbol" charset="2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/</a:t>
            </a:r>
            <a:r>
              <a:rPr lang="en-US" sz="2800" i="1" dirty="0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893495" y="2507661"/>
            <a:ext cx="754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ymbol" charset="2"/>
                <a:cs typeface="Symbol" charset="2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/</a:t>
            </a:r>
            <a:r>
              <a:rPr lang="en-US" sz="2800" i="1" dirty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76314" y="4100946"/>
            <a:ext cx="754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ymbol" charset="2"/>
                <a:cs typeface="Symbol" charset="2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/</a:t>
            </a:r>
            <a:r>
              <a:rPr lang="en-US" sz="2800" i="1" dirty="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63378" y="1121881"/>
            <a:ext cx="4180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For particle in a 3D box: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r="70764"/>
          <a:stretch/>
        </p:blipFill>
        <p:spPr>
          <a:xfrm>
            <a:off x="6741914" y="1655633"/>
            <a:ext cx="1396059" cy="10287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 rotWithShape="1">
          <a:blip r:embed="rId3"/>
          <a:srcRect l="35306" r="34179"/>
          <a:stretch/>
        </p:blipFill>
        <p:spPr>
          <a:xfrm>
            <a:off x="6741914" y="2601923"/>
            <a:ext cx="1457158" cy="10287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3"/>
          <a:srcRect l="68621"/>
          <a:stretch/>
        </p:blipFill>
        <p:spPr>
          <a:xfrm>
            <a:off x="6741914" y="3630191"/>
            <a:ext cx="1498414" cy="10287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6943033" y="4471739"/>
            <a:ext cx="0" cy="462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31319" y="4938336"/>
            <a:ext cx="366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Quantum numbers </a:t>
            </a:r>
            <a:r>
              <a:rPr lang="en-GB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i="1" baseline="-25000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i="1" baseline="-25000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i="1" baseline="-25000" dirty="0" err="1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i="1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define a point in 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-space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5431319" y="5604713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Points in 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-space are discrete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5450040" y="6051209"/>
            <a:ext cx="3645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“Distance” in 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-space is inverse length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272627" y="2403605"/>
            <a:ext cx="2165689" cy="21349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937" y="1472477"/>
            <a:ext cx="1930402" cy="630335"/>
          </a:xfrm>
          <a:prstGeom prst="rect">
            <a:avLst/>
          </a:prstGeom>
        </p:spPr>
      </p:pic>
      <p:grpSp>
        <p:nvGrpSpPr>
          <p:cNvPr id="101" name="Group 100"/>
          <p:cNvGrpSpPr/>
          <p:nvPr/>
        </p:nvGrpSpPr>
        <p:grpSpPr>
          <a:xfrm>
            <a:off x="4363740" y="2056023"/>
            <a:ext cx="494906" cy="427790"/>
            <a:chOff x="2587625" y="2921000"/>
            <a:chExt cx="4064000" cy="3381374"/>
          </a:xfrm>
        </p:grpSpPr>
        <p:sp>
          <p:nvSpPr>
            <p:cNvPr id="102" name="Cube 101"/>
            <p:cNvSpPr/>
            <p:nvPr/>
          </p:nvSpPr>
          <p:spPr>
            <a:xfrm>
              <a:off x="2587625" y="2921000"/>
              <a:ext cx="4064000" cy="3381374"/>
            </a:xfrm>
            <a:prstGeom prst="cub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 flipV="1">
              <a:off x="3444875" y="5413375"/>
              <a:ext cx="3206750" cy="31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3429000" y="2921000"/>
              <a:ext cx="15875" cy="24923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2587625" y="5429250"/>
              <a:ext cx="857250" cy="8731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4285252" y="2520873"/>
            <a:ext cx="1819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 state in k-space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6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12" grpId="0" animBg="1"/>
      <p:bldP spid="90" grpId="0" animBg="1"/>
      <p:bldP spid="91" grpId="0" animBg="1"/>
      <p:bldP spid="13" grpId="0"/>
      <p:bldP spid="92" grpId="0"/>
      <p:bldP spid="93" grpId="0"/>
      <p:bldP spid="10" grpId="0"/>
      <p:bldP spid="75" grpId="0"/>
      <p:bldP spid="77" grpId="0"/>
      <p:bldP spid="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-space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2002062" y="4531774"/>
            <a:ext cx="4753220" cy="47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78531" y="770855"/>
            <a:ext cx="23531" cy="3760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90092" y="4555729"/>
            <a:ext cx="1811971" cy="1861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420342" y="3323159"/>
            <a:ext cx="1730375" cy="1873250"/>
            <a:chOff x="508000" y="3270250"/>
            <a:chExt cx="1730375" cy="1873250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1079500" y="3270250"/>
              <a:ext cx="0" cy="12065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63625" y="4476750"/>
              <a:ext cx="117475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08000" y="4476750"/>
              <a:ext cx="588964" cy="66675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2960217" y="4542008"/>
            <a:ext cx="483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800" baseline="-25000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800" baseline="-25000" dirty="0"/>
          </a:p>
        </p:txBody>
      </p:sp>
      <p:sp>
        <p:nvSpPr>
          <p:cNvPr id="40" name="Rectangle 39"/>
          <p:cNvSpPr/>
          <p:nvPr/>
        </p:nvSpPr>
        <p:spPr>
          <a:xfrm>
            <a:off x="1322593" y="3111089"/>
            <a:ext cx="492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800" baseline="-25000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800" baseline="-25000" dirty="0"/>
          </a:p>
        </p:txBody>
      </p:sp>
      <p:sp>
        <p:nvSpPr>
          <p:cNvPr id="41" name="Rectangle 40"/>
          <p:cNvSpPr/>
          <p:nvPr/>
        </p:nvSpPr>
        <p:spPr>
          <a:xfrm>
            <a:off x="1669617" y="4903049"/>
            <a:ext cx="470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800" baseline="-25000" dirty="0" err="1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800" baseline="-250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855586" y="1537379"/>
            <a:ext cx="4379399" cy="4170949"/>
            <a:chOff x="1149682" y="1537379"/>
            <a:chExt cx="4379399" cy="4170949"/>
          </a:xfrm>
        </p:grpSpPr>
        <p:sp>
          <p:nvSpPr>
            <p:cNvPr id="29" name="Freeform 28"/>
            <p:cNvSpPr/>
            <p:nvPr/>
          </p:nvSpPr>
          <p:spPr>
            <a:xfrm>
              <a:off x="2272632" y="1537380"/>
              <a:ext cx="3256448" cy="3034632"/>
            </a:xfrm>
            <a:custGeom>
              <a:avLst/>
              <a:gdLst>
                <a:gd name="connsiteX0" fmla="*/ 0 w 3256448"/>
                <a:gd name="connsiteY0" fmla="*/ 0 h 3034632"/>
                <a:gd name="connsiteX1" fmla="*/ 534736 w 3256448"/>
                <a:gd name="connsiteY1" fmla="*/ 26737 h 3034632"/>
                <a:gd name="connsiteX2" fmla="*/ 1096210 w 3256448"/>
                <a:gd name="connsiteY2" fmla="*/ 160421 h 3034632"/>
                <a:gd name="connsiteX3" fmla="*/ 1671052 w 3256448"/>
                <a:gd name="connsiteY3" fmla="*/ 414421 h 3034632"/>
                <a:gd name="connsiteX4" fmla="*/ 2179052 w 3256448"/>
                <a:gd name="connsiteY4" fmla="*/ 802105 h 3034632"/>
                <a:gd name="connsiteX5" fmla="*/ 2580105 w 3256448"/>
                <a:gd name="connsiteY5" fmla="*/ 1229895 h 3034632"/>
                <a:gd name="connsiteX6" fmla="*/ 2914315 w 3256448"/>
                <a:gd name="connsiteY6" fmla="*/ 1684421 h 3034632"/>
                <a:gd name="connsiteX7" fmla="*/ 3141579 w 3256448"/>
                <a:gd name="connsiteY7" fmla="*/ 2245895 h 3034632"/>
                <a:gd name="connsiteX8" fmla="*/ 3248526 w 3256448"/>
                <a:gd name="connsiteY8" fmla="*/ 2860842 h 3034632"/>
                <a:gd name="connsiteX9" fmla="*/ 3248526 w 3256448"/>
                <a:gd name="connsiteY9" fmla="*/ 3034632 h 3034632"/>
                <a:gd name="connsiteX10" fmla="*/ 3248526 w 3256448"/>
                <a:gd name="connsiteY10" fmla="*/ 3034632 h 303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56448" h="3034632">
                  <a:moveTo>
                    <a:pt x="0" y="0"/>
                  </a:moveTo>
                  <a:cubicBezTo>
                    <a:pt x="176017" y="0"/>
                    <a:pt x="352034" y="0"/>
                    <a:pt x="534736" y="26737"/>
                  </a:cubicBezTo>
                  <a:cubicBezTo>
                    <a:pt x="717438" y="53474"/>
                    <a:pt x="906824" y="95807"/>
                    <a:pt x="1096210" y="160421"/>
                  </a:cubicBezTo>
                  <a:cubicBezTo>
                    <a:pt x="1285596" y="225035"/>
                    <a:pt x="1490578" y="307474"/>
                    <a:pt x="1671052" y="414421"/>
                  </a:cubicBezTo>
                  <a:cubicBezTo>
                    <a:pt x="1851526" y="521368"/>
                    <a:pt x="2027543" y="666193"/>
                    <a:pt x="2179052" y="802105"/>
                  </a:cubicBezTo>
                  <a:cubicBezTo>
                    <a:pt x="2330561" y="938017"/>
                    <a:pt x="2457561" y="1082842"/>
                    <a:pt x="2580105" y="1229895"/>
                  </a:cubicBezTo>
                  <a:cubicBezTo>
                    <a:pt x="2702649" y="1376948"/>
                    <a:pt x="2820736" y="1515088"/>
                    <a:pt x="2914315" y="1684421"/>
                  </a:cubicBezTo>
                  <a:cubicBezTo>
                    <a:pt x="3007894" y="1853754"/>
                    <a:pt x="3085877" y="2049825"/>
                    <a:pt x="3141579" y="2245895"/>
                  </a:cubicBezTo>
                  <a:cubicBezTo>
                    <a:pt x="3197281" y="2441965"/>
                    <a:pt x="3230702" y="2729386"/>
                    <a:pt x="3248526" y="2860842"/>
                  </a:cubicBezTo>
                  <a:cubicBezTo>
                    <a:pt x="3266351" y="2992298"/>
                    <a:pt x="3248526" y="3034632"/>
                    <a:pt x="3248526" y="3034632"/>
                  </a:cubicBezTo>
                  <a:lnTo>
                    <a:pt x="3248526" y="3034632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 flipH="1">
              <a:off x="1149682" y="1537379"/>
              <a:ext cx="1275347" cy="4170949"/>
            </a:xfrm>
            <a:custGeom>
              <a:avLst/>
              <a:gdLst>
                <a:gd name="connsiteX0" fmla="*/ 0 w 3256448"/>
                <a:gd name="connsiteY0" fmla="*/ 0 h 3034632"/>
                <a:gd name="connsiteX1" fmla="*/ 534736 w 3256448"/>
                <a:gd name="connsiteY1" fmla="*/ 26737 h 3034632"/>
                <a:gd name="connsiteX2" fmla="*/ 1096210 w 3256448"/>
                <a:gd name="connsiteY2" fmla="*/ 160421 h 3034632"/>
                <a:gd name="connsiteX3" fmla="*/ 1671052 w 3256448"/>
                <a:gd name="connsiteY3" fmla="*/ 414421 h 3034632"/>
                <a:gd name="connsiteX4" fmla="*/ 2179052 w 3256448"/>
                <a:gd name="connsiteY4" fmla="*/ 802105 h 3034632"/>
                <a:gd name="connsiteX5" fmla="*/ 2580105 w 3256448"/>
                <a:gd name="connsiteY5" fmla="*/ 1229895 h 3034632"/>
                <a:gd name="connsiteX6" fmla="*/ 2914315 w 3256448"/>
                <a:gd name="connsiteY6" fmla="*/ 1684421 h 3034632"/>
                <a:gd name="connsiteX7" fmla="*/ 3141579 w 3256448"/>
                <a:gd name="connsiteY7" fmla="*/ 2245895 h 3034632"/>
                <a:gd name="connsiteX8" fmla="*/ 3248526 w 3256448"/>
                <a:gd name="connsiteY8" fmla="*/ 2860842 h 3034632"/>
                <a:gd name="connsiteX9" fmla="*/ 3248526 w 3256448"/>
                <a:gd name="connsiteY9" fmla="*/ 3034632 h 3034632"/>
                <a:gd name="connsiteX10" fmla="*/ 3248526 w 3256448"/>
                <a:gd name="connsiteY10" fmla="*/ 3034632 h 303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56448" h="3034632">
                  <a:moveTo>
                    <a:pt x="0" y="0"/>
                  </a:moveTo>
                  <a:cubicBezTo>
                    <a:pt x="176017" y="0"/>
                    <a:pt x="352034" y="0"/>
                    <a:pt x="534736" y="26737"/>
                  </a:cubicBezTo>
                  <a:cubicBezTo>
                    <a:pt x="717438" y="53474"/>
                    <a:pt x="906824" y="95807"/>
                    <a:pt x="1096210" y="160421"/>
                  </a:cubicBezTo>
                  <a:cubicBezTo>
                    <a:pt x="1285596" y="225035"/>
                    <a:pt x="1490578" y="307474"/>
                    <a:pt x="1671052" y="414421"/>
                  </a:cubicBezTo>
                  <a:cubicBezTo>
                    <a:pt x="1851526" y="521368"/>
                    <a:pt x="2027543" y="666193"/>
                    <a:pt x="2179052" y="802105"/>
                  </a:cubicBezTo>
                  <a:cubicBezTo>
                    <a:pt x="2330561" y="938017"/>
                    <a:pt x="2457561" y="1082842"/>
                    <a:pt x="2580105" y="1229895"/>
                  </a:cubicBezTo>
                  <a:cubicBezTo>
                    <a:pt x="2702649" y="1376948"/>
                    <a:pt x="2820736" y="1515088"/>
                    <a:pt x="2914315" y="1684421"/>
                  </a:cubicBezTo>
                  <a:cubicBezTo>
                    <a:pt x="3007894" y="1853754"/>
                    <a:pt x="3085877" y="2049825"/>
                    <a:pt x="3141579" y="2245895"/>
                  </a:cubicBezTo>
                  <a:cubicBezTo>
                    <a:pt x="3197281" y="2441965"/>
                    <a:pt x="3230702" y="2729386"/>
                    <a:pt x="3248526" y="2860842"/>
                  </a:cubicBezTo>
                  <a:cubicBezTo>
                    <a:pt x="3266351" y="2992298"/>
                    <a:pt x="3248526" y="3034632"/>
                    <a:pt x="3248526" y="3034632"/>
                  </a:cubicBezTo>
                  <a:lnTo>
                    <a:pt x="3248526" y="3034632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 flipV="1">
              <a:off x="1149683" y="4555728"/>
              <a:ext cx="4379398" cy="1152600"/>
            </a:xfrm>
            <a:custGeom>
              <a:avLst/>
              <a:gdLst>
                <a:gd name="connsiteX0" fmla="*/ 0 w 3256448"/>
                <a:gd name="connsiteY0" fmla="*/ 0 h 3034632"/>
                <a:gd name="connsiteX1" fmla="*/ 534736 w 3256448"/>
                <a:gd name="connsiteY1" fmla="*/ 26737 h 3034632"/>
                <a:gd name="connsiteX2" fmla="*/ 1096210 w 3256448"/>
                <a:gd name="connsiteY2" fmla="*/ 160421 h 3034632"/>
                <a:gd name="connsiteX3" fmla="*/ 1671052 w 3256448"/>
                <a:gd name="connsiteY3" fmla="*/ 414421 h 3034632"/>
                <a:gd name="connsiteX4" fmla="*/ 2179052 w 3256448"/>
                <a:gd name="connsiteY4" fmla="*/ 802105 h 3034632"/>
                <a:gd name="connsiteX5" fmla="*/ 2580105 w 3256448"/>
                <a:gd name="connsiteY5" fmla="*/ 1229895 h 3034632"/>
                <a:gd name="connsiteX6" fmla="*/ 2914315 w 3256448"/>
                <a:gd name="connsiteY6" fmla="*/ 1684421 h 3034632"/>
                <a:gd name="connsiteX7" fmla="*/ 3141579 w 3256448"/>
                <a:gd name="connsiteY7" fmla="*/ 2245895 h 3034632"/>
                <a:gd name="connsiteX8" fmla="*/ 3248526 w 3256448"/>
                <a:gd name="connsiteY8" fmla="*/ 2860842 h 3034632"/>
                <a:gd name="connsiteX9" fmla="*/ 3248526 w 3256448"/>
                <a:gd name="connsiteY9" fmla="*/ 3034632 h 3034632"/>
                <a:gd name="connsiteX10" fmla="*/ 3248526 w 3256448"/>
                <a:gd name="connsiteY10" fmla="*/ 3034632 h 303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56448" h="3034632">
                  <a:moveTo>
                    <a:pt x="0" y="0"/>
                  </a:moveTo>
                  <a:cubicBezTo>
                    <a:pt x="176017" y="0"/>
                    <a:pt x="352034" y="0"/>
                    <a:pt x="534736" y="26737"/>
                  </a:cubicBezTo>
                  <a:cubicBezTo>
                    <a:pt x="717438" y="53474"/>
                    <a:pt x="906824" y="95807"/>
                    <a:pt x="1096210" y="160421"/>
                  </a:cubicBezTo>
                  <a:cubicBezTo>
                    <a:pt x="1285596" y="225035"/>
                    <a:pt x="1490578" y="307474"/>
                    <a:pt x="1671052" y="414421"/>
                  </a:cubicBezTo>
                  <a:cubicBezTo>
                    <a:pt x="1851526" y="521368"/>
                    <a:pt x="2027543" y="666193"/>
                    <a:pt x="2179052" y="802105"/>
                  </a:cubicBezTo>
                  <a:cubicBezTo>
                    <a:pt x="2330561" y="938017"/>
                    <a:pt x="2457561" y="1082842"/>
                    <a:pt x="2580105" y="1229895"/>
                  </a:cubicBezTo>
                  <a:cubicBezTo>
                    <a:pt x="2702649" y="1376948"/>
                    <a:pt x="2820736" y="1515088"/>
                    <a:pt x="2914315" y="1684421"/>
                  </a:cubicBezTo>
                  <a:cubicBezTo>
                    <a:pt x="3007894" y="1853754"/>
                    <a:pt x="3085877" y="2049825"/>
                    <a:pt x="3141579" y="2245895"/>
                  </a:cubicBezTo>
                  <a:cubicBezTo>
                    <a:pt x="3197281" y="2441965"/>
                    <a:pt x="3230702" y="2729386"/>
                    <a:pt x="3248526" y="2860842"/>
                  </a:cubicBezTo>
                  <a:cubicBezTo>
                    <a:pt x="3266351" y="2992298"/>
                    <a:pt x="3248526" y="3034632"/>
                    <a:pt x="3248526" y="3034632"/>
                  </a:cubicBezTo>
                  <a:lnTo>
                    <a:pt x="3248526" y="3034632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81269" y="1066913"/>
            <a:ext cx="5240919" cy="5069192"/>
            <a:chOff x="775365" y="1066913"/>
            <a:chExt cx="5240919" cy="5069192"/>
          </a:xfrm>
        </p:grpSpPr>
        <p:sp>
          <p:nvSpPr>
            <p:cNvPr id="19" name="Freeform 18"/>
            <p:cNvSpPr/>
            <p:nvPr/>
          </p:nvSpPr>
          <p:spPr>
            <a:xfrm>
              <a:off x="2259263" y="1066913"/>
              <a:ext cx="3757021" cy="3505099"/>
            </a:xfrm>
            <a:custGeom>
              <a:avLst/>
              <a:gdLst>
                <a:gd name="connsiteX0" fmla="*/ 0 w 3757021"/>
                <a:gd name="connsiteY0" fmla="*/ 2572 h 3505099"/>
                <a:gd name="connsiteX1" fmla="*/ 708526 w 3757021"/>
                <a:gd name="connsiteY1" fmla="*/ 42678 h 3505099"/>
                <a:gd name="connsiteX2" fmla="*/ 1604211 w 3757021"/>
                <a:gd name="connsiteY2" fmla="*/ 296678 h 3505099"/>
                <a:gd name="connsiteX3" fmla="*/ 2540000 w 3757021"/>
                <a:gd name="connsiteY3" fmla="*/ 911625 h 3505099"/>
                <a:gd name="connsiteX4" fmla="*/ 3248526 w 3757021"/>
                <a:gd name="connsiteY4" fmla="*/ 1700362 h 3505099"/>
                <a:gd name="connsiteX5" fmla="*/ 3649579 w 3757021"/>
                <a:gd name="connsiteY5" fmla="*/ 2636151 h 3505099"/>
                <a:gd name="connsiteX6" fmla="*/ 3743158 w 3757021"/>
                <a:gd name="connsiteY6" fmla="*/ 3277836 h 3505099"/>
                <a:gd name="connsiteX7" fmla="*/ 3756526 w 3757021"/>
                <a:gd name="connsiteY7" fmla="*/ 3505099 h 3505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57021" h="3505099">
                  <a:moveTo>
                    <a:pt x="0" y="2572"/>
                  </a:moveTo>
                  <a:cubicBezTo>
                    <a:pt x="220578" y="-1884"/>
                    <a:pt x="441157" y="-6340"/>
                    <a:pt x="708526" y="42678"/>
                  </a:cubicBezTo>
                  <a:cubicBezTo>
                    <a:pt x="975895" y="91696"/>
                    <a:pt x="1298965" y="151854"/>
                    <a:pt x="1604211" y="296678"/>
                  </a:cubicBezTo>
                  <a:cubicBezTo>
                    <a:pt x="1909457" y="441502"/>
                    <a:pt x="2265948" y="677678"/>
                    <a:pt x="2540000" y="911625"/>
                  </a:cubicBezTo>
                  <a:cubicBezTo>
                    <a:pt x="2814053" y="1145572"/>
                    <a:pt x="3063596" y="1412941"/>
                    <a:pt x="3248526" y="1700362"/>
                  </a:cubicBezTo>
                  <a:cubicBezTo>
                    <a:pt x="3433456" y="1987783"/>
                    <a:pt x="3567140" y="2373239"/>
                    <a:pt x="3649579" y="2636151"/>
                  </a:cubicBezTo>
                  <a:cubicBezTo>
                    <a:pt x="3732018" y="2899063"/>
                    <a:pt x="3725334" y="3133011"/>
                    <a:pt x="3743158" y="3277836"/>
                  </a:cubicBezTo>
                  <a:cubicBezTo>
                    <a:pt x="3760983" y="3422661"/>
                    <a:pt x="3756526" y="3505099"/>
                    <a:pt x="3756526" y="3505099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 flipH="1">
              <a:off x="775365" y="1066913"/>
              <a:ext cx="1636295" cy="5069192"/>
            </a:xfrm>
            <a:custGeom>
              <a:avLst/>
              <a:gdLst>
                <a:gd name="connsiteX0" fmla="*/ 0 w 3757021"/>
                <a:gd name="connsiteY0" fmla="*/ 2572 h 3505099"/>
                <a:gd name="connsiteX1" fmla="*/ 708526 w 3757021"/>
                <a:gd name="connsiteY1" fmla="*/ 42678 h 3505099"/>
                <a:gd name="connsiteX2" fmla="*/ 1604211 w 3757021"/>
                <a:gd name="connsiteY2" fmla="*/ 296678 h 3505099"/>
                <a:gd name="connsiteX3" fmla="*/ 2540000 w 3757021"/>
                <a:gd name="connsiteY3" fmla="*/ 911625 h 3505099"/>
                <a:gd name="connsiteX4" fmla="*/ 3248526 w 3757021"/>
                <a:gd name="connsiteY4" fmla="*/ 1700362 h 3505099"/>
                <a:gd name="connsiteX5" fmla="*/ 3649579 w 3757021"/>
                <a:gd name="connsiteY5" fmla="*/ 2636151 h 3505099"/>
                <a:gd name="connsiteX6" fmla="*/ 3743158 w 3757021"/>
                <a:gd name="connsiteY6" fmla="*/ 3277836 h 3505099"/>
                <a:gd name="connsiteX7" fmla="*/ 3756526 w 3757021"/>
                <a:gd name="connsiteY7" fmla="*/ 3505099 h 3505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57021" h="3505099">
                  <a:moveTo>
                    <a:pt x="0" y="2572"/>
                  </a:moveTo>
                  <a:cubicBezTo>
                    <a:pt x="220578" y="-1884"/>
                    <a:pt x="441157" y="-6340"/>
                    <a:pt x="708526" y="42678"/>
                  </a:cubicBezTo>
                  <a:cubicBezTo>
                    <a:pt x="975895" y="91696"/>
                    <a:pt x="1298965" y="151854"/>
                    <a:pt x="1604211" y="296678"/>
                  </a:cubicBezTo>
                  <a:cubicBezTo>
                    <a:pt x="1909457" y="441502"/>
                    <a:pt x="2265948" y="677678"/>
                    <a:pt x="2540000" y="911625"/>
                  </a:cubicBezTo>
                  <a:cubicBezTo>
                    <a:pt x="2814053" y="1145572"/>
                    <a:pt x="3063596" y="1412941"/>
                    <a:pt x="3248526" y="1700362"/>
                  </a:cubicBezTo>
                  <a:cubicBezTo>
                    <a:pt x="3433456" y="1987783"/>
                    <a:pt x="3567140" y="2373239"/>
                    <a:pt x="3649579" y="2636151"/>
                  </a:cubicBezTo>
                  <a:cubicBezTo>
                    <a:pt x="3732018" y="2899063"/>
                    <a:pt x="3725334" y="3133011"/>
                    <a:pt x="3743158" y="3277836"/>
                  </a:cubicBezTo>
                  <a:cubicBezTo>
                    <a:pt x="3760983" y="3422661"/>
                    <a:pt x="3756526" y="3505099"/>
                    <a:pt x="3756526" y="3505099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 flipV="1">
              <a:off x="775366" y="4579683"/>
              <a:ext cx="5232892" cy="1556421"/>
            </a:xfrm>
            <a:custGeom>
              <a:avLst/>
              <a:gdLst>
                <a:gd name="connsiteX0" fmla="*/ 0 w 3757021"/>
                <a:gd name="connsiteY0" fmla="*/ 2572 h 3505099"/>
                <a:gd name="connsiteX1" fmla="*/ 708526 w 3757021"/>
                <a:gd name="connsiteY1" fmla="*/ 42678 h 3505099"/>
                <a:gd name="connsiteX2" fmla="*/ 1604211 w 3757021"/>
                <a:gd name="connsiteY2" fmla="*/ 296678 h 3505099"/>
                <a:gd name="connsiteX3" fmla="*/ 2540000 w 3757021"/>
                <a:gd name="connsiteY3" fmla="*/ 911625 h 3505099"/>
                <a:gd name="connsiteX4" fmla="*/ 3248526 w 3757021"/>
                <a:gd name="connsiteY4" fmla="*/ 1700362 h 3505099"/>
                <a:gd name="connsiteX5" fmla="*/ 3649579 w 3757021"/>
                <a:gd name="connsiteY5" fmla="*/ 2636151 h 3505099"/>
                <a:gd name="connsiteX6" fmla="*/ 3743158 w 3757021"/>
                <a:gd name="connsiteY6" fmla="*/ 3277836 h 3505099"/>
                <a:gd name="connsiteX7" fmla="*/ 3756526 w 3757021"/>
                <a:gd name="connsiteY7" fmla="*/ 3505099 h 3505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57021" h="3505099">
                  <a:moveTo>
                    <a:pt x="0" y="2572"/>
                  </a:moveTo>
                  <a:cubicBezTo>
                    <a:pt x="220578" y="-1884"/>
                    <a:pt x="441157" y="-6340"/>
                    <a:pt x="708526" y="42678"/>
                  </a:cubicBezTo>
                  <a:cubicBezTo>
                    <a:pt x="975895" y="91696"/>
                    <a:pt x="1298965" y="151854"/>
                    <a:pt x="1604211" y="296678"/>
                  </a:cubicBezTo>
                  <a:cubicBezTo>
                    <a:pt x="1909457" y="441502"/>
                    <a:pt x="2265948" y="677678"/>
                    <a:pt x="2540000" y="911625"/>
                  </a:cubicBezTo>
                  <a:cubicBezTo>
                    <a:pt x="2814053" y="1145572"/>
                    <a:pt x="3063596" y="1412941"/>
                    <a:pt x="3248526" y="1700362"/>
                  </a:cubicBezTo>
                  <a:cubicBezTo>
                    <a:pt x="3433456" y="1987783"/>
                    <a:pt x="3567140" y="2373239"/>
                    <a:pt x="3649579" y="2636151"/>
                  </a:cubicBezTo>
                  <a:cubicBezTo>
                    <a:pt x="3732018" y="2899063"/>
                    <a:pt x="3725334" y="3133011"/>
                    <a:pt x="3743158" y="3277836"/>
                  </a:cubicBezTo>
                  <a:cubicBezTo>
                    <a:pt x="3760983" y="3422661"/>
                    <a:pt x="3756526" y="3505099"/>
                    <a:pt x="3756526" y="3505099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02081" y="909053"/>
            <a:ext cx="366292" cy="3277848"/>
            <a:chOff x="2096177" y="909053"/>
            <a:chExt cx="366292" cy="32778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098841" y="90905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104193" y="11951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104193" y="147586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096177" y="1788677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104193" y="211752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109545" y="240360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109545" y="26843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101529" y="2997149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104193" y="325380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109545" y="355325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109545" y="387408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101529" y="418690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rot="5400000">
            <a:off x="3984742" y="2737473"/>
            <a:ext cx="366292" cy="3642344"/>
            <a:chOff x="2096177" y="909053"/>
            <a:chExt cx="366292" cy="3277848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098841" y="90905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104193" y="11951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104193" y="147586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096177" y="1788677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104193" y="211752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109545" y="240360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109545" y="26843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101529" y="2997149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104193" y="3307277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109545" y="3629448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109545" y="387408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101529" y="418690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9057" y="4634847"/>
            <a:ext cx="1930457" cy="1620216"/>
            <a:chOff x="453153" y="4634847"/>
            <a:chExt cx="1930457" cy="162021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950345" y="4634847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1862121" y="4747143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1755177" y="4867455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1653585" y="4993119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1541289" y="5108079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1426329" y="5247111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1319385" y="5380791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1191057" y="5493087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1067920" y="5632112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875577" y="5819271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693777" y="6011775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453153" y="6252399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4763378" y="1121881"/>
            <a:ext cx="4180096" cy="2287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We can determine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by using the “volume” (the number of states) of a shell in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-space.</a:t>
            </a:r>
            <a:endParaRPr lang="en-GB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Volume in 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-space has units of m</a:t>
            </a:r>
            <a:r>
              <a:rPr lang="en-GB" sz="2000" baseline="30000" dirty="0">
                <a:solidFill>
                  <a:srgbClr val="000000"/>
                </a:solidFill>
                <a:latin typeface="Times New Roman" pitchFamily="18" charset="0"/>
              </a:rPr>
              <a:t>-3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= m</a:t>
            </a:r>
            <a:r>
              <a:rPr lang="en-GB" sz="2000" i="1" baseline="-25000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000" i="1" baseline="300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1978531" y="3553253"/>
            <a:ext cx="715786" cy="9853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2694317" y="3125463"/>
            <a:ext cx="494906" cy="427790"/>
            <a:chOff x="2587625" y="2921000"/>
            <a:chExt cx="4064000" cy="3381374"/>
          </a:xfrm>
        </p:grpSpPr>
        <p:sp>
          <p:nvSpPr>
            <p:cNvPr id="98" name="Cube 97"/>
            <p:cNvSpPr/>
            <p:nvPr/>
          </p:nvSpPr>
          <p:spPr>
            <a:xfrm>
              <a:off x="2587625" y="2921000"/>
              <a:ext cx="4064000" cy="3381374"/>
            </a:xfrm>
            <a:prstGeom prst="cub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/>
            <p:nvPr/>
          </p:nvCxnSpPr>
          <p:spPr>
            <a:xfrm flipH="1" flipV="1">
              <a:off x="3444875" y="5413375"/>
              <a:ext cx="3206750" cy="31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429000" y="2921000"/>
              <a:ext cx="15875" cy="24923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2587625" y="5429250"/>
              <a:ext cx="857250" cy="8731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2225673" y="2662164"/>
            <a:ext cx="1819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 state in k-space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726" y="3409687"/>
            <a:ext cx="1550278" cy="742387"/>
          </a:xfrm>
          <a:prstGeom prst="rect">
            <a:avLst/>
          </a:prstGeom>
        </p:spPr>
      </p:pic>
      <p:sp>
        <p:nvSpPr>
          <p:cNvPr id="103" name="Rectangle 102"/>
          <p:cNvSpPr/>
          <p:nvPr/>
        </p:nvSpPr>
        <p:spPr>
          <a:xfrm>
            <a:off x="7507500" y="3409687"/>
            <a:ext cx="10182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Units: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states/</a:t>
            </a:r>
            <a:r>
              <a:rPr lang="en-GB" dirty="0" err="1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GB" baseline="-250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endParaRPr lang="en-US" baseline="-25000" dirty="0"/>
          </a:p>
        </p:txBody>
      </p:sp>
      <p:sp>
        <p:nvSpPr>
          <p:cNvPr id="104" name="Rectangle 103"/>
          <p:cNvSpPr/>
          <p:nvPr/>
        </p:nvSpPr>
        <p:spPr>
          <a:xfrm>
            <a:off x="5486885" y="4763640"/>
            <a:ext cx="36571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From particle in a box energy formula:</a:t>
            </a: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 rotWithShape="1">
          <a:blip r:embed="rId4"/>
          <a:srcRect l="47009" t="59274" b="20239"/>
          <a:stretch/>
        </p:blipFill>
        <p:spPr>
          <a:xfrm>
            <a:off x="5714162" y="5394159"/>
            <a:ext cx="2531494" cy="1109579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5"/>
          <a:srcRect r="60393"/>
          <a:stretch/>
        </p:blipFill>
        <p:spPr>
          <a:xfrm>
            <a:off x="5189249" y="5634776"/>
            <a:ext cx="446892" cy="693296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 rotWithShape="1">
          <a:blip r:embed="rId5"/>
          <a:srcRect l="24409" t="-1" b="-7980"/>
          <a:stretch/>
        </p:blipFill>
        <p:spPr>
          <a:xfrm>
            <a:off x="8188942" y="5668222"/>
            <a:ext cx="852905" cy="74862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 rotWithShape="1">
          <a:blip r:embed="rId6"/>
          <a:srcRect/>
          <a:stretch/>
        </p:blipFill>
        <p:spPr>
          <a:xfrm>
            <a:off x="5502915" y="5407539"/>
            <a:ext cx="2471008" cy="1045967"/>
          </a:xfrm>
          <a:prstGeom prst="rect">
            <a:avLst/>
          </a:prstGeom>
        </p:spPr>
      </p:pic>
      <p:sp>
        <p:nvSpPr>
          <p:cNvPr id="109" name="Rectangle 108"/>
          <p:cNvSpPr/>
          <p:nvPr/>
        </p:nvSpPr>
        <p:spPr>
          <a:xfrm>
            <a:off x="8077703" y="5692563"/>
            <a:ext cx="8914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Units: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states/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endParaRPr lang="en-US" i="1" baseline="-25000" dirty="0"/>
          </a:p>
        </p:txBody>
      </p:sp>
      <p:sp>
        <p:nvSpPr>
          <p:cNvPr id="110" name="Rectangle 109"/>
          <p:cNvSpPr/>
          <p:nvPr/>
        </p:nvSpPr>
        <p:spPr>
          <a:xfrm>
            <a:off x="4943658" y="6426939"/>
            <a:ext cx="4069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Energy degeneracy in a box of particles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5572225" y="5453016"/>
            <a:ext cx="3469622" cy="1000490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/>
      <p:bldP spid="109" grpId="0"/>
      <p:bldP spid="110" grpId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350" y="18325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Another Look at Energy Degeneracy in the Box 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642" y="1043022"/>
            <a:ext cx="4470400" cy="18923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737729" y="1657695"/>
            <a:ext cx="973221" cy="88231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978" y="3879877"/>
            <a:ext cx="4724972" cy="2962897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1321" y="3457263"/>
            <a:ext cx="3349608" cy="63134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 rot="16200000">
            <a:off x="1015993" y="4932929"/>
            <a:ext cx="1640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# of states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710950" y="6319554"/>
            <a:ext cx="1215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Energy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90350" y="3045559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From the last unit, solving the Diophantine equation:</a:t>
            </a:r>
          </a:p>
        </p:txBody>
      </p:sp>
    </p:spTree>
    <p:extLst>
      <p:ext uri="{BB962C8B-B14F-4D97-AF65-F5344CB8AC3E}">
        <p14:creationId xmlns:p14="http://schemas.microsoft.com/office/powerpoint/2010/main" val="267401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4" grpId="0"/>
      <p:bldP spid="95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Dimensions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47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 studied a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single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particle in a box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What happens if we have a box full of particles??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73169" y="3303080"/>
            <a:ext cx="4064000" cy="3381374"/>
            <a:chOff x="2587625" y="2921000"/>
            <a:chExt cx="4064000" cy="3381374"/>
          </a:xfrm>
        </p:grpSpPr>
        <p:sp>
          <p:nvSpPr>
            <p:cNvPr id="3" name="Cube 2"/>
            <p:cNvSpPr/>
            <p:nvPr/>
          </p:nvSpPr>
          <p:spPr>
            <a:xfrm>
              <a:off x="2587625" y="2921000"/>
              <a:ext cx="4064000" cy="3381374"/>
            </a:xfrm>
            <a:prstGeom prst="cub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 flipV="1">
              <a:off x="3444875" y="5413375"/>
              <a:ext cx="3206750" cy="31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429000" y="2921000"/>
              <a:ext cx="15875" cy="24923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587625" y="5429250"/>
              <a:ext cx="857250" cy="8731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743044" y="4573080"/>
            <a:ext cx="1730375" cy="1873250"/>
            <a:chOff x="508000" y="3270250"/>
            <a:chExt cx="1730375" cy="1873250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1079500" y="3270250"/>
              <a:ext cx="0" cy="12065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63625" y="4476750"/>
              <a:ext cx="117475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08000" y="4476750"/>
              <a:ext cx="588964" cy="66675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2282919" y="5684985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800" dirty="0"/>
          </a:p>
        </p:txBody>
      </p:sp>
      <p:sp>
        <p:nvSpPr>
          <p:cNvPr id="40" name="Rectangle 39"/>
          <p:cNvSpPr/>
          <p:nvPr/>
        </p:nvSpPr>
        <p:spPr>
          <a:xfrm>
            <a:off x="885919" y="4361010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800" dirty="0"/>
          </a:p>
        </p:txBody>
      </p:sp>
      <p:sp>
        <p:nvSpPr>
          <p:cNvPr id="41" name="Rectangle 40"/>
          <p:cNvSpPr/>
          <p:nvPr/>
        </p:nvSpPr>
        <p:spPr>
          <a:xfrm>
            <a:off x="898743" y="6152970"/>
            <a:ext cx="344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921429" y="2597668"/>
            <a:ext cx="3103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We get a model of a gas</a:t>
            </a:r>
            <a:endParaRPr lang="en-US" sz="2400" dirty="0"/>
          </a:p>
        </p:txBody>
      </p:sp>
      <p:sp>
        <p:nvSpPr>
          <p:cNvPr id="6" name="Smiley Face 5"/>
          <p:cNvSpPr/>
          <p:nvPr/>
        </p:nvSpPr>
        <p:spPr>
          <a:xfrm>
            <a:off x="2647121" y="3657343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4025409" y="4879371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/>
          <p:cNvSpPr/>
          <p:nvPr/>
        </p:nvSpPr>
        <p:spPr>
          <a:xfrm>
            <a:off x="1505379" y="4340957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2980078" y="5173476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miley Face 25"/>
          <p:cNvSpPr/>
          <p:nvPr/>
        </p:nvSpPr>
        <p:spPr>
          <a:xfrm>
            <a:off x="4030756" y="4066905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miley Face 27"/>
          <p:cNvSpPr/>
          <p:nvPr/>
        </p:nvSpPr>
        <p:spPr>
          <a:xfrm>
            <a:off x="2647121" y="4550662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miley Face 29"/>
          <p:cNvSpPr/>
          <p:nvPr/>
        </p:nvSpPr>
        <p:spPr>
          <a:xfrm>
            <a:off x="1298669" y="6130989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iley Face 30"/>
          <p:cNvSpPr/>
          <p:nvPr/>
        </p:nvSpPr>
        <p:spPr>
          <a:xfrm>
            <a:off x="2001347" y="6222061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miley Face 31"/>
          <p:cNvSpPr/>
          <p:nvPr/>
        </p:nvSpPr>
        <p:spPr>
          <a:xfrm>
            <a:off x="1723785" y="5320528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miley Face 32"/>
          <p:cNvSpPr/>
          <p:nvPr/>
        </p:nvSpPr>
        <p:spPr>
          <a:xfrm>
            <a:off x="2980078" y="5983936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/>
          <p:cNvSpPr/>
          <p:nvPr/>
        </p:nvSpPr>
        <p:spPr>
          <a:xfrm>
            <a:off x="743044" y="5320528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miley Face 36"/>
          <p:cNvSpPr/>
          <p:nvPr/>
        </p:nvSpPr>
        <p:spPr>
          <a:xfrm>
            <a:off x="1388739" y="3671199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miley Face 37"/>
          <p:cNvSpPr/>
          <p:nvPr/>
        </p:nvSpPr>
        <p:spPr>
          <a:xfrm>
            <a:off x="3878356" y="5680152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4537169" y="3353866"/>
            <a:ext cx="4606831" cy="21137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 box is 3D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 particles bounce around, but do not stick together or repel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Each particle behaves like a particle in a box</a:t>
            </a:r>
          </a:p>
        </p:txBody>
      </p:sp>
    </p:spTree>
    <p:extLst>
      <p:ext uri="{BB962C8B-B14F-4D97-AF65-F5344CB8AC3E}">
        <p14:creationId xmlns:p14="http://schemas.microsoft.com/office/powerpoint/2010/main" val="327310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20" grpId="0" animBg="1"/>
      <p:bldP spid="21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7" grpId="0" animBg="1"/>
      <p:bldP spid="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Maxwell-Boltzmann distribution</a:t>
            </a: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043302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Using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 to get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606158"/>
            <a:ext cx="5065826" cy="13215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5342"/>
          <a:stretch/>
        </p:blipFill>
        <p:spPr>
          <a:xfrm>
            <a:off x="5106736" y="1579422"/>
            <a:ext cx="2954421" cy="1321070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28600" y="3254439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Finally substituting in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153" y="3903578"/>
            <a:ext cx="6515100" cy="182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1345" y="5940561"/>
            <a:ext cx="78852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Maxwell-Boltzmann “Distribution” 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for distinguishable particles in a box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5452353" y="1631596"/>
            <a:ext cx="2608804" cy="126889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1049" y="4181474"/>
            <a:ext cx="6515100" cy="1550904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9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Maxwell-Boltzmann distribution</a:t>
            </a: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043302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What does this probability density like like?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77981" y="6381724"/>
            <a:ext cx="277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x = E</a:t>
            </a:r>
            <a:r>
              <a:rPr lang="en-US" dirty="0">
                <a:latin typeface="Times New Roman"/>
                <a:cs typeface="Times New Roman"/>
              </a:rPr>
              <a:t>/(</a:t>
            </a:r>
            <a:r>
              <a:rPr lang="en-US" i="1" dirty="0" err="1">
                <a:latin typeface="Times New Roman"/>
                <a:cs typeface="Times New Roman"/>
              </a:rPr>
              <a:t>k</a:t>
            </a:r>
            <a:r>
              <a:rPr lang="en-US" i="1" baseline="-25000" dirty="0" err="1">
                <a:latin typeface="Times New Roman"/>
                <a:cs typeface="Times New Roman"/>
              </a:rPr>
              <a:t>B</a:t>
            </a:r>
            <a:r>
              <a:rPr lang="en-US" i="1" dirty="0" err="1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) (scaled energy)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4487" y="2865483"/>
            <a:ext cx="3730913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Draw a particle from the box. What energy is it most likely to have?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809999" y="4098582"/>
            <a:ext cx="274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(</a:t>
            </a:r>
            <a:r>
              <a:rPr lang="en-US" i="1" dirty="0" err="1">
                <a:latin typeface="Times New Roman"/>
                <a:cs typeface="Times New Roman"/>
              </a:rPr>
              <a:t>k</a:t>
            </a:r>
            <a:r>
              <a:rPr lang="en-US" i="1" baseline="-25000" dirty="0" err="1">
                <a:latin typeface="Times New Roman"/>
                <a:cs typeface="Times New Roman"/>
              </a:rPr>
              <a:t>B</a:t>
            </a:r>
            <a:r>
              <a:rPr lang="en-US" i="1" dirty="0" err="1">
                <a:latin typeface="Times New Roman"/>
                <a:cs typeface="Times New Roman"/>
              </a:rPr>
              <a:t>T</a:t>
            </a:r>
            <a:r>
              <a:rPr lang="en-US" i="1" dirty="0">
                <a:latin typeface="Times New Roman"/>
                <a:cs typeface="Times New Roman"/>
              </a:rPr>
              <a:t>)</a:t>
            </a:r>
            <a:r>
              <a:rPr lang="en-US" i="1" baseline="30000" dirty="0">
                <a:latin typeface="Times New Roman"/>
                <a:cs typeface="Times New Roman"/>
              </a:rPr>
              <a:t>3</a:t>
            </a:r>
            <a:r>
              <a:rPr lang="en-US" i="1" dirty="0">
                <a:latin typeface="Times New Roman"/>
                <a:cs typeface="Times New Roman"/>
              </a:rPr>
              <a:t> 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) (scaled density)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4" y="2166354"/>
            <a:ext cx="6858000" cy="4330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134" y="2005549"/>
            <a:ext cx="3720748" cy="5848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71053"/>
          <a:stretch/>
        </p:blipFill>
        <p:spPr>
          <a:xfrm>
            <a:off x="6272463" y="2032673"/>
            <a:ext cx="1634575" cy="57718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184487" y="4340330"/>
            <a:ext cx="3730913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Past how much energy do you not expect to find too many particles?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076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3D Box/Degeneracy problem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3952" y="1118438"/>
            <a:ext cx="8686800" cy="22504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Consider a 3D box (side length 1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dm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filled with 1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mol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of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HCl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gas (36.46 g/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mol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at 273 K. </a:t>
            </a:r>
          </a:p>
          <a:p>
            <a:pPr marL="1477963" lvl="2" indent="-457200">
              <a:spcBef>
                <a:spcPts val="800"/>
              </a:spcBef>
              <a:buFont typeface="+mj-lt"/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Compute the log of the partition function.</a:t>
            </a:r>
          </a:p>
          <a:p>
            <a:pPr marL="1477963" lvl="2" indent="-457200">
              <a:spcBef>
                <a:spcPts val="800"/>
              </a:spcBef>
              <a:buFont typeface="+mj-lt"/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Assuming the </a:t>
            </a:r>
            <a:r>
              <a:rPr lang="en-GB" sz="2000" dirty="0" err="1">
                <a:solidFill>
                  <a:srgbClr val="000000"/>
                </a:solidFill>
                <a:latin typeface="Times New Roman" pitchFamily="18" charset="0"/>
              </a:rPr>
              <a:t>HCl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molecules occupy P.I.A.B. states, approximately how many states are available up to an energy of 1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000" i="1" baseline="-250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at 273K. Hint: Compute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473" y="3142231"/>
            <a:ext cx="1364914" cy="6304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3718" y="3786092"/>
            <a:ext cx="84528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0763" lvl="2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Do it symbolically first. Log the result, plug in and then “e” back. That is better form. </a:t>
            </a:r>
          </a:p>
        </p:txBody>
      </p:sp>
      <p:sp>
        <p:nvSpPr>
          <p:cNvPr id="8" name="Rectangle 7"/>
          <p:cNvSpPr/>
          <p:nvPr/>
        </p:nvSpPr>
        <p:spPr>
          <a:xfrm>
            <a:off x="233952" y="4718767"/>
            <a:ext cx="82026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77963" lvl="2" indent="-457200">
              <a:spcBef>
                <a:spcPts val="800"/>
              </a:spcBef>
              <a:buFont typeface="+mj-lt"/>
              <a:buAutoNum type="alphaLcPeriod" startAt="3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Compute the probability of reaching into the box and pulling out an </a:t>
            </a:r>
            <a:r>
              <a:rPr lang="en-GB" sz="2000" dirty="0" err="1">
                <a:solidFill>
                  <a:srgbClr val="000000"/>
                </a:solidFill>
                <a:latin typeface="Times New Roman" pitchFamily="18" charset="0"/>
              </a:rPr>
              <a:t>HCl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molecule of energy between 0 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and 1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000" i="1" baseline="-250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at 273K. Hint: Compute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121" y="5678283"/>
            <a:ext cx="1417721" cy="65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84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3D Box/Degeneracy 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F40694-9759-DE4B-A26C-0770ECABA0D1}"/>
              </a:ext>
            </a:extLst>
          </p:cNvPr>
          <p:cNvSpPr/>
          <p:nvPr/>
        </p:nvSpPr>
        <p:spPr>
          <a:xfrm>
            <a:off x="623518" y="1103726"/>
            <a:ext cx="344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B2718-8448-ED4B-8DE2-1A7E0339AC45}"/>
              </a:ext>
            </a:extLst>
          </p:cNvPr>
          <p:cNvSpPr txBox="1"/>
          <p:nvPr/>
        </p:nvSpPr>
        <p:spPr>
          <a:xfrm>
            <a:off x="133816" y="1616682"/>
            <a:ext cx="8883445" cy="369331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kB   &lt;- 1.38064852e-23</a:t>
            </a:r>
          </a:p>
          <a:p>
            <a:r>
              <a:rPr lang="en-US" sz="1300" dirty="0" err="1">
                <a:solidFill>
                  <a:schemeClr val="bg1"/>
                </a:solidFill>
                <a:latin typeface="Courier" pitchFamily="2" charset="0"/>
              </a:rPr>
              <a:t>hb</a:t>
            </a:r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   &lt;- 1.054571817e-34</a:t>
            </a:r>
          </a:p>
          <a:p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Na   &lt;- 6.02214076e23</a:t>
            </a:r>
          </a:p>
          <a:p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m    &lt;- 36.46 * 1/Na * 1/1000  </a:t>
            </a:r>
            <a:r>
              <a:rPr lang="en-US" sz="1300" dirty="0">
                <a:solidFill>
                  <a:srgbClr val="FFFF00"/>
                </a:solidFill>
                <a:latin typeface="Courier" pitchFamily="2" charset="0"/>
              </a:rPr>
              <a:t># convert g/mol -&gt; kg/</a:t>
            </a:r>
            <a:r>
              <a:rPr lang="en-US" sz="1300" dirty="0" err="1">
                <a:solidFill>
                  <a:srgbClr val="FFFF00"/>
                </a:solidFill>
                <a:latin typeface="Courier" pitchFamily="2" charset="0"/>
              </a:rPr>
              <a:t>molec</a:t>
            </a:r>
            <a:endParaRPr lang="en-US" sz="1300" dirty="0">
              <a:solidFill>
                <a:srgbClr val="FFFF00"/>
              </a:solidFill>
              <a:latin typeface="Courier" pitchFamily="2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Temp &lt;- 273</a:t>
            </a:r>
          </a:p>
          <a:p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Vol  &lt;- 1 * (1/10)^3           </a:t>
            </a:r>
            <a:r>
              <a:rPr lang="en-US" sz="1300" dirty="0">
                <a:solidFill>
                  <a:srgbClr val="FFFF00"/>
                </a:solidFill>
                <a:latin typeface="Courier" pitchFamily="2" charset="0"/>
              </a:rPr>
              <a:t># convert dm^3 -&gt; m^3</a:t>
            </a:r>
          </a:p>
          <a:p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300" dirty="0">
                <a:solidFill>
                  <a:srgbClr val="FFFF00"/>
                </a:solidFill>
                <a:latin typeface="Courier" pitchFamily="2" charset="0"/>
              </a:rPr>
              <a:t># Z just by plugging in to the formula:</a:t>
            </a:r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300" dirty="0" err="1">
                <a:solidFill>
                  <a:schemeClr val="bg1"/>
                </a:solidFill>
                <a:latin typeface="Courier" pitchFamily="2" charset="0"/>
              </a:rPr>
              <a:t>Z.dont.do.it.this.way</a:t>
            </a:r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 &lt;- (m*kB*Temp/(2*pi))^(3/2) * Vol/hb^3</a:t>
            </a:r>
          </a:p>
          <a:p>
            <a:r>
              <a:rPr lang="en-US" sz="1300" dirty="0" err="1">
                <a:solidFill>
                  <a:schemeClr val="bg1"/>
                </a:solidFill>
                <a:latin typeface="Courier" pitchFamily="2" charset="0"/>
              </a:rPr>
              <a:t>Z.dont.do.it.this.way</a:t>
            </a:r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  <a:p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  <a:p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300" dirty="0">
                <a:solidFill>
                  <a:srgbClr val="FFFF00"/>
                </a:solidFill>
                <a:latin typeface="Courier" pitchFamily="2" charset="0"/>
              </a:rPr>
              <a:t># Z by computing with logs. Usually do it this way:</a:t>
            </a:r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300" dirty="0" err="1">
                <a:solidFill>
                  <a:schemeClr val="bg1"/>
                </a:solidFill>
                <a:latin typeface="Courier" pitchFamily="2" charset="0"/>
              </a:rPr>
              <a:t>logZ</a:t>
            </a:r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 &lt;- (3/2) * (log(m) + log(kB) + log(Temp) - log(2*pi)) + log(Vol) - 3* log(</a:t>
            </a:r>
            <a:r>
              <a:rPr lang="en-US" sz="1300" dirty="0" err="1">
                <a:solidFill>
                  <a:schemeClr val="bg1"/>
                </a:solidFill>
                <a:latin typeface="Courier" pitchFamily="2" charset="0"/>
              </a:rPr>
              <a:t>hb</a:t>
            </a:r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  <a:p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exp(</a:t>
            </a:r>
            <a:r>
              <a:rPr lang="en-US" sz="1300" dirty="0" err="1">
                <a:solidFill>
                  <a:schemeClr val="bg1"/>
                </a:solidFill>
                <a:latin typeface="Courier" pitchFamily="2" charset="0"/>
              </a:rPr>
              <a:t>logZ</a:t>
            </a:r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)                     </a:t>
            </a:r>
            <a:r>
              <a:rPr lang="en-US" sz="1300" dirty="0">
                <a:solidFill>
                  <a:srgbClr val="FFFF00"/>
                </a:solidFill>
                <a:latin typeface="Courier" pitchFamily="2" charset="0"/>
              </a:rPr>
              <a:t># More stable. Do it this way</a:t>
            </a:r>
          </a:p>
          <a:p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D4A713-B49B-A643-B553-17F952F85552}"/>
              </a:ext>
            </a:extLst>
          </p:cNvPr>
          <p:cNvSpPr/>
          <p:nvPr/>
        </p:nvSpPr>
        <p:spPr>
          <a:xfrm>
            <a:off x="3897826" y="5832651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~ 10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080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3D Box/Degeneracy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A7B3E-DB20-8745-82C5-49E584AB5136}"/>
              </a:ext>
            </a:extLst>
          </p:cNvPr>
          <p:cNvSpPr txBox="1"/>
          <p:nvPr/>
        </p:nvSpPr>
        <p:spPr>
          <a:xfrm>
            <a:off x="1260088" y="1148576"/>
            <a:ext cx="690260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g[e_] := (m^(3/2) V)/(Sqrt[2] Pi^2 hb^3) Sqrt[e];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Integrate[g[e], {e, 0, kB T}]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77AA9-098D-034F-A311-F14D036B6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005" y="2294984"/>
            <a:ext cx="2479907" cy="6602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70E90E-FF22-0D46-9445-C281E4AEF742}"/>
              </a:ext>
            </a:extLst>
          </p:cNvPr>
          <p:cNvSpPr/>
          <p:nvPr/>
        </p:nvSpPr>
        <p:spPr>
          <a:xfrm>
            <a:off x="1987822" y="6001093"/>
            <a:ext cx="4746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10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states are available under these conditions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F40694-9759-DE4B-A26C-0770ECABA0D1}"/>
              </a:ext>
            </a:extLst>
          </p:cNvPr>
          <p:cNvSpPr/>
          <p:nvPr/>
        </p:nvSpPr>
        <p:spPr>
          <a:xfrm>
            <a:off x="623518" y="1103726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b.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9EF515-4269-024D-9EA8-F87EF9F0D3B5}"/>
              </a:ext>
            </a:extLst>
          </p:cNvPr>
          <p:cNvSpPr txBox="1"/>
          <p:nvPr/>
        </p:nvSpPr>
        <p:spPr>
          <a:xfrm>
            <a:off x="307977" y="3178297"/>
            <a:ext cx="8583082" cy="251607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kB   &lt;- 1.38064852e-23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 pitchFamily="2" charset="0"/>
              </a:rPr>
              <a:t>hb</a:t>
            </a:r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   &lt;- 1.054571817e-34</a:t>
            </a:r>
          </a:p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Na   &lt;- 6.02214076e23</a:t>
            </a:r>
          </a:p>
          <a:p>
            <a:endParaRPr lang="en-US" sz="105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m    &lt;- 36.46 * 1/Na * 1/1000  </a:t>
            </a:r>
            <a:r>
              <a:rPr lang="en-US" sz="1050" dirty="0">
                <a:solidFill>
                  <a:srgbClr val="FFFF00"/>
                </a:solidFill>
                <a:latin typeface="Courier" pitchFamily="2" charset="0"/>
              </a:rPr>
              <a:t># convert g/mol -&gt; kg/</a:t>
            </a:r>
            <a:r>
              <a:rPr lang="en-US" sz="1050" dirty="0" err="1">
                <a:solidFill>
                  <a:srgbClr val="FFFF00"/>
                </a:solidFill>
                <a:latin typeface="Courier" pitchFamily="2" charset="0"/>
              </a:rPr>
              <a:t>molec</a:t>
            </a:r>
            <a:endParaRPr lang="en-US" sz="1050" dirty="0">
              <a:solidFill>
                <a:srgbClr val="FFFF00"/>
              </a:solidFill>
              <a:latin typeface="Courier" pitchFamily="2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Temp &lt;- 273</a:t>
            </a:r>
          </a:p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Vol  &lt;- 1 * (1/10)^3           </a:t>
            </a:r>
            <a:r>
              <a:rPr lang="en-US" sz="1050" dirty="0">
                <a:solidFill>
                  <a:srgbClr val="FFFF00"/>
                </a:solidFill>
                <a:latin typeface="Courier" pitchFamily="2" charset="0"/>
              </a:rPr>
              <a:t># convert dm^3 -&gt; m^3</a:t>
            </a:r>
          </a:p>
          <a:p>
            <a:endParaRPr lang="en-US" sz="105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050" dirty="0">
                <a:solidFill>
                  <a:srgbClr val="FFFF00"/>
                </a:solidFill>
                <a:latin typeface="Courier" pitchFamily="2" charset="0"/>
              </a:rPr>
              <a:t># int g(e) just by plugging in to the formula:</a:t>
            </a:r>
            <a:endParaRPr lang="en-US" sz="105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050" dirty="0" err="1">
                <a:solidFill>
                  <a:schemeClr val="bg1"/>
                </a:solidFill>
                <a:latin typeface="Courier" pitchFamily="2" charset="0"/>
              </a:rPr>
              <a:t>num.states</a:t>
            </a:r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 &lt;- sqrt(2) * m^(3/2) * Vol * (Temp * kB)^(3/2) / (3*pi^2*hb^3)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 pitchFamily="2" charset="0"/>
              </a:rPr>
              <a:t>num.states</a:t>
            </a:r>
            <a:endParaRPr lang="en-US" sz="1050" dirty="0">
              <a:solidFill>
                <a:schemeClr val="bg1"/>
              </a:solidFill>
              <a:latin typeface="Courier" pitchFamily="2" charset="0"/>
            </a:endParaRPr>
          </a:p>
          <a:p>
            <a:endParaRPr lang="en-US" sz="105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050" dirty="0">
                <a:solidFill>
                  <a:srgbClr val="FFFF00"/>
                </a:solidFill>
                <a:latin typeface="Courier" pitchFamily="2" charset="0"/>
              </a:rPr>
              <a:t># g(e) by computing with logs. Usually do it this way. More numerically stable to use logs:</a:t>
            </a:r>
            <a:endParaRPr lang="en-US" sz="105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050" dirty="0" err="1">
                <a:solidFill>
                  <a:schemeClr val="bg1"/>
                </a:solidFill>
                <a:latin typeface="Courier" pitchFamily="2" charset="0"/>
              </a:rPr>
              <a:t>log.ns</a:t>
            </a:r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 &lt;- (1/2)*log(2) + (3/2)*log(m) + log(Vol) + (3/2)*(log(Temp) + log(kB)) - log(3*pi^2) - 3*log(</a:t>
            </a:r>
            <a:r>
              <a:rPr lang="en-US" sz="1050" dirty="0" err="1">
                <a:solidFill>
                  <a:schemeClr val="bg1"/>
                </a:solidFill>
                <a:latin typeface="Courier" pitchFamily="2" charset="0"/>
              </a:rPr>
              <a:t>hb</a:t>
            </a:r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exp(</a:t>
            </a:r>
            <a:r>
              <a:rPr lang="en-US" sz="1050" dirty="0" err="1">
                <a:solidFill>
                  <a:schemeClr val="bg1"/>
                </a:solidFill>
                <a:latin typeface="Courier" pitchFamily="2" charset="0"/>
              </a:rPr>
              <a:t>log.ns</a:t>
            </a:r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457EEB-F49C-C848-9351-C8A9E707E8DD}"/>
              </a:ext>
            </a:extLst>
          </p:cNvPr>
          <p:cNvSpPr/>
          <p:nvPr/>
        </p:nvSpPr>
        <p:spPr>
          <a:xfrm>
            <a:off x="1874008" y="6431429"/>
            <a:ext cx="4974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…just a coincidence the magnitude is the same as 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291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3D Box/Degeneracy 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F40694-9759-DE4B-A26C-0770ECABA0D1}"/>
              </a:ext>
            </a:extLst>
          </p:cNvPr>
          <p:cNvSpPr/>
          <p:nvPr/>
        </p:nvSpPr>
        <p:spPr>
          <a:xfrm>
            <a:off x="331325" y="1463977"/>
            <a:ext cx="344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c.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2D3506-FD1A-2E43-BB78-793DF2F4A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698" y="1291096"/>
            <a:ext cx="5476494" cy="7224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9217CF-E1B7-8F45-80F1-C81D12D8A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738" y="1283759"/>
            <a:ext cx="1668041" cy="7297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474F44-2805-2648-AAA0-B44BA1B0F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914" y="2485745"/>
            <a:ext cx="5429886" cy="7224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BAA163-2290-C747-BC0D-392D1B043A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6914" y="3660638"/>
            <a:ext cx="2821729" cy="7224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BEC416-EF38-FD4E-8E56-5C46A39502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9736" y="6212353"/>
            <a:ext cx="736440" cy="1934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D9E001-AA44-9E47-B8D9-A3B103132A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6914" y="4784513"/>
            <a:ext cx="3722620" cy="87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25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3D Box/Degeneracy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A7B3E-DB20-8745-82C5-49E584AB5136}"/>
              </a:ext>
            </a:extLst>
          </p:cNvPr>
          <p:cNvSpPr txBox="1"/>
          <p:nvPr/>
        </p:nvSpPr>
        <p:spPr>
          <a:xfrm>
            <a:off x="1260088" y="1148576"/>
            <a:ext cx="69026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F40694-9759-DE4B-A26C-0770ECABA0D1}"/>
              </a:ext>
            </a:extLst>
          </p:cNvPr>
          <p:cNvSpPr/>
          <p:nvPr/>
        </p:nvSpPr>
        <p:spPr>
          <a:xfrm>
            <a:off x="623518" y="1103726"/>
            <a:ext cx="344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c.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67031-E8CE-B244-8A81-DDE9750BD9CE}"/>
              </a:ext>
            </a:extLst>
          </p:cNvPr>
          <p:cNvSpPr txBox="1"/>
          <p:nvPr/>
        </p:nvSpPr>
        <p:spPr>
          <a:xfrm>
            <a:off x="1260088" y="1148576"/>
            <a:ext cx="690260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" pitchFamily="2" charset="0"/>
              </a:rPr>
              <a:t>(*Definite integral: c_1\int_0^{c_2}\sqrt{x}\ e^{-\frac{x}{c_2}}\ dx *)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c1*Integrate[Sqrt[x] Exp[-x/c2], {x, 0, c2}]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1158C1-AAE8-C34F-A8B7-B624082F4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037" y="2240221"/>
            <a:ext cx="4597400" cy="774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5E7D5C-9F80-E94F-A79B-4EAF485729B0}"/>
              </a:ext>
            </a:extLst>
          </p:cNvPr>
          <p:cNvSpPr txBox="1"/>
          <p:nvPr/>
        </p:nvSpPr>
        <p:spPr>
          <a:xfrm>
            <a:off x="605046" y="3401233"/>
            <a:ext cx="7971797" cy="280076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 pitchFamily="2" charset="0"/>
              </a:rPr>
              <a:t># Do the integral numerically with a substation in R  instead:</a:t>
            </a:r>
          </a:p>
          <a:p>
            <a:r>
              <a:rPr lang="en-US" sz="1600" dirty="0">
                <a:solidFill>
                  <a:srgbClr val="FFFF00"/>
                </a:solidFill>
                <a:latin typeface="Courier" pitchFamily="2" charset="0"/>
              </a:rPr>
              <a:t># Substitute x = e/(kB T):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p.tilde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 &lt;- function(x){</a:t>
            </a:r>
          </a:p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val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 &lt;- 2/sqrt(pi) * sqrt(x) * exp(-x)</a:t>
            </a:r>
          </a:p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  return(</a:t>
            </a:r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val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}</a:t>
            </a:r>
          </a:p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xx &lt;- seq(0, 6, </a:t>
            </a:r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length.out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=1000)</a:t>
            </a:r>
          </a:p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plot(</a:t>
            </a:r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xx,p.tilde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(xx), </a:t>
            </a:r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typ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="l")</a:t>
            </a:r>
          </a:p>
          <a:p>
            <a:endParaRPr lang="en-US" sz="16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integrate(</a:t>
            </a:r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p.tilde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, lower = 0, upper = 1)</a:t>
            </a:r>
          </a:p>
          <a:p>
            <a:endParaRPr lang="en-US" sz="1600" dirty="0">
              <a:solidFill>
                <a:schemeClr val="bg1"/>
              </a:solidFill>
              <a:latin typeface="Courier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4A182A-E3C8-234E-ACF1-87D0A7674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909" y="4538663"/>
            <a:ext cx="3990761" cy="63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8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69889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Why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belabor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the point?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326" y="2410687"/>
            <a:ext cx="3373520" cy="623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347" y="5464979"/>
            <a:ext cx="3099549" cy="6714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763" y="3802437"/>
            <a:ext cx="5678658" cy="577946"/>
          </a:xfrm>
          <a:prstGeom prst="rect">
            <a:avLst/>
          </a:prstGeom>
        </p:spPr>
      </p:pic>
      <p:sp>
        <p:nvSpPr>
          <p:cNvPr id="11" name="Left Brace 10"/>
          <p:cNvSpPr/>
          <p:nvPr/>
        </p:nvSpPr>
        <p:spPr>
          <a:xfrm rot="16200000">
            <a:off x="4598736" y="2580083"/>
            <a:ext cx="360947" cy="105610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88896" y="3253487"/>
            <a:ext cx="599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“Weight of the evidence” is a ratio of normalization constants.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361" y="3442116"/>
            <a:ext cx="15811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To see, consider </a:t>
            </a:r>
          </a:p>
          <a:p>
            <a:r>
              <a:rPr lang="en-US" sz="1600" dirty="0">
                <a:latin typeface="Times New Roman"/>
                <a:cs typeface="Times New Roman"/>
              </a:rPr>
              <a:t>Bayes’ Theorem </a:t>
            </a:r>
          </a:p>
          <a:p>
            <a:r>
              <a:rPr lang="en-US" sz="1600" dirty="0">
                <a:latin typeface="Times New Roman"/>
                <a:cs typeface="Times New Roman"/>
              </a:rPr>
              <a:t>for the models: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476" y="5501394"/>
            <a:ext cx="595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So: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>
            <a:off x="2967306" y="4942890"/>
            <a:ext cx="2552548" cy="552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 rot="9804508">
            <a:off x="3000170" y="5367209"/>
            <a:ext cx="3370187" cy="721582"/>
          </a:xfrm>
          <a:prstGeom prst="arc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763953" y="5463564"/>
            <a:ext cx="4251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The point:</a:t>
            </a:r>
          </a:p>
          <a:p>
            <a:r>
              <a:rPr lang="en-US" dirty="0">
                <a:latin typeface="Times New Roman"/>
                <a:cs typeface="Times New Roman"/>
              </a:rPr>
              <a:t>We just saw </a:t>
            </a:r>
            <a:r>
              <a:rPr lang="en-US" i="1" u="sng" dirty="0">
                <a:latin typeface="Times New Roman"/>
                <a:cs typeface="Times New Roman"/>
              </a:rPr>
              <a:t>how hard</a:t>
            </a:r>
            <a:r>
              <a:rPr lang="en-US" i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these can be to calculate, even for our “easy” cases with lots of theory behind them…</a:t>
            </a:r>
          </a:p>
        </p:txBody>
      </p:sp>
      <p:sp>
        <p:nvSpPr>
          <p:cNvPr id="2" name="Left Brace 1"/>
          <p:cNvSpPr/>
          <p:nvPr/>
        </p:nvSpPr>
        <p:spPr>
          <a:xfrm>
            <a:off x="2366210" y="2357215"/>
            <a:ext cx="476588" cy="68178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4346" y="1308048"/>
            <a:ext cx="811786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We often want to compare “models” (hypotheses) in science.</a:t>
            </a:r>
          </a:p>
          <a:p>
            <a:pPr marL="742950" lvl="1" indent="-28575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A way to do this quantitatively is: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366210" y="2108267"/>
            <a:ext cx="0" cy="578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EDFCDDD-7190-F84E-BD33-7FCBE0076D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3600" y="4541820"/>
            <a:ext cx="3617340" cy="487380"/>
          </a:xfrm>
          <a:prstGeom prst="rect">
            <a:avLst/>
          </a:prstGeom>
        </p:spPr>
      </p:pic>
      <p:sp>
        <p:nvSpPr>
          <p:cNvPr id="22" name="Freeform 21">
            <a:extLst>
              <a:ext uri="{FF2B5EF4-FFF2-40B4-BE49-F238E27FC236}">
                <a16:creationId xmlns:a16="http://schemas.microsoft.com/office/drawing/2014/main" id="{8707E418-24DA-8240-9EB9-B28F42D147C7}"/>
              </a:ext>
            </a:extLst>
          </p:cNvPr>
          <p:cNvSpPr/>
          <p:nvPr/>
        </p:nvSpPr>
        <p:spPr>
          <a:xfrm>
            <a:off x="4786255" y="4285341"/>
            <a:ext cx="1283015" cy="487379"/>
          </a:xfrm>
          <a:custGeom>
            <a:avLst/>
            <a:gdLst>
              <a:gd name="connsiteX0" fmla="*/ 1263911 w 1265314"/>
              <a:gd name="connsiteY0" fmla="*/ 0 h 446049"/>
              <a:gd name="connsiteX1" fmla="*/ 1074340 w 1265314"/>
              <a:gd name="connsiteY1" fmla="*/ 44605 h 446049"/>
              <a:gd name="connsiteX2" fmla="*/ 70731 w 1265314"/>
              <a:gd name="connsiteY2" fmla="*/ 211873 h 446049"/>
              <a:gd name="connsiteX3" fmla="*/ 81882 w 1265314"/>
              <a:gd name="connsiteY3" fmla="*/ 446049 h 446049"/>
              <a:gd name="connsiteX4" fmla="*/ 81882 w 1265314"/>
              <a:gd name="connsiteY4" fmla="*/ 446049 h 446049"/>
              <a:gd name="connsiteX5" fmla="*/ 81882 w 1265314"/>
              <a:gd name="connsiteY5" fmla="*/ 434898 h 44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5314" h="446049">
                <a:moveTo>
                  <a:pt x="1263911" y="0"/>
                </a:moveTo>
                <a:cubicBezTo>
                  <a:pt x="1268557" y="4646"/>
                  <a:pt x="1273203" y="9293"/>
                  <a:pt x="1074340" y="44605"/>
                </a:cubicBezTo>
                <a:cubicBezTo>
                  <a:pt x="875477" y="79917"/>
                  <a:pt x="236141" y="144966"/>
                  <a:pt x="70731" y="211873"/>
                </a:cubicBezTo>
                <a:cubicBezTo>
                  <a:pt x="-94679" y="278780"/>
                  <a:pt x="81882" y="446049"/>
                  <a:pt x="81882" y="446049"/>
                </a:cubicBezTo>
                <a:lnTo>
                  <a:pt x="81882" y="446049"/>
                </a:lnTo>
                <a:lnTo>
                  <a:pt x="81882" y="434898"/>
                </a:lnTo>
              </a:path>
            </a:pathLst>
          </a:custGeom>
          <a:noFill/>
          <a:ln w="28575"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2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/>
      <p:bldP spid="17" grpId="0" animBg="1"/>
      <p:bldP spid="19" grpId="0"/>
      <p:bldP spid="2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Microstates and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Macrostates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149974"/>
            <a:ext cx="8686800" cy="15370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Each of the particles can be in any number of wave functions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at any instant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Which particle is in which state is called a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microstate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15121" y="3158254"/>
            <a:ext cx="4064000" cy="3381374"/>
            <a:chOff x="2587625" y="2921000"/>
            <a:chExt cx="4064000" cy="3381374"/>
          </a:xfrm>
        </p:grpSpPr>
        <p:sp>
          <p:nvSpPr>
            <p:cNvPr id="44" name="Cube 43"/>
            <p:cNvSpPr/>
            <p:nvPr/>
          </p:nvSpPr>
          <p:spPr>
            <a:xfrm>
              <a:off x="2587625" y="2921000"/>
              <a:ext cx="4064000" cy="3381374"/>
            </a:xfrm>
            <a:prstGeom prst="cub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 flipV="1">
              <a:off x="3444875" y="5413375"/>
              <a:ext cx="3206750" cy="31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429000" y="2921000"/>
              <a:ext cx="15875" cy="24923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2587625" y="5429250"/>
              <a:ext cx="857250" cy="8731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884996" y="4428254"/>
            <a:ext cx="1730375" cy="1873250"/>
            <a:chOff x="508000" y="3270250"/>
            <a:chExt cx="1730375" cy="1873250"/>
          </a:xfrm>
        </p:grpSpPr>
        <p:cxnSp>
          <p:nvCxnSpPr>
            <p:cNvPr id="49" name="Straight Connector 48"/>
            <p:cNvCxnSpPr/>
            <p:nvPr/>
          </p:nvCxnSpPr>
          <p:spPr>
            <a:xfrm flipV="1">
              <a:off x="1079500" y="3270250"/>
              <a:ext cx="0" cy="12065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063625" y="4476750"/>
              <a:ext cx="117475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08000" y="4476750"/>
              <a:ext cx="588964" cy="66675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2424871" y="554015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800" dirty="0"/>
          </a:p>
        </p:txBody>
      </p:sp>
      <p:sp>
        <p:nvSpPr>
          <p:cNvPr id="53" name="Rectangle 52"/>
          <p:cNvSpPr/>
          <p:nvPr/>
        </p:nvSpPr>
        <p:spPr>
          <a:xfrm>
            <a:off x="1027871" y="4216184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800" dirty="0"/>
          </a:p>
        </p:txBody>
      </p:sp>
      <p:sp>
        <p:nvSpPr>
          <p:cNvPr id="54" name="Rectangle 53"/>
          <p:cNvSpPr/>
          <p:nvPr/>
        </p:nvSpPr>
        <p:spPr>
          <a:xfrm>
            <a:off x="1040695" y="6008144"/>
            <a:ext cx="344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800" dirty="0"/>
          </a:p>
        </p:txBody>
      </p:sp>
      <p:grpSp>
        <p:nvGrpSpPr>
          <p:cNvPr id="82" name="Group 81"/>
          <p:cNvGrpSpPr/>
          <p:nvPr/>
        </p:nvGrpSpPr>
        <p:grpSpPr>
          <a:xfrm>
            <a:off x="3122030" y="5839110"/>
            <a:ext cx="585708" cy="408935"/>
            <a:chOff x="3122030" y="5331126"/>
            <a:chExt cx="585708" cy="408935"/>
          </a:xfrm>
        </p:grpSpPr>
        <p:sp>
          <p:nvSpPr>
            <p:cNvPr id="64" name="Smiley Face 63"/>
            <p:cNvSpPr/>
            <p:nvPr/>
          </p:nvSpPr>
          <p:spPr>
            <a:xfrm>
              <a:off x="3122030" y="5331126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43536" y="537072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865737" y="5175702"/>
            <a:ext cx="638715" cy="369332"/>
            <a:chOff x="1865737" y="4667718"/>
            <a:chExt cx="638715" cy="369332"/>
          </a:xfrm>
        </p:grpSpPr>
        <p:sp>
          <p:nvSpPr>
            <p:cNvPr id="63" name="Smiley Face 62"/>
            <p:cNvSpPr/>
            <p:nvPr/>
          </p:nvSpPr>
          <p:spPr>
            <a:xfrm>
              <a:off x="1865737" y="4667718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140387" y="4667718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789073" y="3490500"/>
            <a:ext cx="627062" cy="369332"/>
            <a:chOff x="2789073" y="2982516"/>
            <a:chExt cx="627062" cy="369332"/>
          </a:xfrm>
        </p:grpSpPr>
        <p:sp>
          <p:nvSpPr>
            <p:cNvPr id="55" name="Smiley Face 54"/>
            <p:cNvSpPr/>
            <p:nvPr/>
          </p:nvSpPr>
          <p:spPr>
            <a:xfrm>
              <a:off x="2789073" y="3004533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52070" y="2982516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3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84996" y="5175702"/>
            <a:ext cx="545093" cy="459052"/>
            <a:chOff x="884996" y="4667718"/>
            <a:chExt cx="545093" cy="459052"/>
          </a:xfrm>
        </p:grpSpPr>
        <p:sp>
          <p:nvSpPr>
            <p:cNvPr id="65" name="Smiley Face 64"/>
            <p:cNvSpPr/>
            <p:nvPr/>
          </p:nvSpPr>
          <p:spPr>
            <a:xfrm>
              <a:off x="884996" y="4667718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66024" y="4757438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143299" y="6077235"/>
            <a:ext cx="579469" cy="437821"/>
            <a:chOff x="2143299" y="5569251"/>
            <a:chExt cx="579469" cy="437821"/>
          </a:xfrm>
        </p:grpSpPr>
        <p:sp>
          <p:nvSpPr>
            <p:cNvPr id="62" name="Smiley Face 61"/>
            <p:cNvSpPr/>
            <p:nvPr/>
          </p:nvSpPr>
          <p:spPr>
            <a:xfrm>
              <a:off x="2143299" y="5569251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358703" y="5637740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8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530691" y="3526373"/>
            <a:ext cx="610919" cy="395706"/>
            <a:chOff x="1530691" y="3018389"/>
            <a:chExt cx="610919" cy="395706"/>
          </a:xfrm>
        </p:grpSpPr>
        <p:sp>
          <p:nvSpPr>
            <p:cNvPr id="66" name="Smiley Face 65"/>
            <p:cNvSpPr/>
            <p:nvPr/>
          </p:nvSpPr>
          <p:spPr>
            <a:xfrm>
              <a:off x="1530691" y="3018389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77545" y="3044763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5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647331" y="4196131"/>
            <a:ext cx="557866" cy="467606"/>
            <a:chOff x="1647331" y="3688147"/>
            <a:chExt cx="557866" cy="467606"/>
          </a:xfrm>
        </p:grpSpPr>
        <p:sp>
          <p:nvSpPr>
            <p:cNvPr id="57" name="Smiley Face 56"/>
            <p:cNvSpPr/>
            <p:nvPr/>
          </p:nvSpPr>
          <p:spPr>
            <a:xfrm>
              <a:off x="1647331" y="3688147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841132" y="3786421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89073" y="4405836"/>
            <a:ext cx="594935" cy="453732"/>
            <a:chOff x="2789073" y="3897852"/>
            <a:chExt cx="594935" cy="453732"/>
          </a:xfrm>
        </p:grpSpPr>
        <p:sp>
          <p:nvSpPr>
            <p:cNvPr id="60" name="Smiley Face 59"/>
            <p:cNvSpPr/>
            <p:nvPr/>
          </p:nvSpPr>
          <p:spPr>
            <a:xfrm>
              <a:off x="2789073" y="3897852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19943" y="3982252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67361" y="4734545"/>
            <a:ext cx="476137" cy="524988"/>
            <a:chOff x="4167361" y="4226561"/>
            <a:chExt cx="476137" cy="524988"/>
          </a:xfrm>
        </p:grpSpPr>
        <p:sp>
          <p:nvSpPr>
            <p:cNvPr id="56" name="Smiley Face 55"/>
            <p:cNvSpPr/>
            <p:nvPr/>
          </p:nvSpPr>
          <p:spPr>
            <a:xfrm>
              <a:off x="4167361" y="4226561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79433" y="4382217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8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22030" y="5028650"/>
            <a:ext cx="585708" cy="415549"/>
            <a:chOff x="3122030" y="4520666"/>
            <a:chExt cx="585708" cy="415549"/>
          </a:xfrm>
        </p:grpSpPr>
        <p:sp>
          <p:nvSpPr>
            <p:cNvPr id="58" name="Smiley Face 57"/>
            <p:cNvSpPr/>
            <p:nvPr/>
          </p:nvSpPr>
          <p:spPr>
            <a:xfrm>
              <a:off x="3122030" y="4520666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343673" y="4566883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5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72708" y="3922079"/>
            <a:ext cx="551768" cy="502566"/>
            <a:chOff x="4172708" y="3414095"/>
            <a:chExt cx="551768" cy="502566"/>
          </a:xfrm>
        </p:grpSpPr>
        <p:sp>
          <p:nvSpPr>
            <p:cNvPr id="59" name="Smiley Face 58"/>
            <p:cNvSpPr/>
            <p:nvPr/>
          </p:nvSpPr>
          <p:spPr>
            <a:xfrm>
              <a:off x="4172708" y="3414095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60274" y="354732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020308" y="5535326"/>
            <a:ext cx="567353" cy="456570"/>
            <a:chOff x="4020308" y="5027342"/>
            <a:chExt cx="567353" cy="456570"/>
          </a:xfrm>
        </p:grpSpPr>
        <p:sp>
          <p:nvSpPr>
            <p:cNvPr id="67" name="Smiley Face 66"/>
            <p:cNvSpPr/>
            <p:nvPr/>
          </p:nvSpPr>
          <p:spPr>
            <a:xfrm>
              <a:off x="4020308" y="5027342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223596" y="5114580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440621" y="5986163"/>
            <a:ext cx="557776" cy="447409"/>
            <a:chOff x="1440621" y="5478179"/>
            <a:chExt cx="557776" cy="447409"/>
          </a:xfrm>
        </p:grpSpPr>
        <p:sp>
          <p:nvSpPr>
            <p:cNvPr id="61" name="Smiley Face 60"/>
            <p:cNvSpPr/>
            <p:nvPr/>
          </p:nvSpPr>
          <p:spPr>
            <a:xfrm>
              <a:off x="1440621" y="5478179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634332" y="5556256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85" name="Rectangle 84"/>
          <p:cNvSpPr/>
          <p:nvPr/>
        </p:nvSpPr>
        <p:spPr>
          <a:xfrm>
            <a:off x="5277027" y="2692372"/>
            <a:ext cx="3222615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means particle is in particle in a box state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and has energy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endParaRPr lang="en-US" sz="2400" i="1" baseline="-25000" dirty="0"/>
          </a:p>
        </p:txBody>
      </p:sp>
      <p:cxnSp>
        <p:nvCxnSpPr>
          <p:cNvPr id="87" name="Straight Arrow Connector 86"/>
          <p:cNvCxnSpPr>
            <a:stCxn id="85" idx="1"/>
          </p:cNvCxnSpPr>
          <p:nvPr/>
        </p:nvCxnSpPr>
        <p:spPr>
          <a:xfrm flipH="1">
            <a:off x="4461467" y="3292536"/>
            <a:ext cx="815560" cy="600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1"/>
          </p:cNvCxnSpPr>
          <p:nvPr/>
        </p:nvCxnSpPr>
        <p:spPr>
          <a:xfrm flipH="1">
            <a:off x="4587661" y="3292536"/>
            <a:ext cx="689366" cy="14572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5" idx="1"/>
          </p:cNvCxnSpPr>
          <p:nvPr/>
        </p:nvCxnSpPr>
        <p:spPr>
          <a:xfrm flipH="1">
            <a:off x="4587661" y="3292536"/>
            <a:ext cx="689366" cy="2338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93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270286"/>
            <a:ext cx="8686800" cy="15370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Another representation at the same instant: Count up the number of particles in each wave function.</a:t>
            </a:r>
            <a:endParaRPr lang="en-GB" sz="2800" u="sng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Called a occupation number vector, configuration or a </a:t>
            </a:r>
            <a:r>
              <a:rPr lang="en-GB" sz="2400" b="1" dirty="0" err="1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endParaRPr lang="en-GB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15121" y="3158254"/>
            <a:ext cx="4064000" cy="3381374"/>
            <a:chOff x="2587625" y="2921000"/>
            <a:chExt cx="4064000" cy="3381374"/>
          </a:xfrm>
        </p:grpSpPr>
        <p:sp>
          <p:nvSpPr>
            <p:cNvPr id="44" name="Cube 43"/>
            <p:cNvSpPr/>
            <p:nvPr/>
          </p:nvSpPr>
          <p:spPr>
            <a:xfrm>
              <a:off x="2587625" y="2921000"/>
              <a:ext cx="4064000" cy="3381374"/>
            </a:xfrm>
            <a:prstGeom prst="cub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 flipV="1">
              <a:off x="3444875" y="5413375"/>
              <a:ext cx="3206750" cy="31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429000" y="2921000"/>
              <a:ext cx="15875" cy="24923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2587625" y="5429250"/>
              <a:ext cx="857250" cy="8731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884996" y="4428254"/>
            <a:ext cx="1730375" cy="1873250"/>
            <a:chOff x="508000" y="3270250"/>
            <a:chExt cx="1730375" cy="1873250"/>
          </a:xfrm>
        </p:grpSpPr>
        <p:cxnSp>
          <p:nvCxnSpPr>
            <p:cNvPr id="49" name="Straight Connector 48"/>
            <p:cNvCxnSpPr/>
            <p:nvPr/>
          </p:nvCxnSpPr>
          <p:spPr>
            <a:xfrm flipV="1">
              <a:off x="1079500" y="3270250"/>
              <a:ext cx="0" cy="12065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063625" y="4476750"/>
              <a:ext cx="117475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08000" y="4476750"/>
              <a:ext cx="588964" cy="66675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2424871" y="554015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800" dirty="0"/>
          </a:p>
        </p:txBody>
      </p:sp>
      <p:sp>
        <p:nvSpPr>
          <p:cNvPr id="53" name="Rectangle 52"/>
          <p:cNvSpPr/>
          <p:nvPr/>
        </p:nvSpPr>
        <p:spPr>
          <a:xfrm>
            <a:off x="1027871" y="4216184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800" dirty="0"/>
          </a:p>
        </p:txBody>
      </p:sp>
      <p:sp>
        <p:nvSpPr>
          <p:cNvPr id="54" name="Rectangle 53"/>
          <p:cNvSpPr/>
          <p:nvPr/>
        </p:nvSpPr>
        <p:spPr>
          <a:xfrm>
            <a:off x="1040695" y="6008144"/>
            <a:ext cx="344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800" dirty="0"/>
          </a:p>
        </p:txBody>
      </p:sp>
      <p:grpSp>
        <p:nvGrpSpPr>
          <p:cNvPr id="82" name="Group 81"/>
          <p:cNvGrpSpPr/>
          <p:nvPr/>
        </p:nvGrpSpPr>
        <p:grpSpPr>
          <a:xfrm>
            <a:off x="3122030" y="5839110"/>
            <a:ext cx="585708" cy="408935"/>
            <a:chOff x="3122030" y="5331126"/>
            <a:chExt cx="585708" cy="408935"/>
          </a:xfrm>
        </p:grpSpPr>
        <p:sp>
          <p:nvSpPr>
            <p:cNvPr id="64" name="Smiley Face 63"/>
            <p:cNvSpPr/>
            <p:nvPr/>
          </p:nvSpPr>
          <p:spPr>
            <a:xfrm>
              <a:off x="3122030" y="5331126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43536" y="537072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865737" y="5175702"/>
            <a:ext cx="638715" cy="369332"/>
            <a:chOff x="1865737" y="4667718"/>
            <a:chExt cx="638715" cy="369332"/>
          </a:xfrm>
        </p:grpSpPr>
        <p:sp>
          <p:nvSpPr>
            <p:cNvPr id="63" name="Smiley Face 62"/>
            <p:cNvSpPr/>
            <p:nvPr/>
          </p:nvSpPr>
          <p:spPr>
            <a:xfrm>
              <a:off x="1865737" y="4667718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140387" y="4667718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789073" y="3490500"/>
            <a:ext cx="627062" cy="369332"/>
            <a:chOff x="2789073" y="2982516"/>
            <a:chExt cx="627062" cy="369332"/>
          </a:xfrm>
        </p:grpSpPr>
        <p:sp>
          <p:nvSpPr>
            <p:cNvPr id="55" name="Smiley Face 54"/>
            <p:cNvSpPr/>
            <p:nvPr/>
          </p:nvSpPr>
          <p:spPr>
            <a:xfrm>
              <a:off x="2789073" y="3004533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52070" y="2982516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3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84996" y="5175702"/>
            <a:ext cx="545093" cy="459052"/>
            <a:chOff x="884996" y="4667718"/>
            <a:chExt cx="545093" cy="459052"/>
          </a:xfrm>
        </p:grpSpPr>
        <p:sp>
          <p:nvSpPr>
            <p:cNvPr id="65" name="Smiley Face 64"/>
            <p:cNvSpPr/>
            <p:nvPr/>
          </p:nvSpPr>
          <p:spPr>
            <a:xfrm>
              <a:off x="884996" y="4667718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66024" y="4757438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143299" y="6077235"/>
            <a:ext cx="579469" cy="437821"/>
            <a:chOff x="2143299" y="5569251"/>
            <a:chExt cx="579469" cy="437821"/>
          </a:xfrm>
        </p:grpSpPr>
        <p:sp>
          <p:nvSpPr>
            <p:cNvPr id="62" name="Smiley Face 61"/>
            <p:cNvSpPr/>
            <p:nvPr/>
          </p:nvSpPr>
          <p:spPr>
            <a:xfrm>
              <a:off x="2143299" y="5569251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358703" y="5637740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8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530691" y="3526373"/>
            <a:ext cx="610919" cy="395706"/>
            <a:chOff x="1530691" y="3018389"/>
            <a:chExt cx="610919" cy="395706"/>
          </a:xfrm>
        </p:grpSpPr>
        <p:sp>
          <p:nvSpPr>
            <p:cNvPr id="66" name="Smiley Face 65"/>
            <p:cNvSpPr/>
            <p:nvPr/>
          </p:nvSpPr>
          <p:spPr>
            <a:xfrm>
              <a:off x="1530691" y="3018389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77545" y="3044763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5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647331" y="4196131"/>
            <a:ext cx="557866" cy="467606"/>
            <a:chOff x="1647331" y="3688147"/>
            <a:chExt cx="557866" cy="467606"/>
          </a:xfrm>
        </p:grpSpPr>
        <p:sp>
          <p:nvSpPr>
            <p:cNvPr id="57" name="Smiley Face 56"/>
            <p:cNvSpPr/>
            <p:nvPr/>
          </p:nvSpPr>
          <p:spPr>
            <a:xfrm>
              <a:off x="1647331" y="3688147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841132" y="3786421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89073" y="4405836"/>
            <a:ext cx="594935" cy="453732"/>
            <a:chOff x="2789073" y="3897852"/>
            <a:chExt cx="594935" cy="453732"/>
          </a:xfrm>
        </p:grpSpPr>
        <p:sp>
          <p:nvSpPr>
            <p:cNvPr id="60" name="Smiley Face 59"/>
            <p:cNvSpPr/>
            <p:nvPr/>
          </p:nvSpPr>
          <p:spPr>
            <a:xfrm>
              <a:off x="2789073" y="3897852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19943" y="3982252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67361" y="4734545"/>
            <a:ext cx="476137" cy="524988"/>
            <a:chOff x="4167361" y="4226561"/>
            <a:chExt cx="476137" cy="524988"/>
          </a:xfrm>
        </p:grpSpPr>
        <p:sp>
          <p:nvSpPr>
            <p:cNvPr id="56" name="Smiley Face 55"/>
            <p:cNvSpPr/>
            <p:nvPr/>
          </p:nvSpPr>
          <p:spPr>
            <a:xfrm>
              <a:off x="4167361" y="4226561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79433" y="4382217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8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22030" y="5028650"/>
            <a:ext cx="585708" cy="415549"/>
            <a:chOff x="3122030" y="4520666"/>
            <a:chExt cx="585708" cy="415549"/>
          </a:xfrm>
        </p:grpSpPr>
        <p:sp>
          <p:nvSpPr>
            <p:cNvPr id="58" name="Smiley Face 57"/>
            <p:cNvSpPr/>
            <p:nvPr/>
          </p:nvSpPr>
          <p:spPr>
            <a:xfrm>
              <a:off x="3122030" y="4520666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343673" y="4566883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5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72708" y="3922079"/>
            <a:ext cx="551768" cy="502566"/>
            <a:chOff x="4172708" y="3414095"/>
            <a:chExt cx="551768" cy="502566"/>
          </a:xfrm>
        </p:grpSpPr>
        <p:sp>
          <p:nvSpPr>
            <p:cNvPr id="59" name="Smiley Face 58"/>
            <p:cNvSpPr/>
            <p:nvPr/>
          </p:nvSpPr>
          <p:spPr>
            <a:xfrm>
              <a:off x="4172708" y="3414095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60274" y="354732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020308" y="5535326"/>
            <a:ext cx="567353" cy="456570"/>
            <a:chOff x="4020308" y="5027342"/>
            <a:chExt cx="567353" cy="456570"/>
          </a:xfrm>
        </p:grpSpPr>
        <p:sp>
          <p:nvSpPr>
            <p:cNvPr id="67" name="Smiley Face 66"/>
            <p:cNvSpPr/>
            <p:nvPr/>
          </p:nvSpPr>
          <p:spPr>
            <a:xfrm>
              <a:off x="4020308" y="5027342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223596" y="5114580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440621" y="5986163"/>
            <a:ext cx="557776" cy="447409"/>
            <a:chOff x="1440621" y="5478179"/>
            <a:chExt cx="557776" cy="447409"/>
          </a:xfrm>
        </p:grpSpPr>
        <p:sp>
          <p:nvSpPr>
            <p:cNvPr id="61" name="Smiley Face 60"/>
            <p:cNvSpPr/>
            <p:nvPr/>
          </p:nvSpPr>
          <p:spPr>
            <a:xfrm>
              <a:off x="1440621" y="5478179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634332" y="5556256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424247" y="4305905"/>
            <a:ext cx="3624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n</a:t>
            </a:r>
            <a:r>
              <a:rPr lang="en-US" sz="2800" dirty="0">
                <a:latin typeface="Times New Roman"/>
                <a:cs typeface="Times New Roman"/>
              </a:rPr>
              <a:t> = {2 4 1 2 2 0 0 2 …}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179253" y="2982809"/>
            <a:ext cx="29840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Times New Roman"/>
                <a:cs typeface="Times New Roman"/>
              </a:rPr>
              <a:t>n</a:t>
            </a:r>
            <a:r>
              <a:rPr lang="en-US" sz="2800" i="1" baseline="-25000" dirty="0" err="1">
                <a:latin typeface="Times New Roman"/>
                <a:cs typeface="Times New Roman"/>
              </a:rPr>
              <a:t>i</a:t>
            </a:r>
            <a:r>
              <a:rPr lang="en-US" sz="2800" dirty="0">
                <a:latin typeface="Times New Roman"/>
                <a:cs typeface="Times New Roman"/>
              </a:rPr>
              <a:t> is the number of particles in state (wave function) </a:t>
            </a:r>
            <a:r>
              <a:rPr lang="en-US" sz="2800" i="1" dirty="0" err="1">
                <a:latin typeface="Times New Roman"/>
                <a:cs typeface="Times New Roman"/>
              </a:rPr>
              <a:t>i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577266" y="4750904"/>
            <a:ext cx="508000" cy="4475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488882" y="5220778"/>
            <a:ext cx="34265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e.g. there are 2 particles in 4</a:t>
            </a:r>
            <a:r>
              <a:rPr lang="en-US" baseline="30000" dirty="0">
                <a:latin typeface="Times New Roman"/>
                <a:cs typeface="Times New Roman"/>
              </a:rPr>
              <a:t>th</a:t>
            </a:r>
            <a:r>
              <a:rPr lang="en-US" dirty="0">
                <a:latin typeface="Times New Roman"/>
                <a:cs typeface="Times New Roman"/>
              </a:rPr>
              <a:t> (3</a:t>
            </a:r>
            <a:r>
              <a:rPr lang="en-US" baseline="30000" dirty="0">
                <a:latin typeface="Times New Roman"/>
                <a:cs typeface="Times New Roman"/>
              </a:rPr>
              <a:t>rd</a:t>
            </a:r>
            <a:r>
              <a:rPr lang="en-US" dirty="0">
                <a:latin typeface="Times New Roman"/>
                <a:cs typeface="Times New Roman"/>
              </a:rPr>
              <a:t> excited state) particle in a box wave functions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5260282" y="5222021"/>
            <a:ext cx="34265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… means that there are many more wave functions available, but they are empty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397514" y="4750904"/>
            <a:ext cx="1118170" cy="563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Microstates and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Macrostates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74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6" grpId="0"/>
      <p:bldP spid="8" grpId="0"/>
      <p:bldP spid="8" grpId="1"/>
      <p:bldP spid="8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Most Probable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497542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As the particles bounce around they are constantly exchanging energy</a:t>
            </a:r>
          </a:p>
        </p:txBody>
      </p:sp>
      <p:sp>
        <p:nvSpPr>
          <p:cNvPr id="44" name="Cube 43"/>
          <p:cNvSpPr/>
          <p:nvPr/>
        </p:nvSpPr>
        <p:spPr>
          <a:xfrm>
            <a:off x="615121" y="3158254"/>
            <a:ext cx="4064000" cy="3381374"/>
          </a:xfrm>
          <a:prstGeom prst="cub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1472371" y="5650629"/>
            <a:ext cx="3206750" cy="31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456496" y="3158254"/>
            <a:ext cx="15875" cy="2492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15121" y="5666504"/>
            <a:ext cx="857250" cy="873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456496" y="4428254"/>
            <a:ext cx="0" cy="12065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440621" y="5634754"/>
            <a:ext cx="117475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84996" y="5634754"/>
            <a:ext cx="588964" cy="6667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424871" y="554015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800" dirty="0"/>
          </a:p>
        </p:txBody>
      </p:sp>
      <p:sp>
        <p:nvSpPr>
          <p:cNvPr id="53" name="Rectangle 52"/>
          <p:cNvSpPr/>
          <p:nvPr/>
        </p:nvSpPr>
        <p:spPr>
          <a:xfrm>
            <a:off x="1027871" y="4216184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800" dirty="0"/>
          </a:p>
        </p:txBody>
      </p:sp>
      <p:sp>
        <p:nvSpPr>
          <p:cNvPr id="54" name="Rectangle 53"/>
          <p:cNvSpPr/>
          <p:nvPr/>
        </p:nvSpPr>
        <p:spPr>
          <a:xfrm>
            <a:off x="1040695" y="6008144"/>
            <a:ext cx="344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800" dirty="0"/>
          </a:p>
        </p:txBody>
      </p:sp>
      <p:sp>
        <p:nvSpPr>
          <p:cNvPr id="64" name="Smiley Face 63"/>
          <p:cNvSpPr/>
          <p:nvPr/>
        </p:nvSpPr>
        <p:spPr>
          <a:xfrm>
            <a:off x="3122030" y="5839110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01672" y="5616831"/>
            <a:ext cx="36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3" name="Smiley Face 62"/>
          <p:cNvSpPr/>
          <p:nvPr/>
        </p:nvSpPr>
        <p:spPr>
          <a:xfrm>
            <a:off x="1865737" y="5175702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757965" y="5138089"/>
            <a:ext cx="36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5" name="Smiley Face 54"/>
          <p:cNvSpPr/>
          <p:nvPr/>
        </p:nvSpPr>
        <p:spPr>
          <a:xfrm>
            <a:off x="2789073" y="3512517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02963" y="4734545"/>
            <a:ext cx="36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baseline="-25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5" name="Smiley Face 64"/>
          <p:cNvSpPr/>
          <p:nvPr/>
        </p:nvSpPr>
        <p:spPr>
          <a:xfrm>
            <a:off x="884996" y="5175702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508825" y="3233009"/>
            <a:ext cx="36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baseline="-25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2" name="Smiley Face 61"/>
          <p:cNvSpPr/>
          <p:nvPr/>
        </p:nvSpPr>
        <p:spPr>
          <a:xfrm>
            <a:off x="2143299" y="6077235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977809" y="6186674"/>
            <a:ext cx="36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baseline="-25000" dirty="0">
                <a:latin typeface="Times New Roman"/>
                <a:cs typeface="Times New Roman"/>
              </a:rPr>
              <a:t>8</a:t>
            </a:r>
          </a:p>
        </p:txBody>
      </p:sp>
      <p:sp>
        <p:nvSpPr>
          <p:cNvPr id="66" name="Smiley Face 65"/>
          <p:cNvSpPr/>
          <p:nvPr/>
        </p:nvSpPr>
        <p:spPr>
          <a:xfrm>
            <a:off x="1530691" y="3526373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3803296" y="3233009"/>
            <a:ext cx="36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baseline="-25000" dirty="0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57" name="Smiley Face 56"/>
          <p:cNvSpPr/>
          <p:nvPr/>
        </p:nvSpPr>
        <p:spPr>
          <a:xfrm>
            <a:off x="1647331" y="4196131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miley Face 59"/>
          <p:cNvSpPr/>
          <p:nvPr/>
        </p:nvSpPr>
        <p:spPr>
          <a:xfrm>
            <a:off x="2789073" y="4405836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miley Face 55"/>
          <p:cNvSpPr/>
          <p:nvPr/>
        </p:nvSpPr>
        <p:spPr>
          <a:xfrm>
            <a:off x="4167361" y="4734545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miley Face 57"/>
          <p:cNvSpPr/>
          <p:nvPr/>
        </p:nvSpPr>
        <p:spPr>
          <a:xfrm>
            <a:off x="3122030" y="5028650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932615" y="4011465"/>
            <a:ext cx="36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baseline="-25000" dirty="0">
                <a:latin typeface="Times New Roman"/>
                <a:cs typeface="Times New Roman"/>
              </a:rPr>
              <a:t>8</a:t>
            </a:r>
          </a:p>
        </p:txBody>
      </p:sp>
      <p:sp>
        <p:nvSpPr>
          <p:cNvPr id="59" name="Smiley Face 58"/>
          <p:cNvSpPr/>
          <p:nvPr/>
        </p:nvSpPr>
        <p:spPr>
          <a:xfrm>
            <a:off x="4172708" y="3922079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422653" y="5616831"/>
            <a:ext cx="36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7" name="Smiley Face 66"/>
          <p:cNvSpPr/>
          <p:nvPr/>
        </p:nvSpPr>
        <p:spPr>
          <a:xfrm>
            <a:off x="4020308" y="5535326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440791" y="3498321"/>
            <a:ext cx="44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baseline="-25000" dirty="0"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61" name="Smiley Face 60"/>
          <p:cNvSpPr/>
          <p:nvPr/>
        </p:nvSpPr>
        <p:spPr>
          <a:xfrm>
            <a:off x="1440621" y="5986163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661022" y="6162032"/>
            <a:ext cx="36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828362" y="4326792"/>
            <a:ext cx="36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baseline="-25000" dirty="0"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464297" y="5028650"/>
            <a:ext cx="36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060806" y="5634754"/>
            <a:ext cx="36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baseline="-25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90" name="Rectangle 5"/>
          <p:cNvSpPr>
            <a:spLocks noChangeArrowheads="1"/>
          </p:cNvSpPr>
          <p:nvPr/>
        </p:nvSpPr>
        <p:spPr bwMode="auto">
          <a:xfrm>
            <a:off x="4830998" y="3019990"/>
            <a:ext cx="3923985" cy="8476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Which microstate is most likely??</a:t>
            </a:r>
          </a:p>
        </p:txBody>
      </p:sp>
      <p:sp>
        <p:nvSpPr>
          <p:cNvPr id="91" name="Rectangle 5"/>
          <p:cNvSpPr>
            <a:spLocks noChangeArrowheads="1"/>
          </p:cNvSpPr>
          <p:nvPr/>
        </p:nvSpPr>
        <p:spPr bwMode="auto">
          <a:xfrm>
            <a:off x="4991415" y="3816636"/>
            <a:ext cx="4152586" cy="108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Assume any microstate is just as likely as any other: </a:t>
            </a:r>
            <a:r>
              <a:rPr lang="en-GB" sz="2000" dirty="0">
                <a:solidFill>
                  <a:srgbClr val="000000"/>
                </a:solidFill>
                <a:latin typeface="Times New Roman"/>
                <a:cs typeface="Times New Roman"/>
              </a:rPr>
              <a:t>“</a:t>
            </a:r>
            <a:r>
              <a:rPr lang="en-GB" sz="2000" b="1" dirty="0">
                <a:latin typeface="Times New Roman"/>
                <a:cs typeface="Times New Roman"/>
              </a:rPr>
              <a:t>The principle of a priori probability</a:t>
            </a:r>
            <a:r>
              <a:rPr lang="en-GB" sz="2000" dirty="0">
                <a:latin typeface="Times New Roman"/>
                <a:cs typeface="Times New Roman"/>
              </a:rPr>
              <a:t>”</a:t>
            </a:r>
            <a:endParaRPr lang="en-GB" sz="2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7140" y="2380729"/>
            <a:ext cx="5972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 microstate is constantly changing</a:t>
            </a:r>
          </a:p>
        </p:txBody>
      </p:sp>
      <p:sp>
        <p:nvSpPr>
          <p:cNvPr id="92" name="Rectangle 5"/>
          <p:cNvSpPr>
            <a:spLocks noChangeArrowheads="1"/>
          </p:cNvSpPr>
          <p:nvPr/>
        </p:nvSpPr>
        <p:spPr bwMode="auto">
          <a:xfrm>
            <a:off x="4857734" y="5016224"/>
            <a:ext cx="3923985" cy="17214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But, … if all the microstates are equally likely, we can figure out which </a:t>
            </a:r>
            <a:r>
              <a:rPr lang="en-GB" sz="2400" i="1" u="sng" dirty="0" err="1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is most likely! </a:t>
            </a:r>
          </a:p>
        </p:txBody>
      </p:sp>
    </p:spTree>
    <p:extLst>
      <p:ext uri="{BB962C8B-B14F-4D97-AF65-F5344CB8AC3E}">
        <p14:creationId xmlns:p14="http://schemas.microsoft.com/office/powerpoint/2010/main" val="143427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2101 0.00926 C 0.05521 0.05671 0.08959 0.1044 0.12518 0.10579 C 0.16077 0.10717 0.22743 0.04329 0.23438 0.01736 C 0.24132 -0.00857 0.17674 -0.0588 0.16684 -0.05023 C 0.15695 -0.04167 0.16042 0.03518 0.17483 0.06875 C 0.18924 0.10231 0.25226 0.11366 0.25313 0.15092 C 0.254 0.18819 0.20608 0.25717 0.17969 0.29236 C 0.1533 0.32754 0.13177 0.36204 0.09445 0.3625 C 0.05712 0.36296 -0.03194 0.32245 -0.04444 0.29514 C -0.05694 0.26782 -0.00902 0.22801 0.0191 0.19838 C 0.04723 0.16875 0.11511 0.16134 0.12414 0.11782 C 0.13316 0.0743 0.08195 -0.03218 0.07361 -0.06204 " pathEditMode="relative" ptsTypes="aaaaaaaaaaaA">
                                      <p:cBhvr>
                                        <p:cTn id="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348 0.02454 C -0.05504 0.06852 -0.10643 0.1125 -0.12952 0.14375 C -0.15261 0.175 -0.15469 0.18334 -0.14236 0.2125 C -0.13004 0.24167 -0.08351 0.30139 -0.05608 0.31829 C -0.02865 0.33519 -0.0099 0.32871 0.02222 0.31436 C 0.05434 0.3 0.13541 0.26135 0.13628 0.23241 C 0.13715 0.20348 0.0283 0.17454 0.02725 0.14098 C 0.02621 0.10741 0.11232 0.06505 0.13038 0.03125 C 0.14843 -0.00254 0.13455 -0.04583 0.13541 -0.06134 " pathEditMode="relative" ptsTypes="aaaaaaaaA">
                                      <p:cBhvr>
                                        <p:cTn id="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1112 0.03379 C -0.11702 0.08727 -0.22292 0.14097 -0.23924 0.18194 C -0.25556 0.22291 -0.14636 0.27152 -0.10938 0.27963 C -0.0724 0.28773 -0.03664 0.25301 -0.01702 0.23078 C 0.0026 0.20856 0.04704 0.17453 0.00781 0.14606 C -0.03143 0.11759 -0.19219 0.06018 -0.25209 0.06018 C -0.31198 0.06018 -0.34202 0.11111 -0.35139 0.14606 C -0.36077 0.18102 -0.3158 0.24977 -0.30868 0.27037 " pathEditMode="relative" ptsTypes="aaaaaaaA">
                                      <p:cBhvr>
                                        <p:cTn id="1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2413 0.02685 C 0.08056 0.05371 0.13698 0.08056 0.14219 0.11019 C 0.1474 0.13982 0.08924 0.18264 0.05573 0.20417 C 0.02222 0.2257 -0.08871 0.29699 -0.05833 0.23982 C -0.02795 0.18264 0.18403 -0.11018 0.23837 -0.13842 C 0.29271 -0.16666 0.27674 -0.00162 0.26719 0.0706 C 0.25764 0.14283 0.21701 0.2581 0.18073 0.29537 C 0.14445 0.33264 0.07795 0.3088 0.04983 0.29421 C 0.0217 0.27963 0.0184 0.22246 0.01215 0.2081 " pathEditMode="relative" ptsTypes="aaaaaaaaA">
                                      <p:cBhvr>
                                        <p:cTn id="1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224 -0.00903 C -0.04757 -0.08935 -0.07257 -0.16945 -0.1007 -0.17454 C -0.12882 -0.17963 -0.20521 -0.10278 -0.19098 -0.03958 C -0.17674 0.02361 -0.07014 0.17037 -0.01563 0.20509 C 0.03923 0.23981 0.14184 0.19815 0.13732 0.16944 C 0.13281 0.14074 0.02048 0.02963 -0.04219 0.0331 C -0.10504 0.03657 -0.21441 0.19884 -0.23959 0.19051 C -0.26476 0.18217 -0.21493 -0.03056 -0.19306 -0.01713 C -0.17118 -0.0037 -0.12275 0.22315 -0.10868 0.2713 " pathEditMode="relative" ptsTypes="aaaaaaaaA">
                                      <p:cBhvr>
                                        <p:cTn id="1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243 0.0368 C 0.00729 0.08773 0.01719 0.13888 -0.00139 0.15185 C -0.01996 0.16481 -0.07257 0.1662 -0.11354 0.11481 C -0.15451 0.06342 -0.23594 -0.15 -0.24757 -0.15625 C -0.2592 -0.1625 -0.17535 0.01365 -0.18298 0.07777 C -0.19062 0.14189 -0.26094 0.21365 -0.29305 0.2287 C -0.32517 0.24375 -0.4158 0.21574 -0.37552 0.16782 C -0.33524 0.1199 -0.11649 0.00509 -0.05104 -0.05834 C 0.01441 -0.12176 0.0158 -0.1676 0.01736 -0.2132 " pathEditMode="relative" ptsTypes="aaaaaaaaA">
                                      <p:cBhvr>
                                        <p:cTn id="1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11111E-6 -4.07407E-6 C 0.07274 0.07708 0.14566 0.1544 0.19253 0.15324 C 0.23941 0.15208 0.28941 0.02847 0.28177 -0.00671 C 0.27413 -0.0419 0.17934 -0.0206 0.14687 -0.05833 C 0.11441 -0.09606 0.06076 -0.19352 0.08732 -0.23287 C 0.11389 -0.27222 0.29149 -0.33194 0.3066 -0.29514 C 0.3217 -0.25833 0.19913 -0.05926 0.1776 -0.01204 " pathEditMode="relative" ptsTypes="aaaaaaA">
                                      <p:cBhvr>
                                        <p:cTn id="1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61111E-6 -6.2963E-6 C -0.01112 -0.02038 -0.02205 -0.04052 -0.03768 -0.07269 C -0.0533 -0.10487 -0.14115 -0.16714 -0.09428 -0.19306 C -0.0474 -0.21899 0.18697 -0.25556 0.24409 -0.22871 C 0.30121 -0.20186 0.26822 -0.07362 0.24895 -0.03172 C 0.22968 0.01018 0.15138 -0.00973 0.12795 0.02245 C 0.10451 0.05462 0.12604 0.1912 0.10816 0.16134 C 0.09027 0.13148 0.03541 -0.10417 0.02083 -0.15741 " pathEditMode="relative" ptsTypes="aaaaaaaA">
                                      <p:cBhvr>
                                        <p:cTn id="2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954 0.02986 C 0.04201 0.0662 0.07447 0.10255 0.07812 0.12755 C 0.08177 0.15255 0.06197 0.1831 0.03142 0.18056 C 0.00086 0.17801 -0.05903 0.15093 -0.10556 0.11181 C -0.15209 0.07268 -0.29028 -0.02569 -0.2474 -0.05486 C -0.20452 -0.08403 0.11076 -0.03148 0.15243 -0.06273 C 0.19409 -0.09398 0.03628 -0.21019 0.0026 -0.24282 C -0.03125 -0.27546 -0.02448 -0.28171 -0.05 -0.25857 C -0.07553 -0.23542 -0.1691 -0.12894 -0.15105 -0.10394 C -0.13299 -0.07894 -0.03768 -0.09398 0.05816 -0.10903 " pathEditMode="relative" ptsTypes="aaaaaaaaaA">
                                      <p:cBhvr>
                                        <p:cTn id="2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1719 -0.01111 C -0.12222 -0.15069 -0.22691 -0.29004 -0.28212 -0.31666 C -0.33733 -0.34328 -0.3658 -0.20185 -0.34861 -0.17106 C -0.33142 -0.14028 -0.21701 -0.15625 -0.17899 -0.13148 C -0.14097 -0.10671 -0.14566 -0.0493 -0.12049 -0.02291 C -0.09531 0.00347 -0.03854 0.00695 -0.02813 0.02732 C -0.01771 0.04769 -0.05295 0.08704 -0.05799 0.09884 " pathEditMode="relative" ptsTypes="aaaaaaA">
                                      <p:cBhvr>
                                        <p:cTn id="2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2309 -0.02477 C -0.07257 -0.09213 -0.12188 -0.15926 -0.10747 -0.20857 C -0.09306 -0.25788 0.02881 -0.29584 0.06319 -0.32107 C 0.09756 -0.3463 0.14843 -0.36158 0.09895 -0.3595 C 0.04947 -0.35741 -0.17171 -0.34399 -0.23351 -0.30788 C -0.29532 -0.27176 -0.28247 -0.16852 -0.27223 -0.1426 C -0.26198 -0.11667 -0.19028 -0.17223 -0.17188 -0.15186 C -0.15348 -0.13149 -0.17153 -0.05857 -0.16198 -0.02084 C -0.15244 0.01689 -0.13299 0.07314 -0.11441 0.0743 C -0.09584 0.07546 -0.04809 0.01921 -0.05087 -0.01413 C -0.05365 -0.04746 -0.13577 -0.11528 -0.13125 -0.12524 C -0.12674 -0.13519 -0.05053 -0.09028 -0.02414 -0.07385 C 0.00225 -0.05741 0.01475 -0.0419 0.02743 -0.02616 " pathEditMode="relative" ptsTypes="aaaaaaaaaaaaA">
                                      <p:cBhvr>
                                        <p:cTn id="2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92 -0.0331 C -0.03351 -0.11366 -0.05782 -0.19398 -0.03403 -0.24607 C -0.01025 -0.29815 0.09427 -0.31829 0.1335 -0.34514 C 0.17274 -0.37199 0.23003 -0.40463 0.20104 -0.40741 C 0.17205 -0.41019 0.01545 -0.38542 -0.04011 -0.36111 C -0.09566 -0.33681 -0.16129 -0.28611 -0.13229 -0.26181 C -0.1033 -0.2375 0.08368 -0.23334 0.1335 -0.21551 C 0.18333 -0.19769 0.17482 -0.17639 0.16632 -0.15486 " pathEditMode="relative" ptsTypes="aaaaaaaA">
                                      <p:cBhvr>
                                        <p:cTn id="2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989 -0.03055 C -0.05851 -0.02037 -0.10694 -0.01018 -0.09132 -0.03055 C -0.07569 -0.05092 0.03785 -0.15023 0.0842 -0.15231 C 0.13056 -0.1544 0.16042 -0.06967 0.18646 -0.04236 C 0.2125 -0.01504 0.225 0.04722 0.24097 0.01181 C 0.25695 -0.02361 0.30469 -0.18796 0.28264 -0.25532 C 0.26059 -0.32268 0.16354 -0.37477 0.10903 -0.39305 C 0.05452 -0.41134 -0.01597 -0.39282 -0.04462 -0.36528 C -0.07326 -0.33773 -0.09253 -0.25995 -0.0625 -0.22754 C -0.03246 -0.19514 0.13577 -0.18148 0.13577 -0.17083 C 0.13577 -0.16018 -0.02951 -0.16528 -0.0625 -0.16412 " pathEditMode="relative" ptsTypes="aaaaaaaaaaA">
                                      <p:cBhvr>
                                        <p:cTn id="3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7" grpId="0"/>
      <p:bldP spid="63" grpId="0" animBg="1"/>
      <p:bldP spid="68" grpId="0"/>
      <p:bldP spid="55" grpId="0" animBg="1"/>
      <p:bldP spid="69" grpId="0"/>
      <p:bldP spid="65" grpId="0" animBg="1"/>
      <p:bldP spid="70" grpId="0"/>
      <p:bldP spid="62" grpId="0" animBg="1"/>
      <p:bldP spid="71" grpId="0"/>
      <p:bldP spid="66" grpId="0" animBg="1"/>
      <p:bldP spid="72" grpId="0"/>
      <p:bldP spid="57" grpId="0" animBg="1"/>
      <p:bldP spid="60" grpId="0" animBg="1"/>
      <p:bldP spid="56" grpId="0" animBg="1"/>
      <p:bldP spid="58" grpId="0" animBg="1"/>
      <p:bldP spid="76" grpId="0"/>
      <p:bldP spid="59" grpId="0" animBg="1"/>
      <p:bldP spid="77" grpId="0"/>
      <p:bldP spid="67" grpId="0" animBg="1"/>
      <p:bldP spid="78" grpId="0"/>
      <p:bldP spid="61" grpId="0" animBg="1"/>
      <p:bldP spid="79" grpId="0"/>
      <p:bldP spid="85" grpId="0"/>
      <p:bldP spid="87" grpId="0"/>
      <p:bldP spid="88" grpId="0"/>
      <p:bldP spid="90" grpId="0"/>
      <p:bldP spid="91" grpId="0"/>
      <p:bldP spid="3" grpId="0"/>
      <p:bldP spid="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Most Probable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270558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most probable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is the configuration that can occur the most number of ways</a:t>
            </a:r>
          </a:p>
        </p:txBody>
      </p:sp>
      <p:sp>
        <p:nvSpPr>
          <p:cNvPr id="3" name="Rectangle 2"/>
          <p:cNvSpPr/>
          <p:nvPr/>
        </p:nvSpPr>
        <p:spPr>
          <a:xfrm>
            <a:off x="337140" y="2220323"/>
            <a:ext cx="8349660" cy="1302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There are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wave functions available to to all the particles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 number of ways to achieve a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with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total particles:</a:t>
            </a:r>
          </a:p>
        </p:txBody>
      </p:sp>
      <p:sp>
        <p:nvSpPr>
          <p:cNvPr id="9" name="Rectangle 8"/>
          <p:cNvSpPr/>
          <p:nvPr/>
        </p:nvSpPr>
        <p:spPr>
          <a:xfrm>
            <a:off x="14712" y="5063225"/>
            <a:ext cx="5342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# ways to arrange particle energies and get </a:t>
            </a:r>
            <a:r>
              <a:rPr lang="en-GB" dirty="0" err="1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endParaRPr lang="en-US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131" y="3750500"/>
            <a:ext cx="3685674" cy="1013312"/>
          </a:xfrm>
          <a:prstGeom prst="rect">
            <a:avLst/>
          </a:prstGeom>
        </p:spPr>
      </p:pic>
      <p:cxnSp>
        <p:nvCxnSpPr>
          <p:cNvPr id="73" name="Straight Arrow Connector 72"/>
          <p:cNvCxnSpPr/>
          <p:nvPr/>
        </p:nvCxnSpPr>
        <p:spPr>
          <a:xfrm flipV="1">
            <a:off x="2463131" y="4585361"/>
            <a:ext cx="223922" cy="534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31895" y="4763812"/>
            <a:ext cx="3074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719055" y="4830979"/>
            <a:ext cx="852036" cy="449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633789" y="5120098"/>
            <a:ext cx="3281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Read: n</a:t>
            </a:r>
            <a:r>
              <a:rPr lang="en-GB" baseline="-250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particles have wave function 3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6276811" y="3480806"/>
            <a:ext cx="2238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Plug in the occupation number vector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74" idx="2"/>
          </p:cNvCxnSpPr>
          <p:nvPr/>
        </p:nvCxnSpPr>
        <p:spPr>
          <a:xfrm flipH="1">
            <a:off x="6148805" y="4127137"/>
            <a:ext cx="1247443" cy="351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0" y="5766429"/>
            <a:ext cx="5257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# number of microstates corresponding to </a:t>
            </a:r>
            <a:r>
              <a:rPr lang="en-GB" dirty="0" err="1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endParaRPr lang="en-US" i="1" dirty="0"/>
          </a:p>
        </p:txBody>
      </p:sp>
      <p:sp>
        <p:nvSpPr>
          <p:cNvPr id="80" name="Rectangle 79"/>
          <p:cNvSpPr/>
          <p:nvPr/>
        </p:nvSpPr>
        <p:spPr>
          <a:xfrm>
            <a:off x="2179558" y="5442186"/>
            <a:ext cx="56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-or-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7650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74" grpId="0"/>
      <p:bldP spid="75" grpId="0"/>
      <p:bldP spid="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Most Probable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270558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Which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is more probable: {3,2,8,0,0,1,0,0} or {3,3,7,0,0,1,0,0} or {2,4,1,2,2,0,1,2}??</a:t>
            </a:r>
          </a:p>
        </p:txBody>
      </p:sp>
      <p:sp>
        <p:nvSpPr>
          <p:cNvPr id="6" name="Rectangle 5"/>
          <p:cNvSpPr/>
          <p:nvPr/>
        </p:nvSpPr>
        <p:spPr>
          <a:xfrm>
            <a:off x="5039894" y="2549174"/>
            <a:ext cx="16439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= 180,180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5013155" y="3711726"/>
            <a:ext cx="16439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= 480,480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417345" y="5688050"/>
            <a:ext cx="78978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3 is (way) more probable. There are more ways to get it (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i.e.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corresponds to more microstates).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92" y="2423020"/>
            <a:ext cx="2918326" cy="7295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624" y="3618150"/>
            <a:ext cx="2904957" cy="726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992" y="4672596"/>
            <a:ext cx="2784643" cy="69616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071968" y="4712700"/>
            <a:ext cx="22723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= 227,026,800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916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7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Most Probable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297294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Which ever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has the most number of microstates is most probable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8600" y="2759524"/>
            <a:ext cx="8686800" cy="296215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Find the maximum of 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2800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with the most microstates)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given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the constraints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total energy 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E,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remains constant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total number of particles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remains constant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number of microstates accessible to the particles increases as temperature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increases</a:t>
            </a:r>
          </a:p>
        </p:txBody>
      </p:sp>
    </p:spTree>
    <p:extLst>
      <p:ext uri="{BB962C8B-B14F-4D97-AF65-F5344CB8AC3E}">
        <p14:creationId xmlns:p14="http://schemas.microsoft.com/office/powerpoint/2010/main" val="285105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Boltzmann Distribution</a:t>
            </a: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270558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with the most microstates (given the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and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constraints) occurs when the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800" i="1" baseline="-25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equal: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147" y="3080749"/>
            <a:ext cx="3136900" cy="1498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3718" y="4697314"/>
            <a:ext cx="3281108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Number of particles with wave function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j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(i.e. in single particle state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953772" y="2239695"/>
            <a:ext cx="27330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Energy of the wave function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endParaRPr lang="en-US" sz="2400" i="1" dirty="0"/>
          </a:p>
        </p:txBody>
      </p:sp>
      <p:sp>
        <p:nvSpPr>
          <p:cNvPr id="11" name="Rectangle 10"/>
          <p:cNvSpPr/>
          <p:nvPr/>
        </p:nvSpPr>
        <p:spPr>
          <a:xfrm>
            <a:off x="5953772" y="4163850"/>
            <a:ext cx="27330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Temperature of the box is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endParaRPr lang="en-US" sz="2400" i="1" dirty="0"/>
          </a:p>
        </p:txBody>
      </p:sp>
      <p:sp>
        <p:nvSpPr>
          <p:cNvPr id="12" name="Rectangle 11"/>
          <p:cNvSpPr/>
          <p:nvPr/>
        </p:nvSpPr>
        <p:spPr>
          <a:xfrm>
            <a:off x="457478" y="2392095"/>
            <a:ext cx="27330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Total number of particles in the box</a:t>
            </a:r>
            <a:endParaRPr lang="en-US" sz="2400" i="1" dirty="0"/>
          </a:p>
        </p:txBody>
      </p:sp>
      <p:sp>
        <p:nvSpPr>
          <p:cNvPr id="13" name="Rectangle 12"/>
          <p:cNvSpPr/>
          <p:nvPr/>
        </p:nvSpPr>
        <p:spPr>
          <a:xfrm>
            <a:off x="3298541" y="5404422"/>
            <a:ext cx="5783409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Normalization constant (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partition function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so that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baseline="-25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/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can be interpreted as the probability that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particles have energy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endParaRPr lang="en-US" sz="2400" i="1" baseline="-25000" dirty="0"/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1744272" y="4163850"/>
            <a:ext cx="1105875" cy="533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50147" y="2673684"/>
            <a:ext cx="1240590" cy="735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1"/>
          </p:cNvCxnSpPr>
          <p:nvPr/>
        </p:nvCxnSpPr>
        <p:spPr>
          <a:xfrm flipH="1">
            <a:off x="5481053" y="2655194"/>
            <a:ext cx="472719" cy="567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855368" y="3916947"/>
            <a:ext cx="1029369" cy="360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296381" y="4579349"/>
            <a:ext cx="0" cy="825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15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14999</TotalTime>
  <Words>2035</Words>
  <Application>Microsoft Macintosh PowerPoint</Application>
  <PresentationFormat>On-screen Show (4:3)</PresentationFormat>
  <Paragraphs>264</Paragraphs>
  <Slides>27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522</cp:revision>
  <dcterms:created xsi:type="dcterms:W3CDTF">2011-09-22T13:36:22Z</dcterms:created>
  <dcterms:modified xsi:type="dcterms:W3CDTF">2021-12-07T02:09:35Z</dcterms:modified>
</cp:coreProperties>
</file>