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540" r:id="rId4"/>
    <p:sldId id="541" r:id="rId5"/>
    <p:sldId id="259" r:id="rId6"/>
    <p:sldId id="544" r:id="rId7"/>
    <p:sldId id="261" r:id="rId8"/>
    <p:sldId id="262" r:id="rId9"/>
    <p:sldId id="263" r:id="rId10"/>
    <p:sldId id="264" r:id="rId11"/>
    <p:sldId id="265" r:id="rId12"/>
    <p:sldId id="266" r:id="rId13"/>
    <p:sldId id="54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/>
    <p:restoredTop sz="94666"/>
  </p:normalViewPr>
  <p:slideViewPr>
    <p:cSldViewPr snapToGrid="0">
      <p:cViewPr varScale="1">
        <p:scale>
          <a:sx n="111" d="100"/>
          <a:sy n="111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schmidtm/Software/UGM.html" TargetMode="External"/><Relationship Id="rId2" Type="http://schemas.openxmlformats.org/officeDocument/2006/relationships/hyperlink" Target="https://users.cecs.anu.edu.au/~sgould/papers/part1-MLSS-201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sion.unipv.it/IA2/Factor%20graphs%20and%20the%20sum-product%20algorithm.pdf" TargetMode="External"/><Relationship Id="rId5" Type="http://schemas.openxmlformats.org/officeDocument/2006/relationships/hyperlink" Target="https://www.cs.ubc.ca/~murphyk/MLbook/pml-print3-ch19.pdf" TargetMode="External"/><Relationship Id="rId4" Type="http://schemas.openxmlformats.org/officeDocument/2006/relationships/hyperlink" Target="https://cran.r-project.org/web/packages/CRF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R/ff0.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petraco/CRFutil2/blob/main/src/ff2_C.cpp" TargetMode="External"/><Relationship Id="rId5" Type="http://schemas.openxmlformats.org/officeDocument/2006/relationships/hyperlink" Target="https://github.com/npetraco/CRFutil2/blob/main/src/ff1_C.cpp" TargetMode="External"/><Relationship Id="rId4" Type="http://schemas.openxmlformats.org/officeDocument/2006/relationships/hyperlink" Target="https://github.com/npetraco/CRFutil2/blob/main/src/ff0_C.c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etraco/CRFuti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0447" y="1434600"/>
            <a:ext cx="8963192" cy="5353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Chapters 4 and 20 Koller and Friedman: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Principles and Techniques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Gould Notes: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https://users.cecs.anu.edu.au/~sgould/papers/part1-MLSS-2011.pdf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**UGM (Schmidt):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https://www.cs.ubc.ca/~schmidtm/Software/UGM.html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**CRF: Port of UGM for R (Wu):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https://cran.r-project.org/web/packages/CRF/index.html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Murphy Chapter 19: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5"/>
              </a:rPr>
              <a:t>https://www.cs.ubc.ca/~murphyk/MLbook/pml-print3-ch19.pdf</a:t>
            </a:r>
            <a:endParaRPr lang="en-US" b="0" u="sng" strike="noStrike" spc="-1" dirty="0">
              <a:solidFill>
                <a:srgbClr val="0000FF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000FF"/>
              </a:solidFill>
              <a:latin typeface="Calibri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Kschischang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 and the Sum-Product Algorithm, IEEE Transactions on Information Theory Volume: 47, Issue: 2, pp 498-519, 2001: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https://vision.unipv.it/IA2/Factor%20graphs%20and%20the%20sum-product%20algorithm.pdf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8760" y="441360"/>
            <a:ext cx="84877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Great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ackground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aterial for Markov Random Fields from which the Notes below are derived: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variable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are discrete but can take on any number of states (levels)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Ising-like model: Two possible states: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Potts-like model: More than two possible states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40080" y="23842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computationally operational-ize these ideas, it is convenient to define a “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feature function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83840" y="5398200"/>
            <a:ext cx="75690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function which acts like a switch;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indicator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383840" y="4847400"/>
            <a:ext cx="55818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of weights for each state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550880" y="3424680"/>
            <a:ext cx="5992560" cy="120672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1895400" y="5871240"/>
            <a:ext cx="577584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selects out the weight for the state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=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Xi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423360" y="6359760"/>
            <a:ext cx="8529480" cy="4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In physics, feature functions are related to spinors which have a deep mathematical theory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As an example, let’s say: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1977120" y="1122840"/>
            <a:ext cx="4180320" cy="322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024920" y="17046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Then: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4" name="Picture 3"/>
          <p:cNvPicPr/>
          <p:nvPr/>
        </p:nvPicPr>
        <p:blipFill>
          <a:blip r:embed="rId3"/>
          <a:stretch/>
        </p:blipFill>
        <p:spPr>
          <a:xfrm>
            <a:off x="1926000" y="2230200"/>
            <a:ext cx="5311080" cy="639720"/>
          </a:xfrm>
          <a:prstGeom prst="rect">
            <a:avLst/>
          </a:prstGeom>
          <a:ln>
            <a:noFill/>
          </a:ln>
        </p:spPr>
      </p:pic>
      <p:pic>
        <p:nvPicPr>
          <p:cNvPr id="235" name="Picture 4"/>
          <p:cNvPicPr/>
          <p:nvPr/>
        </p:nvPicPr>
        <p:blipFill>
          <a:blip r:embed="rId4"/>
          <a:stretch/>
        </p:blipFill>
        <p:spPr>
          <a:xfrm>
            <a:off x="1926000" y="3370320"/>
            <a:ext cx="5258520" cy="6332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757080" y="4770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For the Ising model in physics it’s a little different: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7" name="Picture 5"/>
          <p:cNvPicPr/>
          <p:nvPr/>
        </p:nvPicPr>
        <p:blipFill>
          <a:blip r:embed="rId5"/>
          <a:stretch/>
        </p:blipFill>
        <p:spPr>
          <a:xfrm>
            <a:off x="2092680" y="5418360"/>
            <a:ext cx="4847400" cy="3240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1024920" y="5985000"/>
            <a:ext cx="346500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Which leads to feature functions: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6"/>
          <p:cNvPicPr/>
          <p:nvPr/>
        </p:nvPicPr>
        <p:blipFill>
          <a:blip r:embed="rId6"/>
          <a:stretch/>
        </p:blipFill>
        <p:spPr>
          <a:xfrm>
            <a:off x="4327560" y="6189840"/>
            <a:ext cx="1575360" cy="500040"/>
          </a:xfrm>
          <a:prstGeom prst="rect">
            <a:avLst/>
          </a:prstGeom>
          <a:ln>
            <a:noFill/>
          </a:ln>
        </p:spPr>
      </p:pic>
      <p:pic>
        <p:nvPicPr>
          <p:cNvPr id="240" name="Picture 10"/>
          <p:cNvPicPr/>
          <p:nvPr/>
        </p:nvPicPr>
        <p:blipFill>
          <a:blip r:embed="rId7"/>
          <a:stretch/>
        </p:blipFill>
        <p:spPr>
          <a:xfrm>
            <a:off x="6360480" y="6207840"/>
            <a:ext cx="1718280" cy="49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Here is how you can implement feature functions in 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0840" y="1515240"/>
            <a:ext cx="7587720" cy="447948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feature function: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 &lt;- function(y){ w *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(c((y==s1),(y==s2)))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What happens for an undefined state?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f(12)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2"/>
          <a:stretch/>
        </p:blipFill>
        <p:spPr>
          <a:xfrm>
            <a:off x="5797440" y="4948560"/>
            <a:ext cx="3276360" cy="162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3D08A8DE-217D-A313-4B51-0659F0516161}"/>
              </a:ext>
            </a:extLst>
          </p:cNvPr>
          <p:cNvSpPr/>
          <p:nvPr/>
        </p:nvSpPr>
        <p:spPr>
          <a:xfrm>
            <a:off x="94550" y="402728"/>
            <a:ext cx="8158197" cy="42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There is also CRFutil2 built-in feature functions for convenience: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B9FE7CD-851B-84E6-A454-3E8806D6A695}"/>
              </a:ext>
            </a:extLst>
          </p:cNvPr>
          <p:cNvSpPr/>
          <p:nvPr/>
        </p:nvSpPr>
        <p:spPr>
          <a:xfrm>
            <a:off x="687132" y="2082398"/>
            <a:ext cx="7756908" cy="313786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8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A feature function built into CRFutil2: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c(s1,s2))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E605-9D5E-8A10-3DFF-CB1A343A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36" y="5653353"/>
            <a:ext cx="6616700" cy="5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6AC27-C48C-4586-91D3-CA236BD57FB4}"/>
              </a:ext>
            </a:extLst>
          </p:cNvPr>
          <p:cNvSpPr txBox="1"/>
          <p:nvPr/>
        </p:nvSpPr>
        <p:spPr>
          <a:xfrm>
            <a:off x="7929236" y="460556"/>
            <a:ext cx="1145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ff0.R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ff0_C.cpp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ff1_C.cpp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ff2_C.cpp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We usually define the feature function this way to work with CRF output: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2120" y="1515240"/>
            <a:ext cx="7999200" cy="283356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State labels used by CRF: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Define feature function. State weights are implicitly 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 &lt;- function(y){ as.numeric(c((y==s1),(y==s2)))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f(2)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2"/>
          <a:stretch/>
        </p:blipFill>
        <p:spPr>
          <a:xfrm>
            <a:off x="3772080" y="3975120"/>
            <a:ext cx="1079280" cy="10918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5272920" y="474984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Compare with example two-slides ago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 for a Potts-like model is the same idea: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98546" y="1067204"/>
            <a:ext cx="6470211" cy="3291755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Define 4 state labels for a Potts-like model: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s4 &lt;- 4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660B2-7E91-81CA-576E-7D58481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496687"/>
            <a:ext cx="6083300" cy="22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feature functions, 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52" name="Picture 11"/>
          <p:cNvPicPr/>
          <p:nvPr/>
        </p:nvPicPr>
        <p:blipFill>
          <a:blip r:embed="rId2"/>
          <a:stretch/>
        </p:blipFill>
        <p:spPr>
          <a:xfrm>
            <a:off x="2778120" y="1796400"/>
            <a:ext cx="5025240" cy="4017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909360" y="341712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vector: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4" name="Picture 13"/>
          <p:cNvPicPr/>
          <p:nvPr/>
        </p:nvPicPr>
        <p:blipFill>
          <a:blip r:embed="rId3"/>
          <a:stretch/>
        </p:blipFill>
        <p:spPr>
          <a:xfrm>
            <a:off x="1251360" y="3565080"/>
            <a:ext cx="296280" cy="212760"/>
          </a:xfrm>
          <a:prstGeom prst="rect">
            <a:avLst/>
          </a:prstGeom>
          <a:ln>
            <a:noFill/>
          </a:ln>
        </p:spPr>
      </p:pic>
      <p:pic>
        <p:nvPicPr>
          <p:cNvPr id="255" name="Picture 17"/>
          <p:cNvPicPr/>
          <p:nvPr/>
        </p:nvPicPr>
        <p:blipFill>
          <a:blip r:embed="rId4"/>
          <a:stretch/>
        </p:blipFill>
        <p:spPr>
          <a:xfrm>
            <a:off x="5715360" y="2864160"/>
            <a:ext cx="1365480" cy="158508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757080" y="4780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(m) (all ones vector) then      has entries numerically equivalent to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7" name="Picture 19"/>
          <p:cNvPicPr/>
          <p:nvPr/>
        </p:nvPicPr>
        <p:blipFill>
          <a:blip r:embed="rId3"/>
          <a:stretch/>
        </p:blipFill>
        <p:spPr>
          <a:xfrm>
            <a:off x="5085720" y="4957920"/>
            <a:ext cx="259560" cy="18648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800" y="1834560"/>
            <a:ext cx="150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node energies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57080" y="3141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edge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matrix: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4440" y="4662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(m) (all ones vector) then        has entries numerically equivalent to edge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1034280" y="331560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2" name="Picture 12"/>
          <p:cNvPicPr/>
          <p:nvPr/>
        </p:nvPicPr>
        <p:blipFill>
          <a:blip r:embed="rId2"/>
          <a:stretch/>
        </p:blipFill>
        <p:spPr>
          <a:xfrm>
            <a:off x="4932720" y="485316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3" name="Picture 3"/>
          <p:cNvPicPr/>
          <p:nvPr/>
        </p:nvPicPr>
        <p:blipFill>
          <a:blip r:embed="rId3"/>
          <a:stretch/>
        </p:blipFill>
        <p:spPr>
          <a:xfrm>
            <a:off x="5492160" y="2634840"/>
            <a:ext cx="3244320" cy="1495440"/>
          </a:xfrm>
          <a:prstGeom prst="rect">
            <a:avLst/>
          </a:prstGeom>
          <a:ln>
            <a:noFill/>
          </a:ln>
        </p:spPr>
      </p:pic>
      <p:pic>
        <p:nvPicPr>
          <p:cNvPr id="264" name="Picture 6"/>
          <p:cNvPicPr/>
          <p:nvPr/>
        </p:nvPicPr>
        <p:blipFill>
          <a:blip r:embed="rId4"/>
          <a:stretch/>
        </p:blipFill>
        <p:spPr>
          <a:xfrm>
            <a:off x="2793240" y="1787040"/>
            <a:ext cx="5146560" cy="401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763200" y="180432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edge energies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functions,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6C54EC6D-2C1F-B640-9CF9-728F641EC812}"/>
              </a:ext>
            </a:extLst>
          </p:cNvPr>
          <p:cNvSpPr/>
          <p:nvPr/>
        </p:nvSpPr>
        <p:spPr>
          <a:xfrm>
            <a:off x="45440" y="6183360"/>
            <a:ext cx="5446720" cy="691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Feature functions play a role similar to spin-orbital one-body basis functions familiar from many-body theory.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3360" y="973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the models considered here, there will only be 2 states at each node. Also, each state has weight 1. That is: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68" name="Picture 7"/>
          <p:cNvPicPr/>
          <p:nvPr/>
        </p:nvPicPr>
        <p:blipFill>
          <a:blip r:embed="rId2"/>
          <a:stretch/>
        </p:blipFill>
        <p:spPr>
          <a:xfrm>
            <a:off x="2233800" y="2046600"/>
            <a:ext cx="4298760" cy="33228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704160" y="27550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Thus, the node and edge weights are: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2131560" y="3447360"/>
            <a:ext cx="1344600" cy="764640"/>
          </a:xfrm>
          <a:prstGeom prst="rect">
            <a:avLst/>
          </a:prstGeom>
          <a:ln>
            <a:noFill/>
          </a:ln>
        </p:spPr>
      </p:pic>
      <p:pic>
        <p:nvPicPr>
          <p:cNvPr id="271" name="Picture 4"/>
          <p:cNvPicPr/>
          <p:nvPr/>
        </p:nvPicPr>
        <p:blipFill>
          <a:blip r:embed="rId4"/>
          <a:stretch/>
        </p:blipFill>
        <p:spPr>
          <a:xfrm>
            <a:off x="4707360" y="3412440"/>
            <a:ext cx="2843280" cy="80028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704160" y="4510800"/>
            <a:ext cx="779976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 corresponding node and edge energies in table form are: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3" name="Picture 10"/>
          <p:cNvPicPr/>
          <p:nvPr/>
        </p:nvPicPr>
        <p:blipFill>
          <a:blip r:embed="rId5"/>
          <a:stretch/>
        </p:blipFill>
        <p:spPr>
          <a:xfrm>
            <a:off x="2946960" y="5128560"/>
            <a:ext cx="3340800" cy="667800"/>
          </a:xfrm>
          <a:prstGeom prst="rect">
            <a:avLst/>
          </a:prstGeom>
          <a:ln>
            <a:noFill/>
          </a:ln>
        </p:spPr>
      </p:pic>
      <p:pic>
        <p:nvPicPr>
          <p:cNvPr id="274" name="Picture 13"/>
          <p:cNvPicPr/>
          <p:nvPr/>
        </p:nvPicPr>
        <p:blipFill>
          <a:blip r:embed="rId6"/>
          <a:stretch/>
        </p:blipFill>
        <p:spPr>
          <a:xfrm>
            <a:off x="135360" y="6036480"/>
            <a:ext cx="8895960" cy="6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Here is how one and two-body energy calculations can be implemented in R: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79360" y="1286640"/>
            <a:ext cx="7826543" cy="476908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Consider an </a:t>
            </a:r>
            <a:r>
              <a:rPr lang="en-US" sz="1600" b="0" strike="noStrike" spc="-1" dirty="0" err="1">
                <a:solidFill>
                  <a:srgbClr val="FFFF00"/>
                </a:solidFill>
                <a:latin typeface="Courier New"/>
              </a:rPr>
              <a:t>Ising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-like model with: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tau   &lt;- c(2, 3.4)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node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   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edge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c(1,9),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c(3,-2)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 &lt;- c(ff0(1) %*% tau , ff0(2) %*% tau)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two-body energies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c(ff0(1) %*% omega %*% ff0(1), ff0(1) %*% omega %*% ff0(2)),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c(ff0(2) %*% omega %*% ff0(1), ff0(2) %*% omega %*% ff0(2))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079040" y="2506160"/>
            <a:ext cx="1663200" cy="15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396000"/>
            <a:ext cx="7619760" cy="176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My little add on R package to do some stuff in these Notes can be found at: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2400" b="1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install in 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run the lines: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51112" y="2236056"/>
            <a:ext cx="8334502" cy="3537976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First install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some packages now only available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on Bioconductor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”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r>
              <a:rPr lang="en-US" sz="1400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("graph"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Rgraphviz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"RBGL"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Turn on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install CRFutil2 from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github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CRFutil2 should automatically install CRF and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gRbase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remote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s)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install_github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Courier New"/>
              </a:rPr>
              <a:t>npetraco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/CRFutil2"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Test and see if the CRFutil2 library loads. No error messages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is a sign of success. Don't worry about any warning messages.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(CRFutil2)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41640" y="1179000"/>
            <a:ext cx="4731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https://github.com/npetraco/CRFutil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92CE5-7E03-0341-9F58-BD5373950F9B}"/>
              </a:ext>
            </a:extLst>
          </p:cNvPr>
          <p:cNvSpPr/>
          <p:nvPr/>
        </p:nvSpPr>
        <p:spPr>
          <a:xfrm>
            <a:off x="1715247" y="6061890"/>
            <a:ext cx="5671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CRFutil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to be pedagogical, not fast…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Again, for a Potts-like model things are pretty similar: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05815" y="1649616"/>
            <a:ext cx="8919343" cy="432280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#Consider an Potts-like model with node/edge weights: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tau   &lt;- c(2, 3.4, 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c(1,  9,   4.1),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c(3, -2,  -2.3),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c(6, -5.7, 3  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Define states and feature function: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f  &lt;- function(y){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(c((y==s1),(y==s2),(y==s3)))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 &lt;- c(ff0(1,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ff0(2,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ff0(3,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two body energies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c(ff0(1,3) %*% omega %*% ff0(1,3), ff0(1,3) %*% omega %*% ff0(2,3), ff0(1,3)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c(ff0(2,3) %*% omega %*% ff0(1,3), ff0(2,3) %*% omega %*% ff0(2,3), ff0(2,3)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c(ff0(3,3) %*% omega %*% ff0(1,3), ff0(3,3) %*% omega %*% ff0(2,3), ff0(3,3) %*% omega %*% ff0(3,3))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280" name="Picture 4"/>
          <p:cNvPicPr/>
          <p:nvPr/>
        </p:nvPicPr>
        <p:blipFill>
          <a:blip r:embed="rId2"/>
          <a:stretch/>
        </p:blipFill>
        <p:spPr>
          <a:xfrm>
            <a:off x="6451560" y="1284480"/>
            <a:ext cx="2196720" cy="192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93FE9-90D7-5B44-8B9C-626437FB423E}"/>
              </a:ext>
            </a:extLst>
          </p:cNvPr>
          <p:cNvSpPr txBox="1"/>
          <p:nvPr/>
        </p:nvSpPr>
        <p:spPr>
          <a:xfrm>
            <a:off x="2684239" y="391885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974-D2A9-A94F-9D74-639E7484C650}"/>
              </a:ext>
            </a:extLst>
          </p:cNvPr>
          <p:cNvSpPr txBox="1"/>
          <p:nvPr/>
        </p:nvSpPr>
        <p:spPr>
          <a:xfrm>
            <a:off x="348342" y="1447800"/>
            <a:ext cx="8447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Random Fields: Theory and Computation - </a:t>
            </a: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Pseudolikelihood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Logistic Regression to Determine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Log-linear approach to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and belief propagation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77502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322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Markov Random Field Notes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A Little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Theory and Lots of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65000"/>
            <a:ext cx="7619760" cy="809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some joint probability distribution over a set of variables*                                    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2253617" y="1131730"/>
            <a:ext cx="2597040" cy="333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99480" y="1673568"/>
            <a:ext cx="821664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1" i="1" u="sng" strike="noStrike" spc="-1" dirty="0">
                <a:solidFill>
                  <a:srgbClr val="000000"/>
                </a:solidFill>
                <a:latin typeface="Times New Roman"/>
              </a:rPr>
              <a:t>dependencies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between the 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can be represented as a graph. </a:t>
            </a:r>
          </a:p>
          <a:p>
            <a:pPr marL="800280" lvl="1" indent="-34272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An example for a 5-variable distribution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 rot="2153579">
            <a:off x="3670101" y="25968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6"/>
          <p:cNvSpPr/>
          <p:nvPr/>
        </p:nvSpPr>
        <p:spPr>
          <a:xfrm rot="21596190">
            <a:off x="3776094" y="2477496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rot="2153579">
            <a:off x="5130499" y="3611578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9"/>
          <p:cNvSpPr/>
          <p:nvPr/>
        </p:nvSpPr>
        <p:spPr>
          <a:xfrm rot="21596190">
            <a:off x="5274568" y="355845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 rot="2153579">
            <a:off x="4496760" y="3371394"/>
            <a:ext cx="911644" cy="958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CustomShape 12"/>
          <p:cNvSpPr/>
          <p:nvPr/>
        </p:nvSpPr>
        <p:spPr>
          <a:xfrm rot="2153579">
            <a:off x="2108830" y="36171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13"/>
          <p:cNvSpPr/>
          <p:nvPr/>
        </p:nvSpPr>
        <p:spPr>
          <a:xfrm rot="21596190">
            <a:off x="2232890" y="355304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 rot="2153579">
            <a:off x="4671671" y="532324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16"/>
          <p:cNvSpPr/>
          <p:nvPr/>
        </p:nvSpPr>
        <p:spPr>
          <a:xfrm rot="21596190">
            <a:off x="4749465" y="5285344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 rot="2153579">
            <a:off x="2672564" y="542739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CustomShape 19"/>
          <p:cNvSpPr/>
          <p:nvPr/>
        </p:nvSpPr>
        <p:spPr>
          <a:xfrm rot="21596190">
            <a:off x="2745322" y="5335780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 rot="2153579" flipV="1">
            <a:off x="3149042" y="2949350"/>
            <a:ext cx="281099" cy="973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1"/>
          <p:cNvSpPr>
            <a:spLocks noChangeAspect="1"/>
          </p:cNvSpPr>
          <p:nvPr/>
        </p:nvSpPr>
        <p:spPr>
          <a:xfrm rot="2153579" flipH="1" flipV="1">
            <a:off x="5349154" y="4558757"/>
            <a:ext cx="365760" cy="8388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22"/>
          <p:cNvSpPr/>
          <p:nvPr/>
        </p:nvSpPr>
        <p:spPr>
          <a:xfrm rot="2153579">
            <a:off x="2428274" y="4680171"/>
            <a:ext cx="791955" cy="5998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CustomShape 23"/>
          <p:cNvSpPr/>
          <p:nvPr/>
        </p:nvSpPr>
        <p:spPr>
          <a:xfrm rot="2153579" flipH="1">
            <a:off x="3682869" y="5504943"/>
            <a:ext cx="881096" cy="6559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8" name="Line 24"/>
          <p:cNvSpPr/>
          <p:nvPr/>
        </p:nvSpPr>
        <p:spPr>
          <a:xfrm rot="2153579">
            <a:off x="3589328" y="3903937"/>
            <a:ext cx="1685894" cy="1218209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25"/>
          <p:cNvSpPr/>
          <p:nvPr/>
        </p:nvSpPr>
        <p:spPr>
          <a:xfrm rot="2153579" flipH="1">
            <a:off x="3234051" y="3476482"/>
            <a:ext cx="1696157" cy="124071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26"/>
          <p:cNvSpPr/>
          <p:nvPr/>
        </p:nvSpPr>
        <p:spPr>
          <a:xfrm rot="2153579">
            <a:off x="3446387" y="3500886"/>
            <a:ext cx="606032" cy="202963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27"/>
          <p:cNvSpPr/>
          <p:nvPr/>
        </p:nvSpPr>
        <p:spPr>
          <a:xfrm rot="2153579" flipH="1">
            <a:off x="3980934" y="3721596"/>
            <a:ext cx="570922" cy="2166971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CustomShape 28"/>
          <p:cNvSpPr/>
          <p:nvPr/>
        </p:nvSpPr>
        <p:spPr>
          <a:xfrm>
            <a:off x="6289920" y="3100320"/>
            <a:ext cx="271908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A 5-variable PMF with dependencies represented by an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undirected graph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Random Field </a:t>
            </a:r>
            <a:r>
              <a:rPr lang="en-US" sz="180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Network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E5EA8-576F-A04D-9CC9-8C86985D956D}"/>
              </a:ext>
            </a:extLst>
          </p:cNvPr>
          <p:cNvSpPr txBox="1"/>
          <p:nvPr/>
        </p:nvSpPr>
        <p:spPr>
          <a:xfrm>
            <a:off x="101468" y="6263298"/>
            <a:ext cx="270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variables are discrete unless stated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41239B2-4BFC-E044-B3DD-E15B603DF024}"/>
              </a:ext>
            </a:extLst>
          </p:cNvPr>
          <p:cNvSpPr txBox="1"/>
          <p:nvPr/>
        </p:nvSpPr>
        <p:spPr>
          <a:xfrm>
            <a:off x="218160" y="139316"/>
            <a:ext cx="8800560" cy="117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Parameterize this distribution using unary potentials for each node and pair-wise potentials between each pair of connected nodes*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561EF80-7ECD-4B40-8825-5E64E45F9188}"/>
              </a:ext>
            </a:extLst>
          </p:cNvPr>
          <p:cNvSpPr/>
          <p:nvPr/>
        </p:nvSpPr>
        <p:spPr>
          <a:xfrm>
            <a:off x="500400" y="1125356"/>
            <a:ext cx="84157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 example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 this amounts to replacing the undirected graph with a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factor graph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00006-FF92-B848-9813-2703638C2F9B}"/>
              </a:ext>
            </a:extLst>
          </p:cNvPr>
          <p:cNvSpPr txBox="1"/>
          <p:nvPr/>
        </p:nvSpPr>
        <p:spPr>
          <a:xfrm>
            <a:off x="7193837" y="1783576"/>
            <a:ext cx="201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all MRFs in these notes are parameterized this way unless otherwise stated</a:t>
            </a: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D4712B1-8EBC-FA40-9F39-9B0BEBC780E0}"/>
              </a:ext>
            </a:extLst>
          </p:cNvPr>
          <p:cNvSpPr/>
          <p:nvPr/>
        </p:nvSpPr>
        <p:spPr>
          <a:xfrm rot="2153579">
            <a:off x="4123497" y="235883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9B90EB2-48DE-B24C-A5C7-23005E2C150F}"/>
              </a:ext>
            </a:extLst>
          </p:cNvPr>
          <p:cNvSpPr/>
          <p:nvPr/>
        </p:nvSpPr>
        <p:spPr>
          <a:xfrm rot="21596190">
            <a:off x="4229490" y="2251087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A212930A-0885-2D45-9C67-753550CC0460}"/>
              </a:ext>
            </a:extLst>
          </p:cNvPr>
          <p:cNvSpPr/>
          <p:nvPr/>
        </p:nvSpPr>
        <p:spPr>
          <a:xfrm rot="2153579">
            <a:off x="6613620" y="3477766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EB2337F8-8253-9D45-8337-AA943645473D}"/>
              </a:ext>
            </a:extLst>
          </p:cNvPr>
          <p:cNvSpPr/>
          <p:nvPr/>
        </p:nvSpPr>
        <p:spPr>
          <a:xfrm rot="21596190">
            <a:off x="6757689" y="3424641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2715E195-D2FE-6D41-814E-4049DAB7824C}"/>
              </a:ext>
            </a:extLst>
          </p:cNvPr>
          <p:cNvSpPr/>
          <p:nvPr/>
        </p:nvSpPr>
        <p:spPr>
          <a:xfrm rot="2153579" flipV="1">
            <a:off x="5996743" y="3441502"/>
            <a:ext cx="786470" cy="604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750FF434-FC39-9948-AE0F-A8EFE899BF41}"/>
              </a:ext>
            </a:extLst>
          </p:cNvPr>
          <p:cNvSpPr/>
          <p:nvPr/>
        </p:nvSpPr>
        <p:spPr>
          <a:xfrm rot="2153579">
            <a:off x="1808175" y="335598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42294F3-AA7F-5748-99D3-ECFB94CAA28E}"/>
              </a:ext>
            </a:extLst>
          </p:cNvPr>
          <p:cNvSpPr/>
          <p:nvPr/>
        </p:nvSpPr>
        <p:spPr>
          <a:xfrm rot="21596190">
            <a:off x="1897510" y="3291909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07230837-1756-9E41-883B-43E8063B763B}"/>
              </a:ext>
            </a:extLst>
          </p:cNvPr>
          <p:cNvSpPr/>
          <p:nvPr/>
        </p:nvSpPr>
        <p:spPr>
          <a:xfrm rot="2153579">
            <a:off x="6154792" y="574698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6">
            <a:extLst>
              <a:ext uri="{FF2B5EF4-FFF2-40B4-BE49-F238E27FC236}">
                <a16:creationId xmlns:a16="http://schemas.microsoft.com/office/drawing/2014/main" id="{BDA94E34-1193-504E-9D8B-E582AAD65092}"/>
              </a:ext>
            </a:extLst>
          </p:cNvPr>
          <p:cNvSpPr/>
          <p:nvPr/>
        </p:nvSpPr>
        <p:spPr>
          <a:xfrm rot="21596190">
            <a:off x="6221435" y="5664480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CustomShape 18">
            <a:extLst>
              <a:ext uri="{FF2B5EF4-FFF2-40B4-BE49-F238E27FC236}">
                <a16:creationId xmlns:a16="http://schemas.microsoft.com/office/drawing/2014/main" id="{E19DD236-324E-584E-8507-A78DFAA997E0}"/>
              </a:ext>
            </a:extLst>
          </p:cNvPr>
          <p:cNvSpPr/>
          <p:nvPr/>
        </p:nvSpPr>
        <p:spPr>
          <a:xfrm rot="2153579">
            <a:off x="2360338" y="573962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9">
            <a:extLst>
              <a:ext uri="{FF2B5EF4-FFF2-40B4-BE49-F238E27FC236}">
                <a16:creationId xmlns:a16="http://schemas.microsoft.com/office/drawing/2014/main" id="{25DAD922-A936-D346-84F7-04CA3D46DF40}"/>
              </a:ext>
            </a:extLst>
          </p:cNvPr>
          <p:cNvSpPr/>
          <p:nvPr/>
        </p:nvSpPr>
        <p:spPr>
          <a:xfrm rot="21596190">
            <a:off x="2455398" y="5681463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9" name="CustomShape 20">
            <a:extLst>
              <a:ext uri="{FF2B5EF4-FFF2-40B4-BE49-F238E27FC236}">
                <a16:creationId xmlns:a16="http://schemas.microsoft.com/office/drawing/2014/main" id="{A724079A-DAFE-1E45-BBDB-DDDCB2486639}"/>
              </a:ext>
            </a:extLst>
          </p:cNvPr>
          <p:cNvSpPr/>
          <p:nvPr/>
        </p:nvSpPr>
        <p:spPr>
          <a:xfrm rot="2153579" flipV="1">
            <a:off x="2784568" y="3060447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21">
            <a:extLst>
              <a:ext uri="{FF2B5EF4-FFF2-40B4-BE49-F238E27FC236}">
                <a16:creationId xmlns:a16="http://schemas.microsoft.com/office/drawing/2014/main" id="{E0463937-1231-154B-8244-93ECD1F3B4E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831024" y="4429128"/>
            <a:ext cx="269515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CustomShape 22">
            <a:extLst>
              <a:ext uri="{FF2B5EF4-FFF2-40B4-BE49-F238E27FC236}">
                <a16:creationId xmlns:a16="http://schemas.microsoft.com/office/drawing/2014/main" id="{CC7AB9E8-7334-A547-9F03-216F641E482F}"/>
              </a:ext>
            </a:extLst>
          </p:cNvPr>
          <p:cNvSpPr/>
          <p:nvPr/>
        </p:nvSpPr>
        <p:spPr>
          <a:xfrm rot="2153579">
            <a:off x="2195278" y="4361343"/>
            <a:ext cx="529082" cy="462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877CCD7D-88D0-0C41-80B7-AF835233E542}"/>
              </a:ext>
            </a:extLst>
          </p:cNvPr>
          <p:cNvSpPr/>
          <p:nvPr/>
        </p:nvSpPr>
        <p:spPr>
          <a:xfrm rot="2153579" flipH="1">
            <a:off x="4886081" y="5787445"/>
            <a:ext cx="1145614" cy="8184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190F049-0FA0-CC40-ACEB-F7C4D6EA0748}"/>
              </a:ext>
            </a:extLst>
          </p:cNvPr>
          <p:cNvSpPr/>
          <p:nvPr/>
        </p:nvSpPr>
        <p:spPr>
          <a:xfrm rot="2153579">
            <a:off x="4169968" y="3885020"/>
            <a:ext cx="2230534" cy="56424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09A8235-731E-F449-9591-16C7A93682B8}"/>
              </a:ext>
            </a:extLst>
          </p:cNvPr>
          <p:cNvSpPr/>
          <p:nvPr/>
        </p:nvSpPr>
        <p:spPr>
          <a:xfrm rot="2153579" flipH="1">
            <a:off x="4298150" y="3172169"/>
            <a:ext cx="2112092" cy="150097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79AAB825-CD8F-D141-A6E2-926AB682A665}"/>
              </a:ext>
            </a:extLst>
          </p:cNvPr>
          <p:cNvSpPr/>
          <p:nvPr/>
        </p:nvSpPr>
        <p:spPr>
          <a:xfrm rot="2153579">
            <a:off x="4048459" y="3233043"/>
            <a:ext cx="339069" cy="159137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121357B8-79D5-EA4F-8ABB-11AD2281473F}"/>
              </a:ext>
            </a:extLst>
          </p:cNvPr>
          <p:cNvSpPr/>
          <p:nvPr/>
        </p:nvSpPr>
        <p:spPr>
          <a:xfrm rot="2153579" flipH="1">
            <a:off x="5429006" y="3832292"/>
            <a:ext cx="880700" cy="186750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CustomShape 32">
            <a:extLst>
              <a:ext uri="{FF2B5EF4-FFF2-40B4-BE49-F238E27FC236}">
                <a16:creationId xmlns:a16="http://schemas.microsoft.com/office/drawing/2014/main" id="{E641D602-8B73-BB4E-B3A7-D5FE3B3D33CC}"/>
              </a:ext>
            </a:extLst>
          </p:cNvPr>
          <p:cNvSpPr/>
          <p:nvPr/>
        </p:nvSpPr>
        <p:spPr>
          <a:xfrm rot="16200000">
            <a:off x="3135026" y="286910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CustomShape 69">
            <a:extLst>
              <a:ext uri="{FF2B5EF4-FFF2-40B4-BE49-F238E27FC236}">
                <a16:creationId xmlns:a16="http://schemas.microsoft.com/office/drawing/2014/main" id="{3A8ACE53-30FD-694C-9F55-EA3A2255AF99}"/>
              </a:ext>
            </a:extLst>
          </p:cNvPr>
          <p:cNvSpPr/>
          <p:nvPr/>
        </p:nvSpPr>
        <p:spPr>
          <a:xfrm>
            <a:off x="3111662" y="2915534"/>
            <a:ext cx="52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CustomShape 20">
            <a:extLst>
              <a:ext uri="{FF2B5EF4-FFF2-40B4-BE49-F238E27FC236}">
                <a16:creationId xmlns:a16="http://schemas.microsoft.com/office/drawing/2014/main" id="{3040D091-2525-E243-97B9-F9F251CFCD2A}"/>
              </a:ext>
            </a:extLst>
          </p:cNvPr>
          <p:cNvSpPr/>
          <p:nvPr/>
        </p:nvSpPr>
        <p:spPr>
          <a:xfrm rot="2153579" flipV="1">
            <a:off x="3795609" y="2577229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2">
            <a:extLst>
              <a:ext uri="{FF2B5EF4-FFF2-40B4-BE49-F238E27FC236}">
                <a16:creationId xmlns:a16="http://schemas.microsoft.com/office/drawing/2014/main" id="{BD468082-06D4-7445-B739-3D9F93312814}"/>
              </a:ext>
            </a:extLst>
          </p:cNvPr>
          <p:cNvSpPr/>
          <p:nvPr/>
        </p:nvSpPr>
        <p:spPr>
          <a:xfrm rot="16200000">
            <a:off x="5558555" y="285051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CustomShape 69">
            <a:extLst>
              <a:ext uri="{FF2B5EF4-FFF2-40B4-BE49-F238E27FC236}">
                <a16:creationId xmlns:a16="http://schemas.microsoft.com/office/drawing/2014/main" id="{E70405C9-D417-F34B-96E7-A59007F36ECB}"/>
              </a:ext>
            </a:extLst>
          </p:cNvPr>
          <p:cNvSpPr/>
          <p:nvPr/>
        </p:nvSpPr>
        <p:spPr>
          <a:xfrm>
            <a:off x="5535191" y="2896947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96BE2386-D4B6-4549-99D9-4CD42DAD66A4}"/>
              </a:ext>
            </a:extLst>
          </p:cNvPr>
          <p:cNvSpPr>
            <a:spLocks noChangeAspect="1"/>
          </p:cNvSpPr>
          <p:nvPr/>
        </p:nvSpPr>
        <p:spPr>
          <a:xfrm rot="2153579" flipV="1">
            <a:off x="4979017" y="2875500"/>
            <a:ext cx="623436" cy="731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CustomShape 32">
            <a:extLst>
              <a:ext uri="{FF2B5EF4-FFF2-40B4-BE49-F238E27FC236}">
                <a16:creationId xmlns:a16="http://schemas.microsoft.com/office/drawing/2014/main" id="{69F37469-D9BE-0949-8CAF-06236E9925DF}"/>
              </a:ext>
            </a:extLst>
          </p:cNvPr>
          <p:cNvSpPr/>
          <p:nvPr/>
        </p:nvSpPr>
        <p:spPr>
          <a:xfrm rot="16200000">
            <a:off x="3562486" y="363110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CustomShape 69">
            <a:extLst>
              <a:ext uri="{FF2B5EF4-FFF2-40B4-BE49-F238E27FC236}">
                <a16:creationId xmlns:a16="http://schemas.microsoft.com/office/drawing/2014/main" id="{0F8872BC-89E4-994E-B831-90451F25354A}"/>
              </a:ext>
            </a:extLst>
          </p:cNvPr>
          <p:cNvSpPr/>
          <p:nvPr/>
        </p:nvSpPr>
        <p:spPr>
          <a:xfrm>
            <a:off x="3539122" y="3677533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6D05739-97A8-884B-9CBA-A96D65493DDF}"/>
              </a:ext>
            </a:extLst>
          </p:cNvPr>
          <p:cNvSpPr/>
          <p:nvPr/>
        </p:nvSpPr>
        <p:spPr>
          <a:xfrm rot="2153579" flipH="1">
            <a:off x="2785125" y="3666697"/>
            <a:ext cx="682894" cy="50625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140ED76B-2D26-8F4B-9F59-C3FE42266C44}"/>
              </a:ext>
            </a:extLst>
          </p:cNvPr>
          <p:cNvSpPr/>
          <p:nvPr/>
        </p:nvSpPr>
        <p:spPr>
          <a:xfrm rot="16200000">
            <a:off x="2280101" y="492464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CustomShape 69">
            <a:extLst>
              <a:ext uri="{FF2B5EF4-FFF2-40B4-BE49-F238E27FC236}">
                <a16:creationId xmlns:a16="http://schemas.microsoft.com/office/drawing/2014/main" id="{9ACBDB0C-A3E5-A048-B989-C4720CA3458C}"/>
              </a:ext>
            </a:extLst>
          </p:cNvPr>
          <p:cNvSpPr/>
          <p:nvPr/>
        </p:nvSpPr>
        <p:spPr>
          <a:xfrm>
            <a:off x="2256737" y="4971077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CustomShape 22">
            <a:extLst>
              <a:ext uri="{FF2B5EF4-FFF2-40B4-BE49-F238E27FC236}">
                <a16:creationId xmlns:a16="http://schemas.microsoft.com/office/drawing/2014/main" id="{EC5847EA-1186-FE42-A8A6-FE9BC8ABA864}"/>
              </a:ext>
            </a:extLst>
          </p:cNvPr>
          <p:cNvSpPr/>
          <p:nvPr/>
        </p:nvSpPr>
        <p:spPr>
          <a:xfrm rot="2153579">
            <a:off x="2538533" y="5492607"/>
            <a:ext cx="282175" cy="23665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CustomShape 32">
            <a:extLst>
              <a:ext uri="{FF2B5EF4-FFF2-40B4-BE49-F238E27FC236}">
                <a16:creationId xmlns:a16="http://schemas.microsoft.com/office/drawing/2014/main" id="{D59B7468-6858-0A44-B264-A65D4E628576}"/>
              </a:ext>
            </a:extLst>
          </p:cNvPr>
          <p:cNvSpPr/>
          <p:nvPr/>
        </p:nvSpPr>
        <p:spPr>
          <a:xfrm rot="16200000">
            <a:off x="3603377" y="4764814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69">
            <a:extLst>
              <a:ext uri="{FF2B5EF4-FFF2-40B4-BE49-F238E27FC236}">
                <a16:creationId xmlns:a16="http://schemas.microsoft.com/office/drawing/2014/main" id="{C2D83ECE-B9B7-B44D-A804-559343F3ED7A}"/>
              </a:ext>
            </a:extLst>
          </p:cNvPr>
          <p:cNvSpPr/>
          <p:nvPr/>
        </p:nvSpPr>
        <p:spPr>
          <a:xfrm>
            <a:off x="3580013" y="4811245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" name="CustomShape 32">
            <a:extLst>
              <a:ext uri="{FF2B5EF4-FFF2-40B4-BE49-F238E27FC236}">
                <a16:creationId xmlns:a16="http://schemas.microsoft.com/office/drawing/2014/main" id="{5C998B6C-975D-C242-A100-2F41A89B08B6}"/>
              </a:ext>
            </a:extLst>
          </p:cNvPr>
          <p:cNvSpPr/>
          <p:nvPr/>
        </p:nvSpPr>
        <p:spPr>
          <a:xfrm rot="16200000">
            <a:off x="4458301" y="507333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69">
            <a:extLst>
              <a:ext uri="{FF2B5EF4-FFF2-40B4-BE49-F238E27FC236}">
                <a16:creationId xmlns:a16="http://schemas.microsoft.com/office/drawing/2014/main" id="{D66225EE-A796-2D4E-8604-3BFD9C7867B5}"/>
              </a:ext>
            </a:extLst>
          </p:cNvPr>
          <p:cNvSpPr/>
          <p:nvPr/>
        </p:nvSpPr>
        <p:spPr>
          <a:xfrm>
            <a:off x="4434937" y="5119761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F6BADADC-732A-3C4E-968C-7C1B23D50A0D}"/>
              </a:ext>
            </a:extLst>
          </p:cNvPr>
          <p:cNvSpPr/>
          <p:nvPr/>
        </p:nvSpPr>
        <p:spPr>
          <a:xfrm rot="2153579">
            <a:off x="3403544" y="5233229"/>
            <a:ext cx="134657" cy="895862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CustomShape 32">
            <a:extLst>
              <a:ext uri="{FF2B5EF4-FFF2-40B4-BE49-F238E27FC236}">
                <a16:creationId xmlns:a16="http://schemas.microsoft.com/office/drawing/2014/main" id="{06217306-6FFA-F843-9E76-BDB5A69CA327}"/>
              </a:ext>
            </a:extLst>
          </p:cNvPr>
          <p:cNvSpPr/>
          <p:nvPr/>
        </p:nvSpPr>
        <p:spPr>
          <a:xfrm rot="16200000">
            <a:off x="5915394" y="504731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CustomShape 69">
            <a:extLst>
              <a:ext uri="{FF2B5EF4-FFF2-40B4-BE49-F238E27FC236}">
                <a16:creationId xmlns:a16="http://schemas.microsoft.com/office/drawing/2014/main" id="{D02B5035-0A2B-EA4D-80B1-4EE377B160F7}"/>
              </a:ext>
            </a:extLst>
          </p:cNvPr>
          <p:cNvSpPr/>
          <p:nvPr/>
        </p:nvSpPr>
        <p:spPr>
          <a:xfrm>
            <a:off x="5892030" y="5093744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32">
            <a:extLst>
              <a:ext uri="{FF2B5EF4-FFF2-40B4-BE49-F238E27FC236}">
                <a16:creationId xmlns:a16="http://schemas.microsoft.com/office/drawing/2014/main" id="{332489A4-1986-8847-AA49-3B938BEB2213}"/>
              </a:ext>
            </a:extLst>
          </p:cNvPr>
          <p:cNvSpPr/>
          <p:nvPr/>
        </p:nvSpPr>
        <p:spPr>
          <a:xfrm rot="16200000">
            <a:off x="6647656" y="499899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CustomShape 69">
            <a:extLst>
              <a:ext uri="{FF2B5EF4-FFF2-40B4-BE49-F238E27FC236}">
                <a16:creationId xmlns:a16="http://schemas.microsoft.com/office/drawing/2014/main" id="{E5DE7EA0-4FF8-904A-98FF-80B5936261E6}"/>
              </a:ext>
            </a:extLst>
          </p:cNvPr>
          <p:cNvSpPr/>
          <p:nvPr/>
        </p:nvSpPr>
        <p:spPr>
          <a:xfrm>
            <a:off x="6624292" y="5045423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E0DBDB3F-5046-6D4E-945E-3514A5C6C3BD}"/>
              </a:ext>
            </a:extLst>
          </p:cNvPr>
          <p:cNvSpPr>
            <a:spLocks noChangeAspect="1"/>
          </p:cNvSpPr>
          <p:nvPr/>
        </p:nvSpPr>
        <p:spPr>
          <a:xfrm rot="2153579">
            <a:off x="6290944" y="5618934"/>
            <a:ext cx="274320" cy="6939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1" name="CustomShape 21">
            <a:extLst>
              <a:ext uri="{FF2B5EF4-FFF2-40B4-BE49-F238E27FC236}">
                <a16:creationId xmlns:a16="http://schemas.microsoft.com/office/drawing/2014/main" id="{2B1AF80F-095A-0E4D-BACA-EFB6DA3B1D7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722168" y="5494119"/>
            <a:ext cx="134758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CustomShape 32">
            <a:extLst>
              <a:ext uri="{FF2B5EF4-FFF2-40B4-BE49-F238E27FC236}">
                <a16:creationId xmlns:a16="http://schemas.microsoft.com/office/drawing/2014/main" id="{31A6B6BD-3F0E-6547-B2D4-06FFE29C542B}"/>
              </a:ext>
            </a:extLst>
          </p:cNvPr>
          <p:cNvSpPr/>
          <p:nvPr/>
        </p:nvSpPr>
        <p:spPr>
          <a:xfrm rot="16200000">
            <a:off x="4242712" y="59505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CustomShape 69">
            <a:extLst>
              <a:ext uri="{FF2B5EF4-FFF2-40B4-BE49-F238E27FC236}">
                <a16:creationId xmlns:a16="http://schemas.microsoft.com/office/drawing/2014/main" id="{91E6B4DE-D5EF-4046-8B87-9035A2232D6F}"/>
              </a:ext>
            </a:extLst>
          </p:cNvPr>
          <p:cNvSpPr/>
          <p:nvPr/>
        </p:nvSpPr>
        <p:spPr>
          <a:xfrm>
            <a:off x="4219348" y="5996990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23">
            <a:extLst>
              <a:ext uri="{FF2B5EF4-FFF2-40B4-BE49-F238E27FC236}">
                <a16:creationId xmlns:a16="http://schemas.microsoft.com/office/drawing/2014/main" id="{0DC03F87-73C5-8A49-8C37-5D1DEE1AF004}"/>
              </a:ext>
            </a:extLst>
          </p:cNvPr>
          <p:cNvSpPr>
            <a:spLocks noChangeAspect="1"/>
          </p:cNvSpPr>
          <p:nvPr/>
        </p:nvSpPr>
        <p:spPr>
          <a:xfrm rot="2153579" flipH="1">
            <a:off x="3346876" y="5906894"/>
            <a:ext cx="792770" cy="5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012C490C-EF43-0F41-AEB7-CD406C08C368}"/>
              </a:ext>
            </a:extLst>
          </p:cNvPr>
          <p:cNvSpPr/>
          <p:nvPr/>
        </p:nvSpPr>
        <p:spPr>
          <a:xfrm rot="2153579" flipH="1">
            <a:off x="3552341" y="5225543"/>
            <a:ext cx="608539" cy="121171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9">
            <a:extLst>
              <a:ext uri="{FF2B5EF4-FFF2-40B4-BE49-F238E27FC236}">
                <a16:creationId xmlns:a16="http://schemas.microsoft.com/office/drawing/2014/main" id="{3EC21E63-21A9-EA46-99AD-0A65CADF4D0F}"/>
              </a:ext>
            </a:extLst>
          </p:cNvPr>
          <p:cNvSpPr/>
          <p:nvPr/>
        </p:nvSpPr>
        <p:spPr>
          <a:xfrm>
            <a:off x="1158191" y="3777033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D6A499C6-E196-7944-AAEF-D832C76E5930}"/>
              </a:ext>
            </a:extLst>
          </p:cNvPr>
          <p:cNvSpPr/>
          <p:nvPr/>
        </p:nvSpPr>
        <p:spPr>
          <a:xfrm>
            <a:off x="7741998" y="59527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F84EA490-AB65-8E49-9502-8A41A9A7117C}"/>
              </a:ext>
            </a:extLst>
          </p:cNvPr>
          <p:cNvSpPr/>
          <p:nvPr/>
        </p:nvSpPr>
        <p:spPr>
          <a:xfrm>
            <a:off x="8181065" y="365995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B85DF249-84F7-0C4B-8243-5162DAABC7E6}"/>
              </a:ext>
            </a:extLst>
          </p:cNvPr>
          <p:cNvSpPr/>
          <p:nvPr/>
        </p:nvSpPr>
        <p:spPr>
          <a:xfrm flipV="1">
            <a:off x="655271" y="352539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CustomShape 22">
            <a:extLst>
              <a:ext uri="{FF2B5EF4-FFF2-40B4-BE49-F238E27FC236}">
                <a16:creationId xmlns:a16="http://schemas.microsoft.com/office/drawing/2014/main" id="{8608D1A8-0DA4-1F47-AEB8-E9256AAB501F}"/>
              </a:ext>
            </a:extLst>
          </p:cNvPr>
          <p:cNvSpPr/>
          <p:nvPr/>
        </p:nvSpPr>
        <p:spPr>
          <a:xfrm flipV="1">
            <a:off x="3189861" y="215740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536250B9-0395-5C46-8D7A-4C88D5C9F3CF}"/>
              </a:ext>
            </a:extLst>
          </p:cNvPr>
          <p:cNvSpPr/>
          <p:nvPr/>
        </p:nvSpPr>
        <p:spPr>
          <a:xfrm>
            <a:off x="1190257" y="5952531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9679226A-0DA7-CB49-925C-DBFA2B1B6E80}"/>
              </a:ext>
            </a:extLst>
          </p:cNvPr>
          <p:cNvSpPr/>
          <p:nvPr/>
        </p:nvSpPr>
        <p:spPr>
          <a:xfrm>
            <a:off x="3692061" y="240976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D37EBA65-7430-674A-8A0E-ECA74AF12D71}"/>
              </a:ext>
            </a:extLst>
          </p:cNvPr>
          <p:cNvSpPr/>
          <p:nvPr/>
        </p:nvSpPr>
        <p:spPr>
          <a:xfrm>
            <a:off x="7525865" y="3904030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7EFD27-5B3E-CE43-AECB-1B3A4D5E9D87}"/>
              </a:ext>
            </a:extLst>
          </p:cNvPr>
          <p:cNvSpPr/>
          <p:nvPr/>
        </p:nvSpPr>
        <p:spPr>
          <a:xfrm>
            <a:off x="7076358" y="620799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7">
            <a:extLst>
              <a:ext uri="{FF2B5EF4-FFF2-40B4-BE49-F238E27FC236}">
                <a16:creationId xmlns:a16="http://schemas.microsoft.com/office/drawing/2014/main" id="{C566F345-5D9F-294F-8016-20E253FD8C3A}"/>
              </a:ext>
            </a:extLst>
          </p:cNvPr>
          <p:cNvSpPr/>
          <p:nvPr/>
        </p:nvSpPr>
        <p:spPr>
          <a:xfrm>
            <a:off x="1697294" y="6188691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72">
            <a:extLst>
              <a:ext uri="{FF2B5EF4-FFF2-40B4-BE49-F238E27FC236}">
                <a16:creationId xmlns:a16="http://schemas.microsoft.com/office/drawing/2014/main" id="{00C1483E-A7CB-A847-A206-0BAA114EE86D}"/>
              </a:ext>
            </a:extLst>
          </p:cNvPr>
          <p:cNvSpPr/>
          <p:nvPr/>
        </p:nvSpPr>
        <p:spPr>
          <a:xfrm>
            <a:off x="3240261" y="2225089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73">
            <a:extLst>
              <a:ext uri="{FF2B5EF4-FFF2-40B4-BE49-F238E27FC236}">
                <a16:creationId xmlns:a16="http://schemas.microsoft.com/office/drawing/2014/main" id="{1A87C3BF-0170-1F48-B2DC-660829058A5F}"/>
              </a:ext>
            </a:extLst>
          </p:cNvPr>
          <p:cNvSpPr/>
          <p:nvPr/>
        </p:nvSpPr>
        <p:spPr>
          <a:xfrm>
            <a:off x="702791" y="3564633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74">
            <a:extLst>
              <a:ext uri="{FF2B5EF4-FFF2-40B4-BE49-F238E27FC236}">
                <a16:creationId xmlns:a16="http://schemas.microsoft.com/office/drawing/2014/main" id="{26D55899-CBE5-E941-81FC-7D8207245D92}"/>
              </a:ext>
            </a:extLst>
          </p:cNvPr>
          <p:cNvSpPr/>
          <p:nvPr/>
        </p:nvSpPr>
        <p:spPr>
          <a:xfrm>
            <a:off x="8228585" y="3719350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75">
            <a:extLst>
              <a:ext uri="{FF2B5EF4-FFF2-40B4-BE49-F238E27FC236}">
                <a16:creationId xmlns:a16="http://schemas.microsoft.com/office/drawing/2014/main" id="{E9118C93-F03F-4145-9458-AB7C360287EF}"/>
              </a:ext>
            </a:extLst>
          </p:cNvPr>
          <p:cNvSpPr/>
          <p:nvPr/>
        </p:nvSpPr>
        <p:spPr>
          <a:xfrm>
            <a:off x="7793838" y="6016119"/>
            <a:ext cx="451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76">
            <a:extLst>
              <a:ext uri="{FF2B5EF4-FFF2-40B4-BE49-F238E27FC236}">
                <a16:creationId xmlns:a16="http://schemas.microsoft.com/office/drawing/2014/main" id="{5B86B812-25DE-BB48-96F7-9AE98A8D34C3}"/>
              </a:ext>
            </a:extLst>
          </p:cNvPr>
          <p:cNvSpPr/>
          <p:nvPr/>
        </p:nvSpPr>
        <p:spPr>
          <a:xfrm>
            <a:off x="1227697" y="6020571"/>
            <a:ext cx="45864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are factors or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potentials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 They are functions representable in table form which hold (usually) un-normalized quantities which contribute to the probability distribution: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"/>
          <p:cNvPicPr/>
          <p:nvPr/>
        </p:nvPicPr>
        <p:blipFill>
          <a:blip r:embed="rId2"/>
          <a:stretch/>
        </p:blipFill>
        <p:spPr>
          <a:xfrm>
            <a:off x="1998720" y="2179080"/>
            <a:ext cx="4133520" cy="9684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1076400" y="4555080"/>
            <a:ext cx="7671600" cy="5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the normalization constant called the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partition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1960" y="320544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unary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node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pair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edge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08200" y="5060520"/>
            <a:ext cx="6491160" cy="4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For the example Pr(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4" name="Picture 36"/>
          <p:cNvPicPr/>
          <p:nvPr/>
        </p:nvPicPr>
        <p:blipFill>
          <a:blip r:embed="rId3"/>
          <a:stretch/>
        </p:blipFill>
        <p:spPr>
          <a:xfrm>
            <a:off x="795240" y="5639760"/>
            <a:ext cx="7620120" cy="98424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1527840" y="397332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Edge potentials are known as transfer matrices in statistical physics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It will be convenient to actually parameterize the probability distribution in terms of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negative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logarithms of the potentials: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1160" y="25527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Making an analogy with physics, log potentials are like energies associated with particles in a many-body system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080" y="3489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: Energies of the particle at node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to be in its various possible states.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36480" y="434736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Ising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model of a magnet, the particle is an electron and its possible states are +1 (“spin up”) and -1 (“spin down”) so: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11" name="Picture 5"/>
          <p:cNvPicPr/>
          <p:nvPr/>
        </p:nvPicPr>
        <p:blipFill>
          <a:blip r:embed="rId2"/>
          <a:stretch/>
        </p:blipFill>
        <p:spPr>
          <a:xfrm>
            <a:off x="1536480" y="5375880"/>
            <a:ext cx="6170400" cy="27396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3"/>
          <a:stretch/>
        </p:blipFill>
        <p:spPr>
          <a:xfrm>
            <a:off x="1549080" y="5963760"/>
            <a:ext cx="6377400" cy="269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43F417-6DAA-481B-8D98-72CF3BA7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4" y="1785591"/>
            <a:ext cx="5514292" cy="393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Making an analogy with physics, negative-log potentials are like energies associated with particles in a many-body system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con’t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: Energies between particles at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which directly feel each other.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36480" y="226944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In the Ising model: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>
          <a:blip r:embed="rId2"/>
          <a:stretch/>
        </p:blipFill>
        <p:spPr>
          <a:xfrm>
            <a:off x="324000" y="2951640"/>
            <a:ext cx="8604360" cy="22032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tretch/>
        </p:blipFill>
        <p:spPr>
          <a:xfrm>
            <a:off x="311040" y="337896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333720" y="382680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320760" y="4266720"/>
            <a:ext cx="8604000" cy="2138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601560" y="4924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these reasons we’ll refer to log potentials as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one-body (node)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two-body (edge) </a:t>
            </a:r>
            <a:r>
              <a:rPr lang="en-US" sz="2200" b="1" i="1" strike="noStrike" spc="-1" dirty="0">
                <a:solidFill>
                  <a:srgbClr val="000000"/>
                </a:solidFill>
                <a:latin typeface="Times New Roman"/>
              </a:rPr>
              <a:t>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21" name="Picture 16"/>
          <p:cNvPicPr/>
          <p:nvPr/>
        </p:nvPicPr>
        <p:blipFill>
          <a:blip r:embed="rId6"/>
          <a:stretch/>
        </p:blipFill>
        <p:spPr>
          <a:xfrm>
            <a:off x="2470680" y="6356160"/>
            <a:ext cx="3802680" cy="323280"/>
          </a:xfrm>
          <a:prstGeom prst="rect">
            <a:avLst/>
          </a:prstGeom>
          <a:ln>
            <a:noFill/>
          </a:ln>
        </p:spPr>
      </p:pic>
      <p:pic>
        <p:nvPicPr>
          <p:cNvPr id="222" name="Picture 17"/>
          <p:cNvPicPr/>
          <p:nvPr/>
        </p:nvPicPr>
        <p:blipFill>
          <a:blip r:embed="rId7"/>
          <a:stretch/>
        </p:blipFill>
        <p:spPr>
          <a:xfrm>
            <a:off x="2861280" y="5796000"/>
            <a:ext cx="3283560" cy="29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3044</TotalTime>
  <Words>1853</Words>
  <Application>Microsoft Macintosh PowerPoint</Application>
  <PresentationFormat>On-screen Show 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27</cp:revision>
  <dcterms:created xsi:type="dcterms:W3CDTF">2024-09-28T00:33:53Z</dcterms:created>
  <dcterms:modified xsi:type="dcterms:W3CDTF">2024-10-11T22:37:18Z</dcterms:modified>
</cp:coreProperties>
</file>