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55" r:id="rId3"/>
    <p:sldId id="356" r:id="rId4"/>
    <p:sldId id="357" r:id="rId5"/>
    <p:sldId id="358" r:id="rId6"/>
    <p:sldId id="3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4"/>
    <p:restoredTop sz="92070"/>
  </p:normalViewPr>
  <p:slideViewPr>
    <p:cSldViewPr snapToGrid="0" snapToObjects="1">
      <p:cViewPr varScale="1">
        <p:scale>
          <a:sx n="79" d="100"/>
          <a:sy n="79" d="100"/>
        </p:scale>
        <p:origin x="208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DABB-11FD-314F-85CD-661B56F84423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CE58-398E-8D47-95BF-447F31F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19C-3215-9F47-92C7-183CBB1615B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861" y="280340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 Probability Distributions 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943100" y="1016273"/>
            <a:ext cx="5483835" cy="4471225"/>
            <a:chOff x="3544996" y="1632761"/>
            <a:chExt cx="2444458" cy="233895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12"/>
            <a:stretch>
              <a:fillRect/>
            </a:stretch>
          </p:blipFill>
          <p:spPr bwMode="auto">
            <a:xfrm flipH="1">
              <a:off x="3544996" y="1632761"/>
              <a:ext cx="2444458" cy="233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1" y="2230212"/>
              <a:ext cx="955848" cy="61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AAB74267-AC7A-A944-A0AC-D0EEB89D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3" y="564425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Permutations and Combinations</a:t>
            </a:r>
          </a:p>
        </p:txBody>
      </p:sp>
    </p:spTree>
    <p:extLst>
      <p:ext uri="{BB962C8B-B14F-4D97-AF65-F5344CB8AC3E}">
        <p14:creationId xmlns:p14="http://schemas.microsoft.com/office/powerpoint/2010/main" val="12063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Counting Formulas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When various outcomes of an experiment are equally likely computing probabilities reduces to a counting problem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234" y="2436591"/>
            <a:ext cx="71013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Say we have two experiments, each with a set of outcomes: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Experiment 1 has </a:t>
            </a:r>
            <a:r>
              <a:rPr lang="en-US" sz="2400" i="1" dirty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 outcomes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Experiment 2 has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outcomes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482" y="4580519"/>
            <a:ext cx="7101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total number of outcomes that can occur for both experiments is </a:t>
            </a:r>
            <a:r>
              <a:rPr lang="en-US" sz="2800" i="1" dirty="0" err="1">
                <a:latin typeface="Times New Roman"/>
                <a:cs typeface="Times New Roman"/>
              </a:rPr>
              <a:t>m</a:t>
            </a:r>
            <a:r>
              <a:rPr lang="en-US" sz="2800" dirty="0" err="1">
                <a:latin typeface="Times New Roman"/>
                <a:cs typeface="Times New Roman"/>
              </a:rPr>
              <a:t>×</a:t>
            </a:r>
            <a:r>
              <a:rPr lang="en-US" sz="2800" i="1" dirty="0" err="1">
                <a:latin typeface="Times New Roman"/>
                <a:cs typeface="Times New Roman"/>
              </a:rPr>
              <a:t>n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092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Counting Formulas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When various outcomes of an experiment are equally likely computing probabilities reduces to a counting problem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58722" y="6026103"/>
            <a:ext cx="5714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Total number of outcomes =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baseline="-25000" dirty="0">
                <a:latin typeface="Times New Roman"/>
                <a:cs typeface="Times New Roman"/>
              </a:rPr>
              <a:t>2</a:t>
            </a:r>
            <a:r>
              <a:rPr lang="en-US" sz="2800" dirty="0">
                <a:latin typeface="Times New Roman"/>
                <a:cs typeface="Times New Roman"/>
              </a:rPr>
              <a:t>…</a:t>
            </a:r>
            <a:r>
              <a:rPr lang="en-US" sz="2800" i="1" dirty="0" err="1">
                <a:latin typeface="Times New Roman"/>
                <a:cs typeface="Times New Roman"/>
              </a:rPr>
              <a:t>n</a:t>
            </a:r>
            <a:r>
              <a:rPr lang="en-US" sz="2800" i="1" baseline="-25000" dirty="0" err="1">
                <a:latin typeface="Times New Roman"/>
                <a:cs typeface="Times New Roman"/>
              </a:rPr>
              <a:t>k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972" y="2339941"/>
            <a:ext cx="79436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Say now we have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Times New Roman"/>
                <a:cs typeface="Times New Roman"/>
              </a:rPr>
              <a:t>-experiments with the following number of outcomes: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Experiment 1 has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 outcomes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Experiment 2 has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 outcomes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…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Experiment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>
                <a:latin typeface="Times New Roman"/>
                <a:cs typeface="Times New Roman"/>
              </a:rPr>
              <a:t> has </a:t>
            </a:r>
            <a:r>
              <a:rPr lang="en-US" sz="2400" i="1" dirty="0" err="1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k</a:t>
            </a:r>
            <a:r>
              <a:rPr lang="en-US" sz="2400" dirty="0">
                <a:latin typeface="Times New Roman"/>
                <a:cs typeface="Times New Roman"/>
              </a:rPr>
              <a:t> outcomes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728" y="4878553"/>
            <a:ext cx="7564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total number of outcomes that can occur for all experiments is (</a:t>
            </a:r>
            <a:r>
              <a:rPr lang="en-US" sz="2800" b="1" dirty="0">
                <a:latin typeface="Times New Roman"/>
                <a:cs typeface="Times New Roman"/>
              </a:rPr>
              <a:t>the counting principle</a:t>
            </a:r>
            <a:r>
              <a:rPr lang="en-US" sz="2800" dirty="0">
                <a:latin typeface="Times New Roman"/>
                <a:cs typeface="Times New Roman"/>
              </a:rPr>
              <a:t>):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8722" y="6026103"/>
            <a:ext cx="5714798" cy="64724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Counting Formulas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8968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How many ways are there to select </a:t>
            </a:r>
            <a:r>
              <a:rPr lang="en-US" sz="2800" i="1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 distinct items from a group of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 distinct items?</a:t>
            </a:r>
          </a:p>
        </p:txBody>
      </p:sp>
      <p:sp>
        <p:nvSpPr>
          <p:cNvPr id="7" name="Rectangle 6"/>
          <p:cNvSpPr/>
          <p:nvPr/>
        </p:nvSpPr>
        <p:spPr>
          <a:xfrm>
            <a:off x="6892" y="227454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Permutations</a:t>
            </a:r>
            <a:r>
              <a:rPr lang="en-US" sz="2800" dirty="0">
                <a:latin typeface="Times New Roman"/>
                <a:cs typeface="Times New Roman"/>
              </a:rPr>
              <a:t>: If the order of selection is important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2" y="471571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Combinations</a:t>
            </a:r>
            <a:r>
              <a:rPr lang="en-US" sz="2800" dirty="0">
                <a:latin typeface="Times New Roman"/>
                <a:cs typeface="Times New Roman"/>
              </a:rPr>
              <a:t>: If the order of selection is irrelevant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30" y="4364424"/>
            <a:ext cx="1477900" cy="31160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49" y="6513165"/>
            <a:ext cx="1531318" cy="32050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55" y="3595596"/>
            <a:ext cx="4414893" cy="30194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08" y="3366038"/>
            <a:ext cx="2061486" cy="74963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51" y="5395795"/>
            <a:ext cx="4292094" cy="74982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16" y="2945659"/>
            <a:ext cx="5661593" cy="3173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18111" y="2817561"/>
            <a:ext cx="7486149" cy="135490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84405" y="5314066"/>
            <a:ext cx="4548512" cy="91871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Counting Formulas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18968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How many ways are there to arrange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 distinct items into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Times New Roman"/>
                <a:cs typeface="Times New Roman"/>
              </a:rPr>
              <a:t>-groups (partitions), each with </a:t>
            </a:r>
            <a:r>
              <a:rPr lang="en-US" sz="2800" i="1" dirty="0" err="1">
                <a:latin typeface="Times New Roman"/>
                <a:cs typeface="Times New Roman"/>
              </a:rPr>
              <a:t>n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items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92" y="227454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Partitions</a:t>
            </a:r>
            <a:r>
              <a:rPr lang="en-US" sz="2800" dirty="0">
                <a:latin typeface="Times New Roman"/>
                <a:cs typeface="Times New Roman"/>
              </a:rPr>
              <a:t>: Grouping items into sets where order doesn’t matter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5927" y="3354604"/>
            <a:ext cx="4224150" cy="135490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61042" y="519020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multinomial-coefficient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02" y="3518576"/>
            <a:ext cx="3733800" cy="1028700"/>
          </a:xfrm>
          <a:prstGeom prst="rect">
            <a:avLst/>
          </a:prstGeom>
        </p:spPr>
      </p:pic>
      <p:sp>
        <p:nvSpPr>
          <p:cNvPr id="17" name="Right Brace 16"/>
          <p:cNvSpPr/>
          <p:nvPr/>
        </p:nvSpPr>
        <p:spPr>
          <a:xfrm rot="5400000">
            <a:off x="4223313" y="2957613"/>
            <a:ext cx="815105" cy="37480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06" y="5736156"/>
            <a:ext cx="1485836" cy="99682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248989" y="5973341"/>
            <a:ext cx="99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Note: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75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2" grpId="0"/>
      <p:bldP spid="17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7743" y="535522"/>
            <a:ext cx="7772400" cy="44928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This is how we do permutation and combinations in R: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73940"/>
            <a:ext cx="4330700" cy="22479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59992" y="4878230"/>
            <a:ext cx="3507099" cy="449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/>
                <a:cs typeface="Times New Roman"/>
              </a:rPr>
              <a:t>And this is what we get: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4188" y="1203995"/>
            <a:ext cx="4601979" cy="2462213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factorial(5)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5!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prod(5:1)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Also 5!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nPr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is prod(n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  <a:sym typeface="Wingdings"/>
              </a:rPr>
              <a:t>:(n-r+1))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prod(25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  <a:sym typeface="Wingdings"/>
              </a:rPr>
              <a:t>:(25-5+1)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#25_P_5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nPr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is also factorial(n)/factorial(n-r)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factorial(25)/factorial(25-5)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nCr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os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choose(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n,r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choose(25,5)</a:t>
            </a:r>
          </a:p>
        </p:txBody>
      </p:sp>
    </p:spTree>
    <p:extLst>
      <p:ext uri="{BB962C8B-B14F-4D97-AF65-F5344CB8AC3E}">
        <p14:creationId xmlns:p14="http://schemas.microsoft.com/office/powerpoint/2010/main" val="25771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299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46</cp:revision>
  <dcterms:created xsi:type="dcterms:W3CDTF">2018-01-21T21:34:58Z</dcterms:created>
  <dcterms:modified xsi:type="dcterms:W3CDTF">2021-02-08T07:14:53Z</dcterms:modified>
</cp:coreProperties>
</file>