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92" r:id="rId4"/>
    <p:sldId id="293" r:id="rId5"/>
    <p:sldId id="294" r:id="rId6"/>
    <p:sldId id="295" r:id="rId7"/>
    <p:sldId id="29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7"/>
    <p:restoredTop sz="94707"/>
  </p:normalViewPr>
  <p:slideViewPr>
    <p:cSldViewPr snapToGrid="0" snapToObjects="1">
      <p:cViewPr varScale="1">
        <p:scale>
          <a:sx n="110" d="100"/>
          <a:sy n="110" d="100"/>
        </p:scale>
        <p:origin x="5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8DABB-11FD-314F-85CD-661B56F84423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9CE58-398E-8D47-95BF-447F31F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5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9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5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3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4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0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2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4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3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0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5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6819C-3215-9F47-92C7-183CBB1615B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4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30431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Important Probability Distributions 2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943" y="6553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1943100" y="1016273"/>
            <a:ext cx="5483835" cy="4471225"/>
            <a:chOff x="3544996" y="1632761"/>
            <a:chExt cx="2444458" cy="2338959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212"/>
            <a:stretch>
              <a:fillRect/>
            </a:stretch>
          </p:blipFill>
          <p:spPr bwMode="auto">
            <a:xfrm flipH="1">
              <a:off x="3544996" y="1632761"/>
              <a:ext cx="2444458" cy="23389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6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0971" y="2230212"/>
              <a:ext cx="955848" cy="61365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8" name="Rectangle 1">
            <a:extLst>
              <a:ext uri="{FF2B5EF4-FFF2-40B4-BE49-F238E27FC236}">
                <a16:creationId xmlns:a16="http://schemas.microsoft.com/office/drawing/2014/main" id="{1B0B1554-CC6A-FD47-AF42-6BCEAE376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15068"/>
            <a:ext cx="9104312" cy="20429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Discrete Data: </a:t>
            </a:r>
          </a:p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Probability Mass Functions and Cumulative Mass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20634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Probability Mass Function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0" y="1078882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Probability over a discrete set of outcomes is described by a </a:t>
            </a:r>
            <a:r>
              <a:rPr lang="en-US" sz="2800" b="1" dirty="0">
                <a:latin typeface="Times New Roman"/>
                <a:cs typeface="Times New Roman"/>
              </a:rPr>
              <a:t>probability mass function</a:t>
            </a:r>
            <a:r>
              <a:rPr lang="en-US" sz="2800" dirty="0">
                <a:latin typeface="Times New Roman"/>
                <a:cs typeface="Times New Roman"/>
              </a:rPr>
              <a:t> (</a:t>
            </a:r>
            <a:r>
              <a:rPr lang="en-US" sz="2800" b="1" dirty="0">
                <a:latin typeface="Times New Roman"/>
                <a:cs typeface="Times New Roman"/>
              </a:rPr>
              <a:t>PMF</a:t>
            </a:r>
            <a:r>
              <a:rPr lang="en-US" sz="28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-4716" y="2069298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A PMF can be represented as a </a:t>
            </a:r>
            <a:r>
              <a:rPr lang="en-US" sz="2800" i="1" u="sng" dirty="0">
                <a:latin typeface="Times New Roman"/>
                <a:cs typeface="Times New Roman"/>
              </a:rPr>
              <a:t>table</a:t>
            </a:r>
            <a:r>
              <a:rPr lang="en-US" sz="2800" dirty="0">
                <a:latin typeface="Times New Roman"/>
                <a:cs typeface="Times New Roman"/>
              </a:rPr>
              <a:t> or displayed as a </a:t>
            </a:r>
            <a:r>
              <a:rPr lang="en-US" sz="2800" i="1" u="sng" dirty="0">
                <a:latin typeface="Times New Roman"/>
                <a:cs typeface="Times New Roman"/>
              </a:rPr>
              <a:t>histogram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03" y="3396883"/>
            <a:ext cx="3744933" cy="3288026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519035"/>
              </p:ext>
            </p:extLst>
          </p:nvPr>
        </p:nvGraphicFramePr>
        <p:xfrm>
          <a:off x="4684076" y="3314355"/>
          <a:ext cx="3666110" cy="2583180"/>
        </p:xfrm>
        <a:graphic>
          <a:graphicData uri="http://schemas.openxmlformats.org/drawingml/2006/table">
            <a:tbl>
              <a:tblPr/>
              <a:tblGrid>
                <a:gridCol w="1924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Fiber Color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Probability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Black/Grey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0.48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Blue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0.291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Red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0.127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Orange/Brown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0.048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Pink/Purple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0.033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Green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0.017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Yellow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0.002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Other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0.002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21306D5-00BA-FA48-A89A-EB1496C32BA8}"/>
              </a:ext>
            </a:extLst>
          </p:cNvPr>
          <p:cNvSpPr/>
          <p:nvPr/>
        </p:nvSpPr>
        <p:spPr>
          <a:xfrm>
            <a:off x="5892100" y="5897535"/>
            <a:ext cx="15472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from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dafs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fiber.color.df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9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8414" b="2508"/>
          <a:stretch/>
        </p:blipFill>
        <p:spPr>
          <a:xfrm>
            <a:off x="484188" y="2522936"/>
            <a:ext cx="5542838" cy="4335064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3339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Probability Mass Function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Some Glass RI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95587" y="3660179"/>
            <a:ext cx="5662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Continuous data treated as if it were discrete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0484" y="1121373"/>
            <a:ext cx="8923032" cy="892552"/>
          </a:xfrm>
          <a:prstGeom prst="rect">
            <a:avLst/>
          </a:prstGeom>
          <a:solidFill>
            <a:srgbClr val="000045"/>
          </a:solidFill>
        </p:spPr>
        <p:txBody>
          <a:bodyPr wrap="square" rtlCol="0">
            <a:spAutoFit/>
          </a:bodyPr>
          <a:lstStyle/>
          <a:p>
            <a:r>
              <a:rPr lang="en-US" sz="1250" dirty="0">
                <a:solidFill>
                  <a:schemeClr val="bg1"/>
                </a:solidFill>
                <a:latin typeface="Courier"/>
                <a:cs typeface="Courier"/>
              </a:rPr>
              <a:t>x  &lt;- </a:t>
            </a:r>
            <a:r>
              <a:rPr lang="en-US" sz="1250" dirty="0" err="1">
                <a:solidFill>
                  <a:schemeClr val="bg1"/>
                </a:solidFill>
                <a:latin typeface="Courier"/>
                <a:cs typeface="Courier"/>
              </a:rPr>
              <a:t>read.csv</a:t>
            </a:r>
            <a:r>
              <a:rPr lang="en-US" sz="125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250" dirty="0">
                <a:solidFill>
                  <a:srgbClr val="00B050"/>
                </a:solidFill>
                <a:latin typeface="Courier"/>
                <a:cs typeface="Courier"/>
              </a:rPr>
              <a:t>"https://</a:t>
            </a:r>
            <a:r>
              <a:rPr lang="en-US" sz="1250" dirty="0" err="1">
                <a:solidFill>
                  <a:srgbClr val="00B050"/>
                </a:solidFill>
                <a:latin typeface="Courier"/>
                <a:cs typeface="Courier"/>
              </a:rPr>
              <a:t>raw.githubusercontent.com</a:t>
            </a:r>
            <a:r>
              <a:rPr lang="en-US" sz="1250" dirty="0">
                <a:solidFill>
                  <a:srgbClr val="00B050"/>
                </a:solidFill>
                <a:latin typeface="Courier"/>
                <a:cs typeface="Courier"/>
              </a:rPr>
              <a:t>/</a:t>
            </a:r>
            <a:r>
              <a:rPr lang="en-US" sz="1250" dirty="0" err="1">
                <a:solidFill>
                  <a:srgbClr val="00B050"/>
                </a:solidFill>
                <a:latin typeface="Courier"/>
                <a:cs typeface="Courier"/>
              </a:rPr>
              <a:t>npetraco</a:t>
            </a:r>
            <a:r>
              <a:rPr lang="en-US" sz="1250" dirty="0">
                <a:solidFill>
                  <a:srgbClr val="00B050"/>
                </a:solidFill>
                <a:latin typeface="Courier"/>
                <a:cs typeface="Courier"/>
              </a:rPr>
              <a:t>/MAT301/master/R/data/</a:t>
            </a:r>
            <a:r>
              <a:rPr lang="en-US" sz="1250" dirty="0" err="1">
                <a:solidFill>
                  <a:srgbClr val="00B050"/>
                </a:solidFill>
                <a:latin typeface="Courier"/>
                <a:cs typeface="Courier"/>
              </a:rPr>
              <a:t>Glass.csv</a:t>
            </a:r>
            <a:r>
              <a:rPr lang="en-US" sz="125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25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250" dirty="0">
                <a:solidFill>
                  <a:schemeClr val="bg1"/>
                </a:solidFill>
                <a:latin typeface="Courier"/>
                <a:cs typeface="Courier"/>
              </a:rPr>
              <a:t>RI &lt;- x[,1]</a:t>
            </a:r>
          </a:p>
          <a:p>
            <a:endParaRPr lang="en-US" sz="12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50" dirty="0">
                <a:solidFill>
                  <a:schemeClr val="bg1"/>
                </a:solidFill>
                <a:latin typeface="Courier"/>
                <a:cs typeface="Courier"/>
              </a:rPr>
              <a:t>hist(RI, </a:t>
            </a:r>
            <a:r>
              <a:rPr lang="en-US" sz="1250" dirty="0" err="1">
                <a:solidFill>
                  <a:schemeClr val="bg1"/>
                </a:solidFill>
                <a:latin typeface="Courier"/>
                <a:cs typeface="Courier"/>
              </a:rPr>
              <a:t>xlab</a:t>
            </a:r>
            <a:r>
              <a:rPr lang="en-US" sz="1250" dirty="0">
                <a:solidFill>
                  <a:schemeClr val="bg1"/>
                </a:solidFill>
                <a:latin typeface="Courier"/>
                <a:cs typeface="Courier"/>
              </a:rPr>
              <a:t>="RI", main="Refractive Index of Glass Fragments")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4A033-FE50-E14D-AE64-37B09A2A4E8F}"/>
              </a:ext>
            </a:extLst>
          </p:cNvPr>
          <p:cNvSpPr/>
          <p:nvPr/>
        </p:nvSpPr>
        <p:spPr>
          <a:xfrm>
            <a:off x="4996951" y="6556583"/>
            <a:ext cx="15247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from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mlbench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Glass.df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49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606800"/>
            <a:ext cx="4184337" cy="32512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Cumulative Distribution Function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1078882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A function that gives the probability that a random variable is less than or equal to a specified value is a </a:t>
            </a:r>
            <a:r>
              <a:rPr lang="en-US" sz="2800" b="1" dirty="0">
                <a:latin typeface="Times New Roman"/>
                <a:cs typeface="Times New Roman"/>
              </a:rPr>
              <a:t>cumulative (mass) distribution function</a:t>
            </a:r>
            <a:r>
              <a:rPr lang="en-US" sz="2800" dirty="0">
                <a:latin typeface="Times New Roman"/>
                <a:cs typeface="Times New Roman"/>
              </a:rPr>
              <a:t> (</a:t>
            </a:r>
            <a:r>
              <a:rPr lang="en-US" sz="2800" b="1" dirty="0">
                <a:latin typeface="Times New Roman"/>
                <a:cs typeface="Times New Roman"/>
              </a:rPr>
              <a:t>CDF</a:t>
            </a:r>
            <a:r>
              <a:rPr lang="en-US" sz="2800" dirty="0">
                <a:latin typeface="Times New Roman"/>
                <a:cs typeface="Times New Roman"/>
              </a:rPr>
              <a:t>):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50650"/>
          <a:stretch/>
        </p:blipFill>
        <p:spPr>
          <a:xfrm>
            <a:off x="2396292" y="2673002"/>
            <a:ext cx="2041128" cy="584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49350"/>
          <a:stretch/>
        </p:blipFill>
        <p:spPr>
          <a:xfrm>
            <a:off x="4539872" y="2673002"/>
            <a:ext cx="2094920" cy="584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8772" y="3497409"/>
            <a:ext cx="4292435" cy="333519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355392" y="5640169"/>
            <a:ext cx="23314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CDFs for discrete RVs are step functions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207000" y="3924300"/>
            <a:ext cx="0" cy="2362200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06999" y="4316968"/>
            <a:ext cx="1876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/>
                <a:cs typeface="Times New Roman"/>
              </a:rPr>
              <a:t>Varies between 0 and 1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987800" y="1536700"/>
            <a:ext cx="152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89364" y="1968500"/>
            <a:ext cx="52558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60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Cumulative (Mass) Distribution Function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0" y="1078882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The same mathematical machinery can be used compute a CDF for a histogram of any data type: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5" y="3417543"/>
            <a:ext cx="4147981" cy="32229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018" y="3314700"/>
            <a:ext cx="4263994" cy="331309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984282"/>
            <a:ext cx="9144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ordinal-discrete (previous slide)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artificially ordered nominal-discrete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*continuous treated as if it were discrete (</a:t>
            </a:r>
            <a:r>
              <a:rPr lang="en-US" sz="2400" b="1" dirty="0">
                <a:latin typeface="Times New Roman"/>
                <a:cs typeface="Times New Roman"/>
              </a:rPr>
              <a:t>empirical CDF</a:t>
            </a:r>
            <a:r>
              <a:rPr lang="en-US" sz="24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361" y="3894303"/>
            <a:ext cx="4778145" cy="954107"/>
          </a:xfrm>
          <a:prstGeom prst="rect">
            <a:avLst/>
          </a:prstGeom>
          <a:solidFill>
            <a:srgbClr val="000045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Fx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ecdf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(RI)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plot(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Fx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ylab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"F(x)"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xlab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"x=RI"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           main=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"Empirical CDF of RIs"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372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Cumulative Distribution Function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0" y="1078882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In R we can compute the empirical CDF, </a:t>
            </a:r>
            <a:r>
              <a:rPr lang="en-US" sz="2800" i="1" dirty="0">
                <a:latin typeface="Times New Roman"/>
                <a:cs typeface="Times New Roman"/>
              </a:rPr>
              <a:t>F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x</a:t>
            </a:r>
            <a:r>
              <a:rPr lang="en-US" sz="2800" dirty="0">
                <a:latin typeface="Times New Roman"/>
                <a:cs typeface="Times New Roman"/>
              </a:rPr>
              <a:t>) like this:</a:t>
            </a:r>
            <a:endParaRPr lang="en-US" sz="2400" dirty="0">
              <a:latin typeface="Times New Roman"/>
              <a:cs typeface="Times New Roman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87500" y="2819400"/>
            <a:ext cx="520700" cy="43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7000" y="22352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Don</a:t>
            </a:r>
            <a:r>
              <a:rPr lang="fr-FR" dirty="0">
                <a:latin typeface="Times New Roman"/>
                <a:cs typeface="Times New Roman"/>
              </a:rPr>
              <a:t>’</a:t>
            </a:r>
            <a:r>
              <a:rPr lang="en-US" dirty="0">
                <a:latin typeface="Times New Roman"/>
                <a:cs typeface="Times New Roman"/>
              </a:rPr>
              <a:t>t name anything “F” in R.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300" y="4737100"/>
            <a:ext cx="6451600" cy="1130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9400" y="3454400"/>
            <a:ext cx="96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F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x </a:t>
            </a:r>
            <a:r>
              <a:rPr lang="en-US" dirty="0">
                <a:latin typeface="Times New Roman"/>
                <a:cs typeface="Times New Roman"/>
              </a:rPr>
              <a:t>= 3)</a:t>
            </a:r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 flipV="1">
            <a:off x="1240975" y="3568700"/>
            <a:ext cx="867225" cy="70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</p:cNvCxnSpPr>
          <p:nvPr/>
        </p:nvCxnSpPr>
        <p:spPr>
          <a:xfrm>
            <a:off x="1240975" y="3639066"/>
            <a:ext cx="867225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400" y="5346700"/>
            <a:ext cx="106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/>
                <a:cs typeface="Times New Roman"/>
              </a:rPr>
              <a:t>Pr</a:t>
            </a:r>
            <a:r>
              <a:rPr lang="en-US" dirty="0">
                <a:latin typeface="Times New Roman"/>
                <a:cs typeface="Times New Roman"/>
              </a:rPr>
              <a:t>(X ≤ 3)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028700" y="5308600"/>
            <a:ext cx="774701" cy="215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054756" y="5531366"/>
            <a:ext cx="710131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86018" y="1901760"/>
            <a:ext cx="6299200" cy="2031325"/>
          </a:xfrm>
          <a:prstGeom prst="rect">
            <a:avLst/>
          </a:prstGeom>
          <a:solidFill>
            <a:srgbClr val="000045"/>
          </a:solidFill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chemeClr val="bg1"/>
                </a:solidFill>
                <a:latin typeface="Courier"/>
                <a:cs typeface="Courier"/>
              </a:rPr>
              <a:t>dat &lt;- c(</a:t>
            </a:r>
          </a:p>
          <a:p>
            <a:r>
              <a:rPr lang="nl-NL" sz="1400" dirty="0">
                <a:solidFill>
                  <a:schemeClr val="bg1"/>
                </a:solidFill>
                <a:latin typeface="Courier"/>
                <a:cs typeface="Courier"/>
              </a:rPr>
              <a:t>  1,1,1,1,1,1,1,1,1,1,1,1,1,1,1,1,1,1,</a:t>
            </a:r>
          </a:p>
          <a:p>
            <a:r>
              <a:rPr lang="nl-NL" sz="1400" dirty="0">
                <a:solidFill>
                  <a:schemeClr val="bg1"/>
                </a:solidFill>
                <a:latin typeface="Courier"/>
                <a:cs typeface="Courier"/>
              </a:rPr>
              <a:t>  2,2,2,2,2,2,2,2,2,2,2,2,2,2,2,2,2,2,</a:t>
            </a:r>
          </a:p>
          <a:p>
            <a:r>
              <a:rPr lang="nl-NL" sz="1400" dirty="0">
                <a:solidFill>
                  <a:schemeClr val="bg1"/>
                </a:solidFill>
                <a:latin typeface="Courier"/>
                <a:cs typeface="Courier"/>
              </a:rPr>
              <a:t>  3,3,3,3,3,3,3,3,3,</a:t>
            </a:r>
          </a:p>
          <a:p>
            <a:r>
              <a:rPr lang="nl-NL" sz="1400" dirty="0">
                <a:solidFill>
                  <a:schemeClr val="bg1"/>
                </a:solidFill>
                <a:latin typeface="Courier"/>
                <a:cs typeface="Courier"/>
              </a:rPr>
              <a:t>  4,4,4,4,4,4,4,4,4</a:t>
            </a:r>
          </a:p>
          <a:p>
            <a:r>
              <a:rPr lang="nl-NL" sz="1400" dirty="0">
                <a:solidFill>
                  <a:schemeClr val="bg1"/>
                </a:solidFill>
                <a:latin typeface="Courier"/>
                <a:cs typeface="Courier"/>
              </a:rPr>
              <a:t>  )</a:t>
            </a:r>
          </a:p>
          <a:p>
            <a:r>
              <a:rPr lang="nl-NL" sz="1400" dirty="0" err="1">
                <a:solidFill>
                  <a:schemeClr val="bg1"/>
                </a:solidFill>
                <a:latin typeface="Courier"/>
                <a:cs typeface="Courier"/>
              </a:rPr>
              <a:t>Fx</a:t>
            </a:r>
            <a:r>
              <a:rPr lang="nl-NL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nl-NL" sz="1400" dirty="0" err="1">
                <a:solidFill>
                  <a:schemeClr val="bg1"/>
                </a:solidFill>
                <a:latin typeface="Courier"/>
                <a:cs typeface="Courier"/>
              </a:rPr>
              <a:t>ecdf</a:t>
            </a:r>
            <a:r>
              <a:rPr lang="nl-NL" sz="1400" dirty="0">
                <a:solidFill>
                  <a:schemeClr val="bg1"/>
                </a:solidFill>
                <a:latin typeface="Courier"/>
                <a:cs typeface="Courier"/>
              </a:rPr>
              <a:t>(dat)</a:t>
            </a:r>
          </a:p>
          <a:p>
            <a:r>
              <a:rPr lang="nl-NL" sz="1400" dirty="0" err="1">
                <a:solidFill>
                  <a:schemeClr val="bg1"/>
                </a:solidFill>
                <a:latin typeface="Courier"/>
                <a:cs typeface="Courier"/>
              </a:rPr>
              <a:t>Fx</a:t>
            </a:r>
            <a:r>
              <a:rPr lang="nl-NL" sz="1400" dirty="0">
                <a:solidFill>
                  <a:schemeClr val="bg1"/>
                </a:solidFill>
                <a:latin typeface="Courier"/>
                <a:cs typeface="Courier"/>
              </a:rPr>
              <a:t>(3)</a:t>
            </a:r>
          </a:p>
          <a:p>
            <a:r>
              <a:rPr lang="nl-NL" sz="1400" dirty="0" err="1">
                <a:solidFill>
                  <a:schemeClr val="bg1"/>
                </a:solidFill>
                <a:latin typeface="Courier"/>
                <a:cs typeface="Courier"/>
              </a:rPr>
              <a:t>ecdf</a:t>
            </a:r>
            <a:r>
              <a:rPr lang="nl-NL" sz="1400" dirty="0">
                <a:solidFill>
                  <a:schemeClr val="bg1"/>
                </a:solidFill>
                <a:latin typeface="Courier"/>
                <a:cs typeface="Courier"/>
              </a:rPr>
              <a:t>(dat)(3)</a:t>
            </a:r>
          </a:p>
        </p:txBody>
      </p:sp>
    </p:spTree>
    <p:extLst>
      <p:ext uri="{BB962C8B-B14F-4D97-AF65-F5344CB8AC3E}">
        <p14:creationId xmlns:p14="http://schemas.microsoft.com/office/powerpoint/2010/main" val="179919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Cumulative Distribution Function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078882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Use the CDF to compute the probability that a RV will lay between two specified values such that: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600" y="2273300"/>
            <a:ext cx="5880100" cy="469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0582" r="53349"/>
          <a:stretch/>
        </p:blipFill>
        <p:spPr>
          <a:xfrm>
            <a:off x="6159500" y="1619668"/>
            <a:ext cx="1689100" cy="3742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88" y="2819400"/>
            <a:ext cx="5081248" cy="3948094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1651000" y="6032500"/>
            <a:ext cx="0" cy="215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171700" y="4254500"/>
            <a:ext cx="0" cy="2019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84188" y="4254500"/>
            <a:ext cx="1687512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484188" y="6032500"/>
            <a:ext cx="1130300" cy="127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-38100" y="4031734"/>
            <a:ext cx="613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F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-40435" y="5809734"/>
            <a:ext cx="613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F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491608" y="6317734"/>
            <a:ext cx="318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012308" y="6317734"/>
            <a:ext cx="318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b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43142" y="2930557"/>
            <a:ext cx="3084499" cy="1815882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Define the empirical CDF: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Fx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ecdf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(RI)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a &lt;- 1.51593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b &lt;- 1.51820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(a&lt;RI&lt;=b)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Fx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(b) 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Fx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(a)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64676" y="2082800"/>
            <a:ext cx="6120772" cy="73660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5EED48-B5BF-9049-9965-43128A750A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2574" y="4857596"/>
            <a:ext cx="2198235" cy="18882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547DCB-85A0-0649-957C-C505C766BAA5}"/>
              </a:ext>
            </a:extLst>
          </p:cNvPr>
          <p:cNvSpPr txBox="1"/>
          <p:nvPr/>
        </p:nvSpPr>
        <p:spPr>
          <a:xfrm>
            <a:off x="2339368" y="3922972"/>
            <a:ext cx="262725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interpretations: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50% chance an RI in this data is between 1.51593 and 1.51820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50% of the RIs in this data set are between 1.51593 and 1.51820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389215-125D-F54B-9D74-98381FEF718C}"/>
              </a:ext>
            </a:extLst>
          </p:cNvPr>
          <p:cNvCxnSpPr>
            <a:cxnSpLocks/>
          </p:cNvCxnSpPr>
          <p:nvPr/>
        </p:nvCxnSpPr>
        <p:spPr>
          <a:xfrm flipV="1">
            <a:off x="876084" y="4274786"/>
            <a:ext cx="0" cy="17577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24E7A7-ECCB-4748-8083-B5DC9A804415}"/>
              </a:ext>
            </a:extLst>
          </p:cNvPr>
          <p:cNvCxnSpPr/>
          <p:nvPr/>
        </p:nvCxnSpPr>
        <p:spPr>
          <a:xfrm>
            <a:off x="876084" y="5442399"/>
            <a:ext cx="3558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9292102-CF52-C640-B6CB-41064D86EAB5}"/>
              </a:ext>
            </a:extLst>
          </p:cNvPr>
          <p:cNvSpPr/>
          <p:nvPr/>
        </p:nvSpPr>
        <p:spPr>
          <a:xfrm>
            <a:off x="1176175" y="5279857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0.5</a:t>
            </a:r>
            <a:endParaRPr lang="en-US" dirty="0"/>
          </a:p>
        </p:txBody>
      </p:sp>
      <p:sp>
        <p:nvSpPr>
          <p:cNvPr id="27" name="Curved Right Arrow 26">
            <a:extLst>
              <a:ext uri="{FF2B5EF4-FFF2-40B4-BE49-F238E27FC236}">
                <a16:creationId xmlns:a16="http://schemas.microsoft.com/office/drawing/2014/main" id="{F8C564F7-791A-CC4A-9CE6-A25B3ACEC1EF}"/>
              </a:ext>
            </a:extLst>
          </p:cNvPr>
          <p:cNvSpPr/>
          <p:nvPr/>
        </p:nvSpPr>
        <p:spPr>
          <a:xfrm rot="16200000">
            <a:off x="2242958" y="4730256"/>
            <a:ext cx="468854" cy="2225722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02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0" grpId="0" animBg="1"/>
      <p:bldP spid="3" grpId="0"/>
      <p:bldP spid="17" grpId="0"/>
      <p:bldP spid="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4354</TotalTime>
  <Words>452</Words>
  <Application>Microsoft Macintosh PowerPoint</Application>
  <PresentationFormat>On-screen Show (4:3)</PresentationFormat>
  <Paragraphs>80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56</cp:revision>
  <dcterms:created xsi:type="dcterms:W3CDTF">2018-01-21T21:34:58Z</dcterms:created>
  <dcterms:modified xsi:type="dcterms:W3CDTF">2021-02-11T05:23:55Z</dcterms:modified>
</cp:coreProperties>
</file>