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99" r:id="rId16"/>
    <p:sldId id="300" r:id="rId17"/>
    <p:sldId id="301" r:id="rId18"/>
    <p:sldId id="279" r:id="rId19"/>
    <p:sldId id="280" r:id="rId20"/>
    <p:sldId id="303" r:id="rId21"/>
    <p:sldId id="302" r:id="rId22"/>
    <p:sldId id="282" r:id="rId23"/>
    <p:sldId id="304" r:id="rId24"/>
    <p:sldId id="305" r:id="rId25"/>
    <p:sldId id="306" r:id="rId26"/>
    <p:sldId id="287" r:id="rId27"/>
    <p:sldId id="288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0E5-5DC6-7049-9542-9BAC98986299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0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40.emf"/><Relationship Id="rId5" Type="http://schemas.openxmlformats.org/officeDocument/2006/relationships/image" Target="../media/image42.emf"/><Relationship Id="rId6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563989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617" r="13964"/>
          <a:stretch/>
        </p:blipFill>
        <p:spPr>
          <a:xfrm>
            <a:off x="1852705" y="724646"/>
            <a:ext cx="56178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b="1" dirty="0" smtClean="0">
                <a:latin typeface="Times New Roman"/>
                <a:cs typeface="Times New Roman"/>
              </a:rPr>
              <a:t>Uncertainty in the estimate </a:t>
            </a:r>
            <a:r>
              <a:rPr lang="en-US" sz="2600" dirty="0" smtClean="0">
                <a:latin typeface="Times New Roman"/>
                <a:cs typeface="Times New Roman"/>
              </a:rPr>
              <a:t>can be represented as standard deviation for the sampling distribution: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047" y="1715705"/>
            <a:ext cx="382524" cy="324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97" y="2427978"/>
            <a:ext cx="382524" cy="3245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7548" y="2240349"/>
            <a:ext cx="6763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</a:t>
            </a:r>
            <a:r>
              <a:rPr lang="en-US" sz="2800" dirty="0" smtClean="0">
                <a:latin typeface="Times New Roman"/>
                <a:cs typeface="Times New Roman"/>
              </a:rPr>
              <a:t>s called the </a:t>
            </a:r>
            <a:r>
              <a:rPr lang="en-US" sz="2800" b="1" dirty="0" smtClean="0">
                <a:latin typeface="Times New Roman"/>
                <a:cs typeface="Times New Roman"/>
              </a:rPr>
              <a:t>standard error </a:t>
            </a:r>
            <a:r>
              <a:rPr lang="en-US" sz="2800" dirty="0" smtClean="0">
                <a:latin typeface="Times New Roman"/>
                <a:cs typeface="Times New Roman"/>
              </a:rPr>
              <a:t>of the estimator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342" y="3042320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i="1" u="sng" dirty="0" smtClean="0">
                <a:latin typeface="Times New Roman"/>
                <a:cs typeface="Times New Roman"/>
              </a:rPr>
              <a:t>Important case</a:t>
            </a:r>
            <a:r>
              <a:rPr lang="en-US" sz="2600" dirty="0" smtClean="0">
                <a:latin typeface="Times New Roman"/>
                <a:cs typeface="Times New Roman"/>
              </a:rPr>
              <a:t>: The are good reasons to believe* that many typical laboratory measurements, </a:t>
            </a:r>
            <a:r>
              <a:rPr lang="en-US" sz="2600" i="1" dirty="0" smtClean="0">
                <a:latin typeface="Times New Roman"/>
                <a:cs typeface="Times New Roman"/>
              </a:rPr>
              <a:t>X</a:t>
            </a:r>
            <a:r>
              <a:rPr lang="en-US" sz="2600" dirty="0" smtClean="0">
                <a:latin typeface="Times New Roman"/>
                <a:cs typeface="Times New Roman"/>
              </a:rPr>
              <a:t> (e.g. mass) are approximately normally distributed with mean </a:t>
            </a:r>
            <a:r>
              <a:rPr lang="en-US" sz="2600" i="1" dirty="0" smtClean="0">
                <a:latin typeface="Symbol" charset="2"/>
                <a:cs typeface="Symbol" charset="2"/>
              </a:rPr>
              <a:t>m</a:t>
            </a:r>
            <a:r>
              <a:rPr lang="en-US" sz="2600" dirty="0" smtClean="0">
                <a:latin typeface="Times New Roman"/>
                <a:cs typeface="Times New Roman"/>
              </a:rPr>
              <a:t> and </a:t>
            </a:r>
            <a:r>
              <a:rPr lang="en-US" sz="2600" dirty="0" err="1" smtClean="0">
                <a:latin typeface="Times New Roman"/>
                <a:cs typeface="Times New Roman"/>
              </a:rPr>
              <a:t>s.d.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Symbol" charset="2"/>
                <a:cs typeface="Symbol" charset="2"/>
              </a:rPr>
              <a:t>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14" y="4472965"/>
            <a:ext cx="2113547" cy="3989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237" y="495041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Then the </a:t>
            </a:r>
            <a:r>
              <a:rPr lang="en-US" sz="2400" b="1" i="1" u="sng" dirty="0" smtClean="0">
                <a:latin typeface="Times New Roman"/>
                <a:cs typeface="Times New Roman"/>
              </a:rPr>
              <a:t>average measurement in a sample of size n</a:t>
            </a:r>
            <a:r>
              <a:rPr lang="en-US" sz="2400" dirty="0" smtClean="0">
                <a:latin typeface="Times New Roman"/>
                <a:cs typeface="Times New Roman"/>
              </a:rPr>
              <a:t>, is also normally distributed, mean </a:t>
            </a:r>
            <a:r>
              <a:rPr lang="en-US" sz="2400" i="1" dirty="0" smtClean="0">
                <a:latin typeface="Symbol" charset="2"/>
                <a:cs typeface="Symbol" charset="2"/>
              </a:rPr>
              <a:t>m</a:t>
            </a:r>
            <a:r>
              <a:rPr lang="en-US" sz="2400" dirty="0" smtClean="0">
                <a:latin typeface="Times New Roman"/>
                <a:cs typeface="Times New Roman"/>
              </a:rPr>
              <a:t> but </a:t>
            </a:r>
            <a:r>
              <a:rPr lang="en-US" sz="2400" dirty="0" err="1" smtClean="0">
                <a:latin typeface="Times New Roman"/>
                <a:cs typeface="Times New Roman"/>
              </a:rPr>
              <a:t>s.d.</a:t>
            </a:r>
            <a:endParaRPr lang="en-US" sz="2400" dirty="0" smtClean="0">
              <a:latin typeface="Symbol" charset="2"/>
              <a:cs typeface="Symbol" charset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869" y="5945605"/>
            <a:ext cx="2745415" cy="833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760" y="5423268"/>
            <a:ext cx="699865" cy="3032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1411" y="5815798"/>
            <a:ext cx="2179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Sampling distribution of an IID sample average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06316" y="6269790"/>
            <a:ext cx="965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342" y="1077162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i="1" u="sng" dirty="0" smtClean="0">
                <a:latin typeface="Times New Roman"/>
                <a:cs typeface="Times New Roman"/>
              </a:rPr>
              <a:t>Important case </a:t>
            </a:r>
            <a:r>
              <a:rPr lang="en-US" sz="2600" dirty="0" smtClean="0">
                <a:latin typeface="Times New Roman"/>
                <a:cs typeface="Times New Roman"/>
              </a:rPr>
              <a:t>(</a:t>
            </a:r>
            <a:r>
              <a:rPr lang="en-US" sz="2600" dirty="0" err="1" smtClean="0">
                <a:latin typeface="Times New Roman"/>
                <a:cs typeface="Times New Roman"/>
              </a:rPr>
              <a:t>con’t</a:t>
            </a:r>
            <a:r>
              <a:rPr lang="en-US" sz="2600" dirty="0" smtClean="0">
                <a:latin typeface="Times New Roman"/>
                <a:cs typeface="Times New Roman"/>
              </a:rPr>
              <a:t>): Thus the uncertainty (</a:t>
            </a:r>
            <a:r>
              <a:rPr lang="en-US" sz="2600" b="1" dirty="0" smtClean="0">
                <a:latin typeface="Times New Roman"/>
                <a:cs typeface="Times New Roman"/>
              </a:rPr>
              <a:t>standard error</a:t>
            </a:r>
            <a:r>
              <a:rPr lang="en-US" sz="2600" dirty="0" smtClean="0">
                <a:latin typeface="Times New Roman"/>
                <a:cs typeface="Times New Roman"/>
              </a:rPr>
              <a:t>) in the </a:t>
            </a:r>
            <a:r>
              <a:rPr lang="en-US" sz="2600" b="1" dirty="0" smtClean="0">
                <a:latin typeface="Times New Roman"/>
                <a:cs typeface="Times New Roman"/>
              </a:rPr>
              <a:t>sample average</a:t>
            </a:r>
            <a:r>
              <a:rPr lang="en-US" sz="2600" dirty="0" smtClean="0">
                <a:latin typeface="Times New Roman"/>
                <a:cs typeface="Times New Roman"/>
              </a:rPr>
              <a:t> is:</a:t>
            </a:r>
            <a:endParaRPr lang="en-US" sz="2600" dirty="0" smtClean="0">
              <a:latin typeface="Symbol" charset="2"/>
              <a:cs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284714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This is important because a lot of what we do in science is take an average of measurements we make in the lab! </a:t>
            </a:r>
            <a:endParaRPr lang="en-US" sz="2400" dirty="0" smtClean="0">
              <a:latin typeface="Symbol" charset="2"/>
              <a:cs typeface="Symbol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72" y="2078789"/>
            <a:ext cx="4660900" cy="50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3863141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Since we usually don’t know </a:t>
            </a:r>
            <a:r>
              <a:rPr lang="en-US" sz="2600" i="1" dirty="0" err="1" smtClean="0">
                <a:latin typeface="Symbol" charset="2"/>
                <a:cs typeface="Symbol" charset="2"/>
              </a:rPr>
              <a:t>s</a:t>
            </a:r>
            <a:r>
              <a:rPr lang="en-US" sz="26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2600" dirty="0" smtClean="0">
                <a:latin typeface="Times New Roman"/>
                <a:cs typeface="Times New Roman"/>
              </a:rPr>
              <a:t>, we </a:t>
            </a:r>
            <a:r>
              <a:rPr lang="en-US" sz="2600" b="1" dirty="0" smtClean="0">
                <a:latin typeface="Times New Roman"/>
                <a:cs typeface="Times New Roman"/>
              </a:rPr>
              <a:t>estimate the standard error of the sample average</a:t>
            </a:r>
            <a:r>
              <a:rPr lang="en-US" sz="2600" dirty="0" smtClean="0">
                <a:latin typeface="Times New Roman"/>
                <a:cs typeface="Times New Roman"/>
              </a:rPr>
              <a:t> by plugging in</a:t>
            </a:r>
            <a:endParaRPr lang="en-US" sz="2600" dirty="0" smtClean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589" y="5154864"/>
            <a:ext cx="1917700" cy="1066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61903" b="56140"/>
          <a:stretch/>
        </p:blipFill>
        <p:spPr>
          <a:xfrm>
            <a:off x="6320248" y="4398214"/>
            <a:ext cx="538559" cy="3449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141579" y="5068642"/>
            <a:ext cx="2219158" cy="126798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18632" y="1961692"/>
            <a:ext cx="5013158" cy="76546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So, to recap, estimators for a parameter </a:t>
            </a:r>
            <a:r>
              <a:rPr lang="en-US" sz="2600" i="1" dirty="0" smtClean="0">
                <a:latin typeface="Symbol" charset="2"/>
                <a:cs typeface="Symbol" charset="2"/>
              </a:rPr>
              <a:t>q</a:t>
            </a:r>
            <a:r>
              <a:rPr lang="en-US" sz="2600" dirty="0" smtClean="0">
                <a:latin typeface="Times New Roman"/>
                <a:cs typeface="Times New Roman"/>
              </a:rPr>
              <a:t> have: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7715" y="1629111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mean: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544" y="2332844"/>
            <a:ext cx="78149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dirty="0" err="1" smtClean="0">
                <a:latin typeface="Times New Roman"/>
                <a:cs typeface="Times New Roman"/>
              </a:rPr>
              <a:t>s.d.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Called </a:t>
            </a:r>
            <a:r>
              <a:rPr lang="en-US" sz="2200" b="1" dirty="0" smtClean="0">
                <a:latin typeface="Times New Roman"/>
                <a:cs typeface="Times New Roman"/>
              </a:rPr>
              <a:t>standard error</a:t>
            </a:r>
            <a:r>
              <a:rPr lang="en-US" sz="2200" dirty="0" smtClean="0">
                <a:latin typeface="Times New Roman"/>
                <a:cs typeface="Times New Roman"/>
              </a:rPr>
              <a:t>. Can itself be estimated with plug-ins.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Ideally we want this to be as small as possible.</a:t>
            </a:r>
            <a:endParaRPr lang="en-US" sz="2200" dirty="0">
              <a:latin typeface="Times New Roman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12" y="1678221"/>
            <a:ext cx="581327" cy="41255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3726284"/>
            <a:ext cx="12444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If</a:t>
            </a:r>
          </a:p>
        </p:txBody>
      </p:sp>
      <p:sp>
        <p:nvSpPr>
          <p:cNvPr id="9" name="Rectangle 8"/>
          <p:cNvSpPr/>
          <p:nvPr/>
        </p:nvSpPr>
        <p:spPr>
          <a:xfrm>
            <a:off x="2739265" y="3739112"/>
            <a:ext cx="52845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i</a:t>
            </a:r>
            <a:r>
              <a:rPr lang="en-US" sz="2600" dirty="0" smtClean="0">
                <a:latin typeface="Times New Roman"/>
                <a:cs typeface="Times New Roman"/>
              </a:rPr>
              <a:t>s called an </a:t>
            </a:r>
            <a:r>
              <a:rPr lang="en-US" sz="2600" b="1" dirty="0" smtClean="0">
                <a:latin typeface="Times New Roman"/>
                <a:cs typeface="Times New Roman"/>
              </a:rPr>
              <a:t>unbiased estimator</a:t>
            </a:r>
            <a:r>
              <a:rPr lang="en-US" sz="2600" dirty="0" smtClean="0">
                <a:latin typeface="Times New Roman"/>
                <a:cs typeface="Times New Roman"/>
              </a:rPr>
              <a:t> for </a:t>
            </a:r>
            <a:r>
              <a:rPr lang="en-US" sz="2600" i="1" dirty="0" smtClean="0">
                <a:latin typeface="Symbol" charset="2"/>
                <a:cs typeface="Symbol" charset="2"/>
              </a:rPr>
              <a:t>q</a:t>
            </a:r>
            <a:endParaRPr lang="en-US" sz="2600" i="1" dirty="0">
              <a:latin typeface="Symbol" charset="2"/>
              <a:cs typeface="Symbol" charset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39" y="3780959"/>
            <a:ext cx="1257808" cy="4257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000" y="3793787"/>
            <a:ext cx="167049" cy="34391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23538" y="4481579"/>
            <a:ext cx="486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latin typeface="Times New Roman"/>
                <a:cs typeface="Times New Roman"/>
              </a:rPr>
              <a:t>bias</a:t>
            </a:r>
            <a:r>
              <a:rPr lang="en-US" sz="2400" dirty="0" smtClean="0">
                <a:latin typeface="Times New Roman"/>
                <a:cs typeface="Times New Roman"/>
              </a:rPr>
              <a:t> for an estimator is thus: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959" y="5049769"/>
            <a:ext cx="2299686" cy="42875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75939" y="5916751"/>
            <a:ext cx="687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u="sng" dirty="0" smtClean="0">
                <a:latin typeface="Times New Roman"/>
                <a:cs typeface="Times New Roman"/>
              </a:rPr>
              <a:t>Note</a:t>
            </a:r>
            <a:r>
              <a:rPr lang="en-US" sz="2400" dirty="0" smtClean="0">
                <a:latin typeface="Times New Roman"/>
                <a:cs typeface="Times New Roman"/>
              </a:rPr>
              <a:t>: Depending on the situation, bias is not necessarily a bad thing…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2243" y="2280992"/>
            <a:ext cx="2679572" cy="4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3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9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Handy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Unbiased Estimators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An </a:t>
            </a:r>
            <a:r>
              <a:rPr lang="en-US" sz="2600" b="1" dirty="0" smtClean="0">
                <a:latin typeface="Times New Roman"/>
                <a:cs typeface="Times New Roman"/>
              </a:rPr>
              <a:t>unbiased estimator of the mean</a:t>
            </a:r>
            <a:r>
              <a:rPr lang="en-US" sz="2600" dirty="0" smtClean="0">
                <a:latin typeface="Times New Roman"/>
                <a:cs typeface="Times New Roman"/>
              </a:rPr>
              <a:t> that </a:t>
            </a:r>
            <a:r>
              <a:rPr lang="en-US" sz="2600" i="1" u="sng" dirty="0" smtClean="0">
                <a:latin typeface="Times New Roman"/>
                <a:cs typeface="Times New Roman"/>
              </a:rPr>
              <a:t>we always use</a:t>
            </a:r>
            <a:r>
              <a:rPr lang="en-US" sz="2600" dirty="0" smtClean="0">
                <a:latin typeface="Times New Roman"/>
                <a:cs typeface="Times New Roman"/>
              </a:rPr>
              <a:t> is: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1992" y="3129413"/>
            <a:ext cx="30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Same as MLE estimate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6709" y="1910624"/>
            <a:ext cx="1884027" cy="107822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8" y="4151610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b="1" dirty="0" smtClean="0">
                <a:latin typeface="Times New Roman"/>
                <a:cs typeface="Times New Roman"/>
              </a:rPr>
              <a:t>An unbiased estimator of the variance</a:t>
            </a:r>
            <a:r>
              <a:rPr lang="en-US" sz="2600" dirty="0" smtClean="0">
                <a:latin typeface="Times New Roman"/>
                <a:cs typeface="Times New Roman"/>
              </a:rPr>
              <a:t> (which </a:t>
            </a:r>
            <a:r>
              <a:rPr lang="en-US" sz="2600" i="1" u="sng" dirty="0" smtClean="0">
                <a:latin typeface="Times New Roman"/>
                <a:cs typeface="Times New Roman"/>
              </a:rPr>
              <a:t>we will typically use as a variance estimator)</a:t>
            </a:r>
            <a:r>
              <a:rPr lang="en-US" sz="2600" dirty="0" smtClean="0">
                <a:latin typeface="Times New Roman"/>
                <a:cs typeface="Times New Roman"/>
              </a:rPr>
              <a:t> is: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28832" y="5173135"/>
            <a:ext cx="3696353" cy="122639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18" y="2010446"/>
            <a:ext cx="2567118" cy="882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182" y="5294112"/>
            <a:ext cx="4569876" cy="9771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08829" y="6399533"/>
            <a:ext cx="3811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>
                <a:latin typeface="Times New Roman"/>
                <a:cs typeface="Times New Roman"/>
              </a:rPr>
              <a:t>Different</a:t>
            </a:r>
            <a:r>
              <a:rPr lang="en-US" sz="2400" dirty="0" smtClean="0">
                <a:latin typeface="Times New Roman"/>
                <a:cs typeface="Times New Roman"/>
              </a:rPr>
              <a:t> from MLE estimate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75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4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Handy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Unbiased Estimators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An unbiased estimator for a </a:t>
            </a:r>
            <a:r>
              <a:rPr lang="en-US" sz="2600" b="1" dirty="0" smtClean="0">
                <a:latin typeface="Times New Roman"/>
                <a:cs typeface="Times New Roman"/>
              </a:rPr>
              <a:t>proportion</a:t>
            </a:r>
            <a:r>
              <a:rPr lang="en-US" sz="2600" dirty="0" smtClean="0">
                <a:latin typeface="Times New Roman"/>
                <a:cs typeface="Times New Roman"/>
              </a:rPr>
              <a:t> is: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1890" y="1910624"/>
            <a:ext cx="3781778" cy="119382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8" y="415161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An unbiased estimator of the </a:t>
            </a:r>
            <a:r>
              <a:rPr lang="en-US" sz="2600" b="1" dirty="0" smtClean="0">
                <a:latin typeface="Times New Roman"/>
                <a:cs typeface="Times New Roman"/>
              </a:rPr>
              <a:t>standard error of </a:t>
            </a:r>
            <a:r>
              <a:rPr lang="en-US" sz="2600" b="1" i="1" dirty="0" smtClean="0">
                <a:latin typeface="Times New Roman"/>
                <a:cs typeface="Times New Roman"/>
              </a:rPr>
              <a:t>p</a:t>
            </a:r>
            <a:r>
              <a:rPr lang="en-US" sz="2600" b="1" dirty="0" smtClean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Times New Roman"/>
                <a:cs typeface="Times New Roman"/>
              </a:rPr>
              <a:t>is: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8889" y="5144912"/>
            <a:ext cx="3598334" cy="143086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20555" y="2248971"/>
            <a:ext cx="2726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Heads, Success, </a:t>
            </a:r>
            <a:r>
              <a:rPr lang="en-US" sz="2800" i="1" dirty="0" err="1" smtClean="0">
                <a:latin typeface="Times New Roman"/>
                <a:cs typeface="Times New Roman"/>
              </a:rPr>
              <a:t>etc</a:t>
            </a:r>
            <a:r>
              <a:rPr lang="en-US" sz="2800" i="1" dirty="0" smtClean="0">
                <a:latin typeface="Times New Roman"/>
                <a:cs typeface="Times New Roman"/>
              </a:rPr>
              <a:t>,</a:t>
            </a:r>
            <a:r>
              <a:rPr lang="en-US" sz="2800" dirty="0" smtClean="0">
                <a:latin typeface="Times New Roman"/>
                <a:cs typeface="Times New Roman"/>
              </a:rPr>
              <a:t> …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97222" y="2452151"/>
            <a:ext cx="423333" cy="10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" y="2112433"/>
            <a:ext cx="5629451" cy="8256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5294633"/>
            <a:ext cx="3225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048" y="2196061"/>
            <a:ext cx="563742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18.438, 18.440, </a:t>
            </a:r>
            <a:r>
              <a:rPr lang="en-US" sz="3200" dirty="0" smtClean="0">
                <a:latin typeface="Times New Roman"/>
                <a:cs typeface="Times New Roman"/>
              </a:rPr>
              <a:t>18.468, </a:t>
            </a:r>
            <a:r>
              <a:rPr lang="en-US" sz="3200" dirty="0">
                <a:latin typeface="Times New Roman"/>
                <a:cs typeface="Times New Roman"/>
              </a:rPr>
              <a:t>18.437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241" y="1121555"/>
            <a:ext cx="8520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The length of a shotgun </a:t>
            </a:r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arrel is measured with a ruler four times (units: </a:t>
            </a:r>
            <a:r>
              <a:rPr lang="en-US" sz="2400" i="1" dirty="0" smtClean="0">
                <a:latin typeface="Times New Roman"/>
                <a:cs typeface="Times New Roman"/>
              </a:rPr>
              <a:t>in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378" y="3580957"/>
            <a:ext cx="85203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Compute: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Times New Roman"/>
                <a:cs typeface="Times New Roman"/>
              </a:rPr>
              <a:t>What is the measurand?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Times New Roman"/>
                <a:cs typeface="Times New Roman"/>
              </a:rPr>
              <a:t>The sample mean: 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Times New Roman"/>
                <a:cs typeface="Times New Roman"/>
              </a:rPr>
              <a:t>The sample </a:t>
            </a:r>
            <a:r>
              <a:rPr lang="en-US" sz="2000" dirty="0" err="1" smtClean="0">
                <a:latin typeface="Times New Roman"/>
                <a:cs typeface="Times New Roman"/>
              </a:rPr>
              <a:t>sd</a:t>
            </a:r>
            <a:r>
              <a:rPr lang="en-US" sz="2000" dirty="0" smtClean="0">
                <a:latin typeface="Times New Roman"/>
                <a:cs typeface="Times New Roman"/>
              </a:rPr>
              <a:t>: </a:t>
            </a:r>
          </a:p>
          <a:p>
            <a:pPr marL="457200" indent="-457200">
              <a:buAutoNum type="alphaLcPeriod"/>
            </a:pPr>
            <a:r>
              <a:rPr lang="en-US" sz="2000" dirty="0" smtClean="0">
                <a:latin typeface="Times New Roman"/>
                <a:cs typeface="Times New Roman"/>
              </a:rPr>
              <a:t>The estimated standard error of the mean: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Estimate the </a:t>
            </a:r>
            <a:r>
              <a:rPr lang="en-US" sz="2000" dirty="0" smtClean="0">
                <a:latin typeface="Times New Roman"/>
                <a:cs typeface="Times New Roman"/>
              </a:rPr>
              <a:t>%relative </a:t>
            </a:r>
            <a:r>
              <a:rPr lang="en-US" sz="2000" dirty="0">
                <a:latin typeface="Times New Roman"/>
                <a:cs typeface="Times New Roman"/>
              </a:rPr>
              <a:t>standard measurement </a:t>
            </a:r>
            <a:r>
              <a:rPr lang="en-US" sz="2000" dirty="0" err="1">
                <a:latin typeface="Times New Roman"/>
                <a:cs typeface="Times New Roman"/>
              </a:rPr>
              <a:t>uncertainty</a:t>
            </a:r>
            <a:r>
              <a:rPr lang="en-US" sz="2000" baseline="30000" dirty="0" err="1">
                <a:latin typeface="Times New Roman"/>
                <a:cs typeface="Times New Roman"/>
              </a:rPr>
              <a:t>GUM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 smtClean="0">
                <a:latin typeface="Times New Roman"/>
                <a:cs typeface="Times New Roman"/>
              </a:rPr>
              <a:t>Sketch and label the approximate sampling distribution with the with the </a:t>
            </a:r>
            <a:r>
              <a:rPr lang="en-US" sz="2000" dirty="0" err="1" smtClean="0">
                <a:latin typeface="Times New Roman"/>
                <a:cs typeface="Times New Roman"/>
              </a:rPr>
              <a:t>measureand’s</a:t>
            </a:r>
            <a:r>
              <a:rPr lang="en-US" sz="2000" dirty="0" smtClean="0">
                <a:latin typeface="Times New Roman"/>
                <a:cs typeface="Times New Roman"/>
              </a:rPr>
              <a:t> estimate and standard uncertainty.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8724"/>
          <a:stretch/>
        </p:blipFill>
        <p:spPr>
          <a:xfrm>
            <a:off x="2665705" y="4331445"/>
            <a:ext cx="246519" cy="295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916"/>
          <a:stretch/>
        </p:blipFill>
        <p:spPr>
          <a:xfrm>
            <a:off x="2329927" y="4658009"/>
            <a:ext cx="335778" cy="248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60" y="4934462"/>
            <a:ext cx="332739" cy="332739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033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424" y="1152137"/>
            <a:ext cx="8758447" cy="357020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Data(Input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values^GUM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x &lt;- c(18.438, 18.440, 18.468, 18.437)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Sample average (measurand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estimate^GUM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Sample SD (standard measurement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uncertainty^GUM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d. SE of sample average (measurand standard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uncertainty^GUM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se.mu.hat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(x)/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sqrt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(4)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#e.  %Relative SD (%Relative standard measurement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uncertainty^GUM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rel.sdx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* 100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42" y="4787900"/>
            <a:ext cx="1752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3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288"/>
          <a:stretch/>
        </p:blipFill>
        <p:spPr>
          <a:xfrm>
            <a:off x="1204785" y="1384277"/>
            <a:ext cx="6261804" cy="4332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950" y="1641943"/>
            <a:ext cx="45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f.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68724"/>
          <a:stretch/>
        </p:blipFill>
        <p:spPr>
          <a:xfrm>
            <a:off x="5577933" y="2804951"/>
            <a:ext cx="246519" cy="2955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255" y="5832566"/>
            <a:ext cx="332739" cy="3327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24452" y="2765701"/>
            <a:ext cx="130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= 18.446 </a:t>
            </a:r>
            <a:r>
              <a:rPr lang="en-US" i="1" dirty="0" smtClean="0">
                <a:latin typeface="Times New Roman"/>
                <a:cs typeface="Times New Roman"/>
              </a:rPr>
              <a:t>in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4509387" y="4991817"/>
            <a:ext cx="800864" cy="7620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28818" y="3100535"/>
            <a:ext cx="1049115" cy="1871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1017" y="5786078"/>
            <a:ext cx="131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= ±0.007 </a:t>
            </a:r>
            <a:r>
              <a:rPr lang="en-US" i="1" dirty="0" smtClean="0">
                <a:latin typeface="Times New Roman"/>
                <a:cs typeface="Times New Roman"/>
              </a:rPr>
              <a:t>in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384" y="1030334"/>
            <a:ext cx="61096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latin typeface="Times New Roman"/>
                <a:cs typeface="Times New Roman"/>
              </a:rPr>
              <a:t>Measurand’s</a:t>
            </a:r>
            <a:r>
              <a:rPr lang="en-US" sz="1700" b="1" dirty="0" smtClean="0">
                <a:latin typeface="Times New Roman"/>
                <a:cs typeface="Times New Roman"/>
              </a:rPr>
              <a:t> (barrel length) approximate sampling distribution</a:t>
            </a:r>
            <a:endParaRPr lang="en-US" sz="17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176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031702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Reality in lab work: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348" y="1543708"/>
            <a:ext cx="805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Sample sizes are often small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91" y="2083018"/>
            <a:ext cx="805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Parameters we may want estimates for don’t have a known or  convenient sampling distribution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52" y="3002150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Reality in the 21</a:t>
            </a:r>
            <a:r>
              <a:rPr lang="en-US" sz="2600" baseline="30000" dirty="0" smtClean="0">
                <a:latin typeface="Times New Roman"/>
                <a:cs typeface="Times New Roman"/>
              </a:rPr>
              <a:t>st</a:t>
            </a:r>
            <a:r>
              <a:rPr lang="en-US" sz="2600" dirty="0" smtClean="0">
                <a:latin typeface="Times New Roman"/>
                <a:cs typeface="Times New Roman"/>
              </a:rPr>
              <a:t> century: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2700" y="3514156"/>
            <a:ext cx="805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Computers are powerful, cheap and plentiful!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10371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i="1" u="sng" dirty="0" smtClean="0">
                <a:latin typeface="Times New Roman"/>
                <a:cs typeface="Times New Roman"/>
              </a:rPr>
              <a:t>The bootstrap</a:t>
            </a:r>
            <a:r>
              <a:rPr lang="en-US" sz="2600" dirty="0" smtClean="0">
                <a:latin typeface="Times New Roman"/>
                <a:cs typeface="Times New Roman"/>
              </a:rPr>
              <a:t> is a computer based simulation method that can be used to </a:t>
            </a:r>
            <a:r>
              <a:rPr lang="en-US" sz="2600" i="1" u="sng" dirty="0" smtClean="0">
                <a:latin typeface="Times New Roman"/>
                <a:cs typeface="Times New Roman"/>
              </a:rPr>
              <a:t>estimate virtually any parameter</a:t>
            </a:r>
            <a:r>
              <a:rPr lang="en-US" sz="2600" dirty="0" smtClean="0">
                <a:latin typeface="Times New Roman"/>
                <a:cs typeface="Times New Roman"/>
              </a:rPr>
              <a:t> along with a measure of its </a:t>
            </a:r>
            <a:r>
              <a:rPr lang="en-US" sz="2600" dirty="0" err="1" smtClean="0">
                <a:latin typeface="Times New Roman"/>
                <a:cs typeface="Times New Roman"/>
              </a:rPr>
              <a:t>accuracy</a:t>
            </a:r>
            <a:r>
              <a:rPr lang="en-US" sz="2600" baseline="30000" dirty="0" err="1" smtClean="0">
                <a:latin typeface="Times New Roman"/>
                <a:cs typeface="Times New Roman"/>
              </a:rPr>
              <a:t>Efron</a:t>
            </a:r>
            <a:endParaRPr lang="en-US" sz="2400" baseline="30000" dirty="0" smtClean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188" y="5463214"/>
            <a:ext cx="820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Assumes nothing about the underlying data except that it is IID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899" y="5919521"/>
            <a:ext cx="820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Tends to give good estimates even for small sample sizes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3251" y="6367818"/>
            <a:ext cx="465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Both handy properties for forensic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6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7" grpId="0"/>
      <p:bldP spid="18" grpId="0"/>
      <p:bldP spid="19" grpId="0"/>
      <p:bldP spid="20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(</a:t>
            </a:r>
            <a:r>
              <a:rPr lang="en-US" sz="2600" dirty="0">
                <a:latin typeface="Times New Roman"/>
                <a:cs typeface="Times New Roman"/>
              </a:rPr>
              <a:t>N</a:t>
            </a:r>
            <a:r>
              <a:rPr lang="en-US" sz="2600" dirty="0" smtClean="0">
                <a:latin typeface="Times New Roman"/>
                <a:cs typeface="Times New Roman"/>
              </a:rPr>
              <a:t>on-</a:t>
            </a:r>
            <a:r>
              <a:rPr lang="en-US" sz="2600" dirty="0">
                <a:latin typeface="Times New Roman"/>
                <a:cs typeface="Times New Roman"/>
              </a:rPr>
              <a:t>p</a:t>
            </a:r>
            <a:r>
              <a:rPr lang="en-US" sz="2600" dirty="0" smtClean="0">
                <a:latin typeface="Times New Roman"/>
                <a:cs typeface="Times New Roman"/>
              </a:rPr>
              <a:t>arametric) Bootstrapping starts with </a:t>
            </a:r>
            <a:r>
              <a:rPr lang="en-US" sz="2600" i="1" u="sng" dirty="0" smtClean="0">
                <a:latin typeface="Times New Roman"/>
                <a:cs typeface="Times New Roman"/>
              </a:rPr>
              <a:t>a</a:t>
            </a:r>
            <a:r>
              <a:rPr lang="en-US" sz="2600" dirty="0" smtClean="0">
                <a:latin typeface="Times New Roman"/>
                <a:cs typeface="Times New Roman"/>
              </a:rPr>
              <a:t> sample of data </a:t>
            </a:r>
            <a:r>
              <a:rPr lang="en-US" sz="2600" b="1" dirty="0" smtClean="0">
                <a:latin typeface="Times New Roman"/>
                <a:cs typeface="Times New Roman"/>
              </a:rPr>
              <a:t>x</a:t>
            </a:r>
            <a:r>
              <a:rPr lang="en-US" sz="2600" dirty="0" smtClean="0">
                <a:latin typeface="Times New Roman"/>
                <a:cs typeface="Times New Roman"/>
              </a:rPr>
              <a:t> of size </a:t>
            </a:r>
            <a:r>
              <a:rPr lang="en-US" sz="2600" i="1" dirty="0" smtClean="0">
                <a:latin typeface="Times New Roman"/>
                <a:cs typeface="Times New Roman"/>
              </a:rPr>
              <a:t>n:</a:t>
            </a:r>
            <a:endParaRPr lang="en-US" sz="26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83" y="1861741"/>
            <a:ext cx="3835400" cy="4699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364" y="4047679"/>
            <a:ext cx="8493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For each “bootstrap sample”, </a:t>
            </a:r>
            <a:r>
              <a:rPr lang="en-US" sz="2400" b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*, compute your statistic of interest </a:t>
            </a:r>
            <a:r>
              <a:rPr lang="en-US" sz="2400" i="1" dirty="0" smtClean="0">
                <a:latin typeface="Symbol" charset="2"/>
                <a:cs typeface="Symbol" charset="2"/>
              </a:rPr>
              <a:t>q</a:t>
            </a:r>
            <a:r>
              <a:rPr lang="en-US" sz="2400" dirty="0" smtClean="0">
                <a:latin typeface="Times New Roman"/>
                <a:cs typeface="Times New Roman"/>
              </a:rPr>
              <a:t>*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28" y="3242495"/>
            <a:ext cx="4064000" cy="469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6261" y="2560961"/>
            <a:ext cx="686648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/>
                <a:cs typeface="Times New Roman"/>
              </a:rPr>
              <a:t>and re-samples (“bootstraps”) it many times, </a:t>
            </a:r>
            <a:r>
              <a:rPr lang="en-US" sz="2600" i="1" dirty="0" smtClean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59" y="5101309"/>
            <a:ext cx="8493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The collection of </a:t>
            </a:r>
            <a:r>
              <a:rPr lang="en-US" sz="2400" i="1" dirty="0" smtClean="0">
                <a:latin typeface="Times New Roman"/>
                <a:cs typeface="Times New Roman"/>
              </a:rPr>
              <a:t>B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Symbol" charset="2"/>
                <a:cs typeface="Symbol" charset="2"/>
              </a:rPr>
              <a:t>q</a:t>
            </a:r>
            <a:r>
              <a:rPr lang="en-US" sz="2400" dirty="0" smtClean="0">
                <a:latin typeface="Times New Roman"/>
                <a:cs typeface="Times New Roman"/>
              </a:rPr>
              <a:t>*’s is the “bootstrap approximation” for the sampling distribution of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91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on’t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4000" i="1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nything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PMFs and PDFs tell us about what to expect from data when we measure it, including how “uncertain” we are about our measurements but…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9227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PMFs and PDFs depend on parameters that we </a:t>
            </a:r>
            <a:r>
              <a:rPr lang="en-US" sz="2400" i="1" u="sng" dirty="0" smtClean="0">
                <a:latin typeface="Times New Roman"/>
                <a:cs typeface="Times New Roman"/>
              </a:rPr>
              <a:t>don’t know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All we really have is data…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0" y="341266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We can’t make much use of PMFs or PDFs without values for their parameters, so what can we do??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78" y="4245456"/>
            <a:ext cx="3892176" cy="24283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7112" y="5097040"/>
            <a:ext cx="365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Learn to read crystal balls??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00391" y="6643452"/>
            <a:ext cx="1418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The Telegraph 2009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4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8685" y="1138646"/>
            <a:ext cx="849366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Times New Roman"/>
                <a:cs typeface="Times New Roman"/>
              </a:rPr>
              <a:t>Consider the measurements of the length of a gun barrel (</a:t>
            </a:r>
            <a:r>
              <a:rPr lang="en-US" sz="2600" i="1" dirty="0" smtClean="0">
                <a:latin typeface="Times New Roman"/>
                <a:cs typeface="Times New Roman"/>
              </a:rPr>
              <a:t>in</a:t>
            </a:r>
            <a:r>
              <a:rPr lang="en-US" sz="2600" dirty="0" smtClean="0">
                <a:latin typeface="Times New Roman"/>
                <a:cs typeface="Times New Roman"/>
              </a:rPr>
              <a:t>):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685" y="1950400"/>
            <a:ext cx="8105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"/>
                <a:cs typeface="Times"/>
              </a:rPr>
              <a:t>18.449, 18.468, 18.431, 18.390, 18.450, </a:t>
            </a:r>
            <a:endParaRPr lang="en-US" sz="2800" dirty="0" smtClean="0">
              <a:latin typeface="Times"/>
              <a:cs typeface="Times"/>
            </a:endParaRPr>
          </a:p>
          <a:p>
            <a:pPr algn="ctr"/>
            <a:r>
              <a:rPr lang="en-US" sz="2800" dirty="0" smtClean="0">
                <a:latin typeface="Times"/>
                <a:cs typeface="Times"/>
              </a:rPr>
              <a:t>18.426</a:t>
            </a:r>
            <a:r>
              <a:rPr lang="en-US" sz="2800" dirty="0">
                <a:latin typeface="Times"/>
                <a:cs typeface="Times"/>
              </a:rPr>
              <a:t>, </a:t>
            </a:r>
            <a:r>
              <a:rPr lang="en-US" sz="2800" dirty="0" smtClean="0">
                <a:latin typeface="Times"/>
                <a:cs typeface="Times"/>
              </a:rPr>
              <a:t>18.401, 18.438</a:t>
            </a:r>
            <a:r>
              <a:rPr lang="en-US" sz="2800" dirty="0">
                <a:latin typeface="Times"/>
                <a:cs typeface="Times"/>
              </a:rPr>
              <a:t>, 18.431, 18.417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424" y="3325580"/>
            <a:ext cx="8493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Find a bootstrap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approximation for the sampling distribution of the mean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</a:t>
            </a:r>
            <a:r>
              <a:rPr lang="en-US" sz="2400" dirty="0" smtClean="0">
                <a:latin typeface="Times New Roman"/>
                <a:cs typeface="Times New Roman"/>
              </a:rPr>
              <a:t>median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</a:t>
            </a:r>
            <a:r>
              <a:rPr lang="en-US" sz="2400" dirty="0" smtClean="0">
                <a:latin typeface="Times New Roman"/>
                <a:cs typeface="Times New Roman"/>
              </a:rPr>
              <a:t>measurement standard deviation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509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5" y="1097626"/>
            <a:ext cx="8758447" cy="309315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300" dirty="0" smtClean="0">
                <a:solidFill>
                  <a:srgbClr val="FFFF00"/>
                </a:solidFill>
                <a:latin typeface="Courier"/>
                <a:cs typeface="Courier"/>
              </a:rPr>
              <a:t>Length measurements (in):</a:t>
            </a:r>
            <a:endParaRPr lang="en-US" sz="13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x &lt;- c(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18.449, 18.468, 18.431, 18.390, 18.450, 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       18.426, 18.401, 18.438, 18.431, 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18.417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n &lt;- length(x)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B &lt;- 2000 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Do this many bootstrap </a:t>
            </a:r>
            <a:r>
              <a:rPr lang="en-US" sz="1300" dirty="0" smtClean="0">
                <a:solidFill>
                  <a:srgbClr val="FFFF00"/>
                </a:solidFill>
                <a:latin typeface="Courier"/>
                <a:cs typeface="Courier"/>
              </a:rPr>
              <a:t>iterations</a:t>
            </a:r>
            <a:endParaRPr lang="en-US" sz="13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function(xx){mean(sample(x, size = n, replace = T))})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function(xx){median(sample(x, size = n, replace = T))})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function(xx){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(sample(x, size = n, replace = T))})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3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505" t="13937" b="2837"/>
          <a:stretch/>
        </p:blipFill>
        <p:spPr>
          <a:xfrm>
            <a:off x="538808" y="4467288"/>
            <a:ext cx="2398098" cy="2363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922" t="14534" r="8787" b="2638"/>
          <a:stretch/>
        </p:blipFill>
        <p:spPr>
          <a:xfrm>
            <a:off x="3686958" y="4523974"/>
            <a:ext cx="2116589" cy="2316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714" t="13938" r="8161" b="3035"/>
          <a:stretch/>
        </p:blipFill>
        <p:spPr>
          <a:xfrm>
            <a:off x="6568244" y="4457150"/>
            <a:ext cx="2157554" cy="23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14670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The set of </a:t>
            </a:r>
            <a:r>
              <a:rPr lang="en-US" sz="2600" i="1" dirty="0" smtClean="0">
                <a:latin typeface="Times New Roman"/>
                <a:cs typeface="Times New Roman"/>
              </a:rPr>
              <a:t>B</a:t>
            </a:r>
            <a:r>
              <a:rPr lang="en-US" sz="2600" dirty="0" smtClean="0">
                <a:latin typeface="Times New Roman"/>
                <a:cs typeface="Times New Roman"/>
              </a:rPr>
              <a:t> bootstrap replications is an approximate sampling distribution for     so: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Average all the      together to get the </a:t>
            </a:r>
            <a:r>
              <a:rPr lang="en-US" sz="2400" b="1" dirty="0" smtClean="0">
                <a:latin typeface="Times New Roman"/>
                <a:cs typeface="Times New Roman"/>
              </a:rPr>
              <a:t>bootstrap</a:t>
            </a:r>
            <a:r>
              <a:rPr lang="en-US" sz="2400" dirty="0" smtClean="0">
                <a:latin typeface="Times New Roman"/>
                <a:cs typeface="Times New Roman"/>
              </a:rPr>
              <a:t> based </a:t>
            </a:r>
            <a:r>
              <a:rPr lang="en-US" sz="2400" b="1" dirty="0" smtClean="0">
                <a:latin typeface="Times New Roman"/>
                <a:cs typeface="Times New Roman"/>
              </a:rPr>
              <a:t>point estimate</a:t>
            </a:r>
            <a:r>
              <a:rPr lang="en-US" sz="2400" dirty="0" smtClean="0">
                <a:latin typeface="Times New Roman"/>
                <a:cs typeface="Times New Roman"/>
              </a:rPr>
              <a:t> for </a:t>
            </a:r>
            <a:r>
              <a:rPr lang="en-US" sz="2400" i="1" dirty="0" smtClean="0">
                <a:latin typeface="Symbol" charset="2"/>
                <a:cs typeface="Symbol" charset="2"/>
              </a:rPr>
              <a:t>q 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35" y="1604488"/>
            <a:ext cx="170174" cy="3503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79423"/>
          <a:stretch/>
        </p:blipFill>
        <p:spPr>
          <a:xfrm>
            <a:off x="2841456" y="1981582"/>
            <a:ext cx="333223" cy="4292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11" y="2582116"/>
            <a:ext cx="2188038" cy="9860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4289" y="3715190"/>
            <a:ext cx="805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Compute the unbiased </a:t>
            </a:r>
            <a:r>
              <a:rPr lang="en-US" sz="2400" dirty="0" err="1" smtClean="0">
                <a:latin typeface="Times New Roman"/>
                <a:cs typeface="Times New Roman"/>
              </a:rPr>
              <a:t>s.d.</a:t>
            </a:r>
            <a:r>
              <a:rPr lang="en-US" sz="2400" dirty="0" smtClean="0">
                <a:latin typeface="Times New Roman"/>
                <a:cs typeface="Times New Roman"/>
              </a:rPr>
              <a:t> over all the      to get the </a:t>
            </a:r>
            <a:r>
              <a:rPr lang="en-US" sz="2400" b="1" dirty="0" smtClean="0">
                <a:latin typeface="Times New Roman"/>
                <a:cs typeface="Times New Roman"/>
              </a:rPr>
              <a:t>bootstrap</a:t>
            </a:r>
            <a:r>
              <a:rPr lang="en-US" sz="2400" dirty="0" smtClean="0">
                <a:latin typeface="Times New Roman"/>
                <a:cs typeface="Times New Roman"/>
              </a:rPr>
              <a:t> based </a:t>
            </a:r>
            <a:r>
              <a:rPr lang="en-US" sz="2400" b="1" dirty="0" smtClean="0">
                <a:latin typeface="Times New Roman"/>
                <a:cs typeface="Times New Roman"/>
              </a:rPr>
              <a:t>standard error estimate</a:t>
            </a:r>
            <a:r>
              <a:rPr lang="en-US" sz="2400" dirty="0" smtClean="0">
                <a:latin typeface="Times New Roman"/>
                <a:cs typeface="Times New Roman"/>
              </a:rPr>
              <a:t> for </a:t>
            </a:r>
            <a:r>
              <a:rPr lang="en-US" sz="2400" i="1" dirty="0">
                <a:latin typeface="Symbol" charset="2"/>
                <a:cs typeface="Symbol" charset="2"/>
              </a:rPr>
              <a:t> </a:t>
            </a:r>
            <a:r>
              <a:rPr lang="en-US" sz="2400" i="1" dirty="0" smtClean="0">
                <a:latin typeface="Symbol" charset="2"/>
                <a:cs typeface="Symbol" charset="2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r="79423"/>
          <a:stretch/>
        </p:blipFill>
        <p:spPr>
          <a:xfrm>
            <a:off x="5667540" y="3733057"/>
            <a:ext cx="333223" cy="429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437" y="4862760"/>
            <a:ext cx="5318920" cy="12852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261927" y="2471483"/>
            <a:ext cx="2405613" cy="122639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35743" y="4736093"/>
            <a:ext cx="5476257" cy="152032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55" y="4109656"/>
            <a:ext cx="170174" cy="3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962" y="1271954"/>
            <a:ext cx="8758447" cy="230832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Bootstrap estimate for the mean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Bootstrap estimate for the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median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Bootstrap estimate for the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measurement standard deviation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06" y="4186310"/>
            <a:ext cx="2476500" cy="1651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(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68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Bootstrapping Fail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01631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How would our last bootstrap algorithm be different for estimating the standard error of a sample max over a uniform distribution?  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5202" y="20761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We will simulate some fake data from a uniform distribution with known min = 1 and known max = 3. The sample size will be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= 15.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6002" y="3236760"/>
            <a:ext cx="691289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1.891304, 2.909405, 1.417487, 1.386373, 1.070313, 1.031299, 2.010315, 2.537558, 1.424424, 2.286100, 1.385528, 1.608154, 1.102906, 2.753568, </a:t>
            </a:r>
            <a:r>
              <a:rPr lang="en-US" sz="2400" dirty="0">
                <a:latin typeface="Times New Roman"/>
                <a:cs typeface="Times New Roman"/>
              </a:rPr>
              <a:t>1.010469</a:t>
            </a:r>
          </a:p>
        </p:txBody>
      </p:sp>
    </p:spTree>
    <p:extLst>
      <p:ext uri="{BB962C8B-B14F-4D97-AF65-F5344CB8AC3E}">
        <p14:creationId xmlns:p14="http://schemas.microsoft.com/office/powerpoint/2010/main" val="349306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Bootstrapping Fail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2059" y="1172334"/>
            <a:ext cx="8930409" cy="160043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Bootstrap fail: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c(1.891304, 2.909405, 1.417487, 1.386373, 1.070313, 1.031299, 2.010315,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  2.537558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1.424424, 2.286100, 1.385528, 1.608154, 1.102906, 2.753568,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  1.010469)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boot.samp.max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(1:B, function(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){max(sample(x, size = n, replace = T))})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boot.samp.max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90" t="13073" r="7539" b="3040"/>
          <a:stretch/>
        </p:blipFill>
        <p:spPr>
          <a:xfrm>
            <a:off x="597667" y="3135288"/>
            <a:ext cx="3224915" cy="35141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2374" y="3135288"/>
            <a:ext cx="29260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u="sng" dirty="0" smtClean="0">
                <a:latin typeface="Times New Roman"/>
                <a:cs typeface="Times New Roman"/>
              </a:rPr>
              <a:t>If</a:t>
            </a:r>
            <a:r>
              <a:rPr lang="en-US" sz="1600" dirty="0" smtClean="0">
                <a:latin typeface="Times New Roman"/>
                <a:cs typeface="Times New Roman"/>
              </a:rPr>
              <a:t> the </a:t>
            </a:r>
            <a:r>
              <a:rPr lang="en-US" sz="1600" u="sng" dirty="0" smtClean="0">
                <a:latin typeface="Times New Roman"/>
                <a:cs typeface="Times New Roman"/>
              </a:rPr>
              <a:t>histogram</a:t>
            </a:r>
            <a:r>
              <a:rPr lang="en-US" sz="1600" dirty="0" smtClean="0">
                <a:latin typeface="Times New Roman"/>
                <a:cs typeface="Times New Roman"/>
              </a:rPr>
              <a:t> of bootstrap replications </a:t>
            </a:r>
            <a:r>
              <a:rPr lang="en-US" sz="1600" u="sng" dirty="0" smtClean="0">
                <a:latin typeface="Times New Roman"/>
                <a:cs typeface="Times New Roman"/>
              </a:rPr>
              <a:t>looks like this</a:t>
            </a:r>
            <a:r>
              <a:rPr lang="en-US" sz="1600" dirty="0" smtClean="0">
                <a:latin typeface="Times New Roman"/>
                <a:cs typeface="Times New Roman"/>
              </a:rPr>
              <a:t>, the bootstrap didn’t work! </a:t>
            </a:r>
            <a:r>
              <a:rPr lang="en-US" sz="1600" u="sng" dirty="0" smtClean="0">
                <a:latin typeface="Times New Roman"/>
                <a:cs typeface="Times New Roman"/>
              </a:rPr>
              <a:t>Don’t use it!!</a:t>
            </a:r>
            <a:endParaRPr lang="en-US" sz="1400" u="sng" dirty="0" smtClean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8024" y="4131183"/>
            <a:ext cx="1095724" cy="276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28024" y="4131183"/>
            <a:ext cx="474631" cy="1091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06223" y="4131183"/>
            <a:ext cx="1621801" cy="1747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19936" r="19400"/>
          <a:stretch/>
        </p:blipFill>
        <p:spPr>
          <a:xfrm>
            <a:off x="5204691" y="3035671"/>
            <a:ext cx="2926079" cy="36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 Bias Correction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b="1" dirty="0" smtClean="0">
                <a:latin typeface="Times New Roman"/>
                <a:cs typeface="Times New Roman"/>
              </a:rPr>
              <a:t>Bias</a:t>
            </a:r>
            <a:r>
              <a:rPr lang="en-US" sz="2600" dirty="0" smtClean="0">
                <a:latin typeface="Times New Roman"/>
                <a:cs typeface="Times New Roman"/>
              </a:rPr>
              <a:t> is also an measure of estimator accuracy that typically comes up when comparing data produced by a methodology to a reference standard: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02" y="2737032"/>
            <a:ext cx="2299686" cy="42875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5324384" y="3152419"/>
            <a:ext cx="183407" cy="269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59154" y="3424811"/>
            <a:ext cx="23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If we have a reference standard (i.e. a CRM) we can plug it in here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43684" y="3128178"/>
            <a:ext cx="289838" cy="294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9886" y="3334461"/>
            <a:ext cx="23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Mean of the sampling dist. For the estimator of </a:t>
            </a:r>
            <a:r>
              <a:rPr lang="en-US" i="1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4526204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If the bootstrap must be used to estimate </a:t>
            </a:r>
            <a:r>
              <a:rPr lang="en-US" sz="2600" i="1" dirty="0" smtClean="0">
                <a:latin typeface="Symbol" charset="2"/>
                <a:cs typeface="Symbol" charset="2"/>
              </a:rPr>
              <a:t>q</a:t>
            </a:r>
            <a:r>
              <a:rPr lang="en-US" sz="2600" dirty="0" smtClean="0">
                <a:latin typeface="Times New Roman"/>
                <a:cs typeface="Times New Roman"/>
              </a:rPr>
              <a:t> (e.g. the sampling dist. of     is unknown), </a:t>
            </a:r>
            <a:r>
              <a:rPr lang="en-US" sz="2600" i="1" u="sng" dirty="0" smtClean="0">
                <a:latin typeface="Times New Roman"/>
                <a:cs typeface="Times New Roman"/>
              </a:rPr>
              <a:t>and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lang="en-US" sz="2600" i="1" u="sng" dirty="0" smtClean="0">
                <a:latin typeface="Symbol" charset="2"/>
                <a:cs typeface="Symbol" charset="2"/>
              </a:rPr>
              <a:t>q</a:t>
            </a:r>
            <a:r>
              <a:rPr lang="en-US" sz="2600" i="1" u="sng" dirty="0" smtClean="0">
                <a:latin typeface="Times New Roman"/>
                <a:cs typeface="Times New Roman"/>
              </a:rPr>
              <a:t> is available</a:t>
            </a:r>
            <a:r>
              <a:rPr lang="en-US" sz="2600" dirty="0" smtClean="0">
                <a:latin typeface="Times New Roman"/>
                <a:cs typeface="Times New Roman"/>
              </a:rPr>
              <a:t> then just plug in         for 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64" y="4963947"/>
            <a:ext cx="170174" cy="3503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r="73770"/>
          <a:stretch/>
        </p:blipFill>
        <p:spPr>
          <a:xfrm>
            <a:off x="8266153" y="4736691"/>
            <a:ext cx="573934" cy="986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44961" r="23067"/>
          <a:stretch/>
        </p:blipFill>
        <p:spPr>
          <a:xfrm>
            <a:off x="907769" y="5350007"/>
            <a:ext cx="735265" cy="428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472" y="5872338"/>
            <a:ext cx="3340100" cy="5588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5943681" y="5792130"/>
            <a:ext cx="794004" cy="34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84211" y="5594096"/>
            <a:ext cx="108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>
                <a:latin typeface="Times New Roman"/>
                <a:cs typeface="Times New Roman"/>
              </a:rPr>
              <a:t> known!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1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1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Bias with the bootstrap and </a:t>
            </a:r>
            <a:r>
              <a:rPr lang="en-US" sz="3000" i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q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known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280385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 CRM solution of 150ng/mL Oxycodone in blood is used to assess the bias of a Laboratory’s SOP for concentration determination. 15 assay runs are conducted under the same conditions with the following data recorded (</a:t>
            </a:r>
            <a:r>
              <a:rPr lang="en-US" sz="2400" dirty="0" err="1" smtClean="0">
                <a:latin typeface="Times New Roman"/>
                <a:cs typeface="Times New Roman"/>
              </a:rPr>
              <a:t>ng</a:t>
            </a:r>
            <a:r>
              <a:rPr lang="en-US" sz="2400" dirty="0" smtClean="0">
                <a:latin typeface="Times New Roman"/>
                <a:cs typeface="Times New Roman"/>
              </a:rPr>
              <a:t>/mL):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010" y="3060455"/>
            <a:ext cx="78453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117.7, 97.6, 147.4, 139.6, 135.5, 130.8, 141.0, 137.6, 115.0, 134.0, 122.3, 148.0, 121.6, 132.5, 119.8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855101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Compute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MLE, unbiased and </a:t>
            </a:r>
            <a:r>
              <a:rPr lang="en-US" sz="2400" dirty="0" smtClean="0">
                <a:latin typeface="Times New Roman"/>
                <a:cs typeface="Times New Roman"/>
              </a:rPr>
              <a:t>bootstrap estimates for:</a:t>
            </a:r>
          </a:p>
          <a:p>
            <a:pPr marL="457200" indent="-457200"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average concentration</a:t>
            </a:r>
          </a:p>
          <a:p>
            <a:pPr marL="457200" indent="-457200">
              <a:buAutoNum type="alphaLcPeriod"/>
            </a:pPr>
            <a:r>
              <a:rPr lang="en-US" sz="2400" dirty="0" err="1" smtClean="0">
                <a:latin typeface="Times New Roman"/>
                <a:cs typeface="Times New Roman"/>
              </a:rPr>
              <a:t>s.d.</a:t>
            </a:r>
            <a:r>
              <a:rPr lang="en-US" sz="2400" dirty="0" smtClean="0">
                <a:latin typeface="Times New Roman"/>
                <a:cs typeface="Times New Roman"/>
              </a:rPr>
              <a:t> concentration</a:t>
            </a:r>
          </a:p>
          <a:p>
            <a:pPr marL="457200" indent="-457200">
              <a:buAutoNum type="alphaLcPeriod"/>
            </a:pPr>
            <a:r>
              <a:rPr lang="en-US" sz="2400" dirty="0" err="1" smtClean="0">
                <a:latin typeface="Times New Roman"/>
                <a:cs typeface="Times New Roman"/>
              </a:rPr>
              <a:t>s.e.</a:t>
            </a:r>
            <a:r>
              <a:rPr lang="en-US" sz="2400" dirty="0" smtClean="0">
                <a:latin typeface="Times New Roman"/>
                <a:cs typeface="Times New Roman"/>
              </a:rPr>
              <a:t> of the average concentration</a:t>
            </a:r>
          </a:p>
          <a:p>
            <a:pPr marL="457200" indent="-457200">
              <a:buAutoNum type="alphaLcPeriod"/>
            </a:pPr>
            <a:r>
              <a:rPr lang="en-US" sz="2400" dirty="0" smtClean="0">
                <a:latin typeface="Times New Roman"/>
                <a:cs typeface="Times New Roman"/>
              </a:rPr>
              <a:t>bias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717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152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Bias with the bootstrap and </a:t>
            </a:r>
            <a:r>
              <a:rPr lang="en-US" sz="3000" i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q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known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12059" y="736514"/>
            <a:ext cx="8930409" cy="61247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c(117.7, 97.6, 147.4, 139.6, 135.5, 130.8, 141.0, 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   137.6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115.0, 134.0, 122.3, 148.0, 121.6, 132.5, 119.8)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#a. MLE, unbiased and bootstrap estimates for average concentration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MLE and unbiased est. are the same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(1:B, function(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){mean(sample(x, size = n, replace = T))})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#b. MLE, unbiased and bootstrap estimates for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s.d.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concentration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(1/length(x) * sum((x - mean(x))^2))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&lt;- 2000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(1:B, function(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){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(sample(x, size = n, replace = T))})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#c. MLE, unbiased and bootstrap estimates for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s.e.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of the average concentration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(1/length(x) * sum((x - mean(x))^2))/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(length(x))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(x)/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(length(x))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(length(x))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#d. Bootstrap estimates for bias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- 150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77" y="1679622"/>
            <a:ext cx="5041900" cy="105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947" y="3065963"/>
            <a:ext cx="4635500" cy="147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076" y="4907637"/>
            <a:ext cx="4899001" cy="1232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947" y="6263123"/>
            <a:ext cx="3175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on’t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4000" i="1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nything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In the absence of having a functioning crystal ball, we can take two routes: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89463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Assume the parameters are actual numbers that are fixed and exist, we just don’t know them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Leverage data we can actually measure to infer what their values may be as “best” we can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433" y="3434505"/>
            <a:ext cx="7390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This is called </a:t>
            </a:r>
            <a:r>
              <a:rPr lang="en-US" sz="2400" b="1" dirty="0" smtClean="0">
                <a:latin typeface="Times New Roman"/>
                <a:cs typeface="Times New Roman"/>
              </a:rPr>
              <a:t>frequentist inference</a:t>
            </a:r>
            <a:r>
              <a:rPr lang="en-US" sz="2400" dirty="0" smtClean="0">
                <a:latin typeface="Times New Roman"/>
                <a:cs typeface="Times New Roman"/>
              </a:rPr>
              <a:t>, and comprises the most common approach.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31125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Assume the parameters </a:t>
            </a:r>
            <a:r>
              <a:rPr lang="en-US" sz="2400" dirty="0" err="1" smtClean="0">
                <a:latin typeface="Times New Roman"/>
                <a:cs typeface="Times New Roman"/>
              </a:rPr>
              <a:t>r.v.s</a:t>
            </a:r>
            <a:r>
              <a:rPr lang="en-US" sz="2400" dirty="0" smtClean="0">
                <a:latin typeface="Times New Roman"/>
                <a:cs typeface="Times New Roman"/>
              </a:rPr>
              <a:t> just like data.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Assume a “prior” dist. </a:t>
            </a:r>
            <a:r>
              <a:rPr lang="en-US" sz="2400" dirty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hich represents your “beliefs” about the parameters before you’ve seen data. Combine that with data to get “updated beliefs” about the parameters.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482" y="5891169"/>
            <a:ext cx="7390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This is called </a:t>
            </a:r>
            <a:r>
              <a:rPr lang="en-US" sz="2400" b="1" dirty="0" smtClean="0">
                <a:latin typeface="Times New Roman"/>
                <a:cs typeface="Times New Roman"/>
              </a:rPr>
              <a:t>Bayesian inference</a:t>
            </a:r>
            <a:r>
              <a:rPr lang="en-US" sz="2400" dirty="0" smtClean="0">
                <a:latin typeface="Times New Roman"/>
                <a:cs typeface="Times New Roman"/>
              </a:rPr>
              <a:t>, and is generally much more difficult to carry out.</a:t>
            </a:r>
          </a:p>
        </p:txBody>
      </p:sp>
    </p:spTree>
    <p:extLst>
      <p:ext uri="{BB962C8B-B14F-4D97-AF65-F5344CB8AC3E}">
        <p14:creationId xmlns:p14="http://schemas.microsoft.com/office/powerpoint/2010/main" val="277150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Estimation Methods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Estimator are functions of a sample of data, so they are properly called </a:t>
            </a:r>
            <a:r>
              <a:rPr lang="en-US" sz="2600" b="1" dirty="0" smtClean="0">
                <a:latin typeface="Times New Roman"/>
                <a:cs typeface="Times New Roman"/>
              </a:rPr>
              <a:t>statistics</a:t>
            </a:r>
            <a:r>
              <a:rPr lang="en-US" sz="2600" dirty="0" smtClean="0">
                <a:latin typeface="Times New Roman"/>
                <a:cs typeface="Times New Roman"/>
              </a:rPr>
              <a:t>. They are known as </a:t>
            </a:r>
            <a:r>
              <a:rPr lang="en-US" sz="2600" b="1" dirty="0" smtClean="0">
                <a:latin typeface="Times New Roman"/>
                <a:cs typeface="Times New Roman"/>
              </a:rPr>
              <a:t>point estimates</a:t>
            </a:r>
            <a:r>
              <a:rPr lang="en-US" sz="2600" dirty="0" smtClean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5406"/>
          <a:stretch/>
        </p:blipFill>
        <p:spPr>
          <a:xfrm>
            <a:off x="1827767" y="2251660"/>
            <a:ext cx="4458533" cy="55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4594"/>
          <a:stretch/>
        </p:blipFill>
        <p:spPr>
          <a:xfrm>
            <a:off x="6286299" y="2251660"/>
            <a:ext cx="811967" cy="55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04040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Think of </a:t>
            </a:r>
            <a:r>
              <a:rPr lang="en-US" sz="2400" i="1" dirty="0" smtClean="0">
                <a:latin typeface="Times New Roman"/>
                <a:cs typeface="Times New Roman"/>
              </a:rPr>
              <a:t>f</a:t>
            </a:r>
            <a:r>
              <a:rPr lang="en-US" sz="2400" dirty="0" smtClean="0">
                <a:latin typeface="Times New Roman"/>
                <a:cs typeface="Times New Roman"/>
              </a:rPr>
              <a:t> as an “</a:t>
            </a:r>
            <a:r>
              <a:rPr lang="en-US" sz="2400" b="1" dirty="0" smtClean="0">
                <a:latin typeface="Times New Roman"/>
                <a:cs typeface="Times New Roman"/>
              </a:rPr>
              <a:t>algorithm</a:t>
            </a:r>
            <a:r>
              <a:rPr lang="en-US" sz="2400" dirty="0" smtClean="0">
                <a:latin typeface="Times New Roman"/>
                <a:cs typeface="Times New Roman"/>
              </a:rPr>
              <a:t>” to approximate </a:t>
            </a:r>
            <a:r>
              <a:rPr lang="en-US" sz="2400" i="1" dirty="0" smtClean="0">
                <a:latin typeface="Symbol" charset="2"/>
                <a:cs typeface="Symbol" charset="2"/>
              </a:rPr>
              <a:t>q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30933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What choices of algorithms do we have to estimate </a:t>
            </a:r>
            <a:r>
              <a:rPr lang="en-US" sz="2600" i="1" dirty="0" smtClean="0">
                <a:latin typeface="Symbol" charset="2"/>
                <a:cs typeface="Symbol" charset="2"/>
              </a:rPr>
              <a:t>q </a:t>
            </a:r>
            <a:r>
              <a:rPr lang="en-US" sz="2600" dirty="0" smtClean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7512" y="4385205"/>
            <a:ext cx="5336941" cy="231084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There are many…</a:t>
            </a:r>
            <a:endParaRPr lang="en-US" sz="2000" dirty="0"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Method of Moments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Maximum Likelihood Estimators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The plug-in principle</a:t>
            </a:r>
          </a:p>
          <a:p>
            <a:pPr lvl="2"/>
            <a:r>
              <a:rPr lang="en-US" sz="2000" dirty="0" smtClean="0">
                <a:latin typeface="Times New Roman"/>
                <a:cs typeface="Times New Roman"/>
              </a:rPr>
              <a:t>Bootstrapping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Bayes estimators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03382" y="5400454"/>
            <a:ext cx="10776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92171" y="6162031"/>
            <a:ext cx="2488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4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Say your data </a:t>
            </a:r>
            <a:r>
              <a:rPr lang="en-US" sz="2600" i="1" dirty="0" smtClean="0">
                <a:latin typeface="Times New Roman"/>
                <a:cs typeface="Times New Roman"/>
              </a:rPr>
              <a:t>X</a:t>
            </a:r>
            <a:r>
              <a:rPr lang="en-US" sz="26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600" dirty="0" smtClean="0">
                <a:latin typeface="Times New Roman"/>
                <a:cs typeface="Times New Roman"/>
              </a:rPr>
              <a:t> follows some distribution with parameters </a:t>
            </a:r>
            <a:r>
              <a:rPr lang="en-US" sz="2600" i="1" dirty="0" smtClean="0">
                <a:latin typeface="Symbol" charset="2"/>
                <a:cs typeface="Symbol" charset="2"/>
              </a:rPr>
              <a:t>q</a:t>
            </a:r>
            <a:r>
              <a:rPr lang="en-US" sz="2600" dirty="0" smtClean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1750996"/>
            <a:ext cx="1181100" cy="4699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548" y="238142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Next say you get an </a:t>
            </a:r>
            <a:r>
              <a:rPr lang="en-US" sz="2600" i="1" u="sng" dirty="0" smtClean="0">
                <a:latin typeface="Times New Roman"/>
                <a:cs typeface="Times New Roman"/>
              </a:rPr>
              <a:t>independent and identically distributed </a:t>
            </a:r>
            <a:r>
              <a:rPr lang="en-US" sz="2600" dirty="0" smtClean="0">
                <a:latin typeface="Times New Roman"/>
                <a:cs typeface="Times New Roman"/>
              </a:rPr>
              <a:t>(</a:t>
            </a:r>
            <a:r>
              <a:rPr lang="en-US" sz="2600" b="1" dirty="0" smtClean="0">
                <a:latin typeface="Times New Roman"/>
                <a:cs typeface="Times New Roman"/>
              </a:rPr>
              <a:t>IID</a:t>
            </a:r>
            <a:r>
              <a:rPr lang="en-US" sz="2600" dirty="0" smtClean="0">
                <a:latin typeface="Times New Roman"/>
                <a:cs typeface="Times New Roman"/>
              </a:rPr>
              <a:t>) sample of size </a:t>
            </a:r>
            <a:r>
              <a:rPr lang="en-US" sz="2600" i="1" dirty="0" smtClean="0">
                <a:latin typeface="Times New Roman"/>
                <a:cs typeface="Times New Roman"/>
              </a:rPr>
              <a:t>n</a:t>
            </a:r>
            <a:r>
              <a:rPr lang="en-US" sz="2600" dirty="0" smtClean="0">
                <a:latin typeface="Times New Roman"/>
                <a:cs typeface="Times New Roman"/>
              </a:rPr>
              <a:t>. The </a:t>
            </a:r>
            <a:r>
              <a:rPr lang="en-US" sz="2600" b="1" dirty="0" smtClean="0">
                <a:latin typeface="Times New Roman"/>
                <a:cs typeface="Times New Roman"/>
              </a:rPr>
              <a:t>log likelihood </a:t>
            </a:r>
            <a:r>
              <a:rPr lang="en-US" sz="2600" dirty="0" smtClean="0">
                <a:latin typeface="Times New Roman"/>
                <a:cs typeface="Times New Roman"/>
              </a:rPr>
              <a:t>of your sample is: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6150" y="4977606"/>
            <a:ext cx="8280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i="1" dirty="0" smtClean="0">
                <a:latin typeface="Symbol" charset="2"/>
                <a:cs typeface="Symbol" charset="2"/>
              </a:rPr>
              <a:t>q</a:t>
            </a:r>
            <a:r>
              <a:rPr lang="en-US" sz="2800" dirty="0" smtClean="0">
                <a:latin typeface="Times New Roman"/>
                <a:cs typeface="Times New Roman"/>
              </a:rPr>
              <a:t> which gives the </a:t>
            </a:r>
            <a:r>
              <a:rPr lang="en-US" sz="2800" b="1" i="1" u="sng" dirty="0" smtClean="0">
                <a:latin typeface="Times New Roman"/>
                <a:cs typeface="Times New Roman"/>
              </a:rPr>
              <a:t>maximum</a:t>
            </a:r>
            <a:r>
              <a:rPr lang="en-US" sz="2800" dirty="0" smtClean="0">
                <a:latin typeface="Times New Roman"/>
                <a:cs typeface="Times New Roman"/>
              </a:rPr>
              <a:t>  </a:t>
            </a:r>
            <a:r>
              <a:rPr lang="en-US" sz="2800" i="1" u="sng" dirty="0" smtClean="0">
                <a:latin typeface="Times New Roman"/>
                <a:cs typeface="Times New Roman"/>
              </a:rPr>
              <a:t>log likelihood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is the “maximum likelihood estimator”: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029" y="3617554"/>
            <a:ext cx="2973599" cy="9286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366" y="5522761"/>
            <a:ext cx="622605" cy="3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Sometimes we can get closed form formulas for MLEs.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153" y="178348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Luckily, one of the few times this happens is for the </a:t>
            </a:r>
            <a:r>
              <a:rPr lang="en-US" sz="2400" u="sng" dirty="0" smtClean="0">
                <a:latin typeface="Times New Roman"/>
                <a:cs typeface="Times New Roman"/>
              </a:rPr>
              <a:t>normal</a:t>
            </a:r>
            <a:r>
              <a:rPr lang="en-US" sz="2400" dirty="0" smtClean="0">
                <a:latin typeface="Times New Roman"/>
                <a:cs typeface="Times New Roman"/>
              </a:rPr>
              <a:t> distribution: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4540" y="3581911"/>
            <a:ext cx="280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The sample average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45478" y="2536809"/>
            <a:ext cx="1866523" cy="107822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1034"/>
          <a:stretch/>
        </p:blipFill>
        <p:spPr>
          <a:xfrm>
            <a:off x="5269416" y="2636631"/>
            <a:ext cx="1770426" cy="8824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7172" y="2805701"/>
            <a:ext cx="435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MLE for mean </a:t>
            </a:r>
            <a:r>
              <a:rPr lang="en-US" sz="2400" dirty="0" smtClean="0">
                <a:latin typeface="Times New Roman"/>
                <a:cs typeface="Times New Roman"/>
              </a:rPr>
              <a:t>of Gaussian data: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3576" y="4901178"/>
            <a:ext cx="39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MLE for </a:t>
            </a:r>
            <a:r>
              <a:rPr lang="en-US" sz="2400" b="1" dirty="0" err="1" smtClean="0">
                <a:latin typeface="Times New Roman"/>
                <a:cs typeface="Times New Roman"/>
              </a:rPr>
              <a:t>sd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of Gaussian data: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4540" y="4520307"/>
            <a:ext cx="3405364" cy="129785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402" y="4636561"/>
            <a:ext cx="2672692" cy="1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4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Sometimes we can get closed form formulas for MLEs.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153" y="178348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For </a:t>
            </a:r>
            <a:r>
              <a:rPr lang="en-US" sz="2400" u="sng" dirty="0" smtClean="0">
                <a:latin typeface="Times New Roman"/>
                <a:cs typeface="Times New Roman"/>
              </a:rPr>
              <a:t>Bernoulli/Binomial </a:t>
            </a:r>
            <a:r>
              <a:rPr lang="en-US" sz="2400" dirty="0" smtClean="0">
                <a:latin typeface="Times New Roman"/>
                <a:cs typeface="Times New Roman"/>
              </a:rPr>
              <a:t>distributed data and sample size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6464" y="2497932"/>
            <a:ext cx="3151988" cy="91269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7172" y="2805701"/>
            <a:ext cx="296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MLE for proportion: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06" y="2697420"/>
            <a:ext cx="3021694" cy="5950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9115" y="368997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For </a:t>
            </a:r>
            <a:r>
              <a:rPr lang="en-US" sz="2400" u="sng" dirty="0" smtClean="0">
                <a:latin typeface="Times New Roman"/>
                <a:cs typeface="Times New Roman"/>
              </a:rPr>
              <a:t>Poisson</a:t>
            </a:r>
            <a:r>
              <a:rPr lang="en-US" sz="2400" dirty="0" smtClean="0">
                <a:latin typeface="Times New Roman"/>
                <a:cs typeface="Times New Roman"/>
              </a:rPr>
              <a:t> distributed data of sample size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43783" y="4455710"/>
            <a:ext cx="3151988" cy="106545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66440" y="4712184"/>
            <a:ext cx="317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MLE for mean counts: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015" y="4541564"/>
            <a:ext cx="2681037" cy="8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2872" y="1377329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 smtClean="0">
                <a:latin typeface="Times New Roman"/>
                <a:cs typeface="Times New Roman"/>
              </a:rPr>
              <a:t>Because estimators are based on random samples, they are random </a:t>
            </a:r>
            <a:r>
              <a:rPr lang="en-US" sz="2600" dirty="0" err="1" smtClean="0">
                <a:latin typeface="Times New Roman"/>
                <a:cs typeface="Times New Roman"/>
              </a:rPr>
              <a:t>variates</a:t>
            </a:r>
            <a:r>
              <a:rPr lang="en-US" sz="2600" dirty="0" smtClean="0">
                <a:latin typeface="Times New Roman"/>
                <a:cs typeface="Times New Roman"/>
              </a:rPr>
              <a:t> just like data!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72" y="237837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Estimators have distributions called </a:t>
            </a:r>
            <a:r>
              <a:rPr lang="en-US" sz="2400" b="1" dirty="0" smtClean="0">
                <a:latin typeface="Times New Roman"/>
                <a:cs typeface="Times New Roman"/>
              </a:rPr>
              <a:t>sampling distributions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8074" y="3216550"/>
            <a:ext cx="4924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Say are interested in mean </a:t>
            </a:r>
            <a:r>
              <a:rPr lang="en-US" sz="2000" dirty="0" err="1" smtClean="0">
                <a:latin typeface="Times New Roman"/>
                <a:cs typeface="Times New Roman"/>
              </a:rPr>
              <a:t>Mn</a:t>
            </a:r>
            <a:r>
              <a:rPr lang="en-US" sz="2000" dirty="0" smtClean="0">
                <a:latin typeface="Times New Roman"/>
                <a:cs typeface="Times New Roman"/>
              </a:rPr>
              <a:t> mass contained in bullets manufactured at a particular factory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5250" y="4342747"/>
            <a:ext cx="4087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Lets use the average mass of </a:t>
            </a:r>
            <a:r>
              <a:rPr lang="en-US" sz="2000" dirty="0" err="1" smtClean="0">
                <a:latin typeface="Times New Roman"/>
                <a:cs typeface="Times New Roman"/>
              </a:rPr>
              <a:t>Mn</a:t>
            </a:r>
            <a:r>
              <a:rPr lang="en-US" sz="2000" dirty="0" smtClean="0">
                <a:latin typeface="Times New Roman"/>
                <a:cs typeface="Times New Roman"/>
              </a:rPr>
              <a:t> in a sample (of size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) to estimate the population mean mass: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2" y="4545441"/>
            <a:ext cx="4171576" cy="70838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69247" y="5736855"/>
            <a:ext cx="8211569" cy="872146"/>
            <a:chOff x="484188" y="5706973"/>
            <a:chExt cx="8211569" cy="872146"/>
          </a:xfrm>
        </p:grpSpPr>
        <p:sp>
          <p:nvSpPr>
            <p:cNvPr id="15" name="Rectangle 14"/>
            <p:cNvSpPr/>
            <p:nvPr/>
          </p:nvSpPr>
          <p:spPr>
            <a:xfrm>
              <a:off x="484188" y="5839888"/>
              <a:ext cx="33258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What might the distribution of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00580" y="5835124"/>
              <a:ext cx="3995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/>
                  <a:cs typeface="Times New Roman"/>
                </a:rPr>
                <a:t>l</a:t>
              </a:r>
              <a:r>
                <a:rPr lang="en-US" sz="2000" dirty="0" smtClean="0">
                  <a:latin typeface="Times New Roman"/>
                  <a:cs typeface="Times New Roman"/>
                </a:rPr>
                <a:t>ook like if we take 1000 samples of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9929" y="6179009"/>
              <a:ext cx="3995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size 10 over the course of a week? </a:t>
              </a:r>
              <a:endParaRPr lang="en-US" sz="20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r="76504" b="15186"/>
            <a:stretch/>
          </p:blipFill>
          <p:spPr>
            <a:xfrm>
              <a:off x="3765176" y="5706973"/>
              <a:ext cx="980140" cy="600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401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70" y="1792893"/>
            <a:ext cx="5713346" cy="476628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110659" y="1925296"/>
            <a:ext cx="3325812" cy="796592"/>
            <a:chOff x="484188" y="5839888"/>
            <a:chExt cx="3325812" cy="796592"/>
          </a:xfrm>
        </p:grpSpPr>
        <p:sp>
          <p:nvSpPr>
            <p:cNvPr id="8" name="Rectangle 7"/>
            <p:cNvSpPr/>
            <p:nvPr/>
          </p:nvSpPr>
          <p:spPr>
            <a:xfrm>
              <a:off x="484188" y="5839888"/>
              <a:ext cx="33258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(Approximate) sampling distribution of </a:t>
              </a:r>
              <a:endParaRPr lang="en-US" sz="20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r="76504" b="15186"/>
            <a:stretch/>
          </p:blipFill>
          <p:spPr>
            <a:xfrm>
              <a:off x="2166489" y="6035675"/>
              <a:ext cx="980140" cy="60080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263057" y="2785582"/>
            <a:ext cx="3173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Sample size,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 = 10 bullets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92940" y="3254972"/>
            <a:ext cx="3173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Number of samples = 1000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37529" y="2854302"/>
            <a:ext cx="1927413" cy="292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02888" y="2146416"/>
            <a:ext cx="2163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Sampling </a:t>
            </a:r>
            <a:r>
              <a:rPr lang="en-US" sz="2000" dirty="0" err="1" smtClean="0">
                <a:latin typeface="Times New Roman"/>
                <a:cs typeface="Times New Roman"/>
              </a:rPr>
              <a:t>dist</a:t>
            </a:r>
            <a:r>
              <a:rPr lang="en-US" sz="2000" dirty="0" smtClean="0">
                <a:latin typeface="Times New Roman"/>
                <a:cs typeface="Times New Roman"/>
              </a:rPr>
              <a:t> mean: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77" y="2556102"/>
            <a:ext cx="1370359" cy="2832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400770" y="1085007"/>
            <a:ext cx="4784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Important features of an estimator’s sampling distribution:</a:t>
            </a:r>
            <a:endParaRPr lang="en-US" sz="2000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5553627" y="5792681"/>
            <a:ext cx="800864" cy="7620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13451" y="6293930"/>
            <a:ext cx="2163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Sampling </a:t>
            </a:r>
            <a:r>
              <a:rPr lang="en-US" sz="2000" dirty="0" err="1" smtClean="0">
                <a:latin typeface="Times New Roman"/>
                <a:cs typeface="Times New Roman"/>
              </a:rPr>
              <a:t>dist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s.d.</a:t>
            </a:r>
            <a:r>
              <a:rPr lang="en-US" sz="2000" dirty="0" smtClean="0">
                <a:latin typeface="Times New Roman"/>
                <a:cs typeface="Times New Roman"/>
              </a:rPr>
              <a:t>:</a:t>
            </a:r>
            <a:endParaRPr lang="en-US" sz="20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153" y="6459456"/>
            <a:ext cx="1112605" cy="2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2164</Words>
  <Application>Microsoft Macintosh PowerPoint</Application>
  <PresentationFormat>On-screen Show (4:3)</PresentationFormat>
  <Paragraphs>222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36</cp:revision>
  <dcterms:created xsi:type="dcterms:W3CDTF">2016-01-24T15:35:25Z</dcterms:created>
  <dcterms:modified xsi:type="dcterms:W3CDTF">2018-03-08T12:29:08Z</dcterms:modified>
</cp:coreProperties>
</file>